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5" r:id="rId4"/>
    <p:sldId id="276" r:id="rId5"/>
    <p:sldId id="269" r:id="rId6"/>
    <p:sldId id="270" r:id="rId7"/>
    <p:sldId id="271" r:id="rId8"/>
    <p:sldId id="272" r:id="rId9"/>
    <p:sldId id="273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F30E-9467-450F-B7A7-4E558701D6B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7442-BA66-459B-8BEC-0E754CE4F7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2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7442-BA66-459B-8BEC-0E754CE4F74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22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114993"/>
            <a:ext cx="18288000" cy="8172450"/>
          </a:xfrm>
          <a:custGeom>
            <a:avLst/>
            <a:gdLst/>
            <a:ahLst/>
            <a:cxnLst/>
            <a:rect l="l" t="t" r="r" b="b"/>
            <a:pathLst>
              <a:path w="18288000" h="8172450">
                <a:moveTo>
                  <a:pt x="18287999" y="8172006"/>
                </a:moveTo>
                <a:lnTo>
                  <a:pt x="0" y="817200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8172006"/>
                </a:lnTo>
                <a:close/>
              </a:path>
            </a:pathLst>
          </a:custGeom>
          <a:solidFill>
            <a:srgbClr val="DE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253184"/>
            <a:ext cx="2628899" cy="1552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8056" y="2754400"/>
            <a:ext cx="5866765" cy="122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0" i="0">
                <a:solidFill>
                  <a:srgbClr val="002F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002F6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rgbClr val="002F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2F6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rgbClr val="002F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rgbClr val="002F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858" y="2402749"/>
            <a:ext cx="13614400" cy="1524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0" i="0">
                <a:solidFill>
                  <a:srgbClr val="002F6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1196" y="4035985"/>
            <a:ext cx="15426690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002F6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emi.minan.sanchez@udc.es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ijnurstu.2020.103757" TargetMode="External"/><Relationship Id="rId13" Type="http://schemas.openxmlformats.org/officeDocument/2006/relationships/hyperlink" Target="https://doi.org/10.1159/000507573" TargetMode="External"/><Relationship Id="rId3" Type="http://schemas.openxmlformats.org/officeDocument/2006/relationships/hyperlink" Target="https://doi.org/10.3390/medicina56120680" TargetMode="External"/><Relationship Id="rId7" Type="http://schemas.openxmlformats.org/officeDocument/2006/relationships/hyperlink" Target="https://doi.org/10.11124/JBIES-21-0047" TargetMode="External"/><Relationship Id="rId12" Type="http://schemas.openxmlformats.org/officeDocument/2006/relationships/hyperlink" Target="https://doi.org/10.1016/j.ijnurstu.2022.104395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s://doi.org/10.1371/journal.pone.0286245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dl.handle.net/11000/5835" TargetMode="External"/><Relationship Id="rId11" Type="http://schemas.openxmlformats.org/officeDocument/2006/relationships/hyperlink" Target="https://doi.org/10.1080/10376178.2024.236862" TargetMode="External"/><Relationship Id="rId5" Type="http://schemas.openxmlformats.org/officeDocument/2006/relationships/hyperlink" Target="https://doi.org/10.1177/15271544241238752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doi.org/10.3390/healthcare110709" TargetMode="External"/><Relationship Id="rId4" Type="http://schemas.openxmlformats.org/officeDocument/2006/relationships/hyperlink" Target="https://dialnet.unirioja.es/servlet/articulo?codigo=6986237" TargetMode="External"/><Relationship Id="rId9" Type="http://schemas.openxmlformats.org/officeDocument/2006/relationships/hyperlink" Target="https://doi.org/10.1055/s-0043-177281" TargetMode="External"/><Relationship Id="rId14" Type="http://schemas.openxmlformats.org/officeDocument/2006/relationships/hyperlink" Target="https://doi.org/10.1002/nur.223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550900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52141" y="1302283"/>
            <a:ext cx="7602170" cy="1086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b="1" spc="-245" dirty="0">
                <a:latin typeface="Arial MT"/>
                <a:cs typeface="Arial MT"/>
              </a:rPr>
              <a:t>Trabajo</a:t>
            </a:r>
            <a:r>
              <a:rPr sz="6950" b="1" spc="-520" dirty="0">
                <a:latin typeface="Arial MT"/>
                <a:cs typeface="Arial MT"/>
              </a:rPr>
              <a:t> </a:t>
            </a:r>
            <a:r>
              <a:rPr sz="6950" b="1" spc="-425" dirty="0">
                <a:latin typeface="Arial MT"/>
                <a:cs typeface="Arial MT"/>
              </a:rPr>
              <a:t>a</a:t>
            </a:r>
            <a:r>
              <a:rPr sz="6950" b="1" spc="-515" dirty="0">
                <a:latin typeface="Arial MT"/>
                <a:cs typeface="Arial MT"/>
              </a:rPr>
              <a:t> </a:t>
            </a:r>
            <a:r>
              <a:rPr sz="6950" b="1" spc="-10" dirty="0">
                <a:latin typeface="Arial MT"/>
                <a:cs typeface="Arial MT"/>
              </a:rPr>
              <a:t>turnos:</a:t>
            </a:r>
            <a:endParaRPr sz="6950" b="1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2140" y="2456534"/>
            <a:ext cx="9026259" cy="2122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630"/>
              </a:lnSpc>
            </a:pPr>
            <a:r>
              <a:rPr sz="6600" b="1" spc="-140" dirty="0">
                <a:solidFill>
                  <a:srgbClr val="002F60"/>
                </a:solidFill>
                <a:latin typeface="Arial MT"/>
                <a:cs typeface="Arial MT"/>
              </a:rPr>
              <a:t>Impacto</a:t>
            </a:r>
            <a:r>
              <a:rPr sz="6600" b="1" spc="-515" dirty="0">
                <a:solidFill>
                  <a:srgbClr val="002F60"/>
                </a:solidFill>
                <a:latin typeface="Arial MT"/>
                <a:cs typeface="Arial MT"/>
              </a:rPr>
              <a:t> </a:t>
            </a:r>
            <a:r>
              <a:rPr sz="6600" b="1" spc="-254" dirty="0">
                <a:solidFill>
                  <a:srgbClr val="002F60"/>
                </a:solidFill>
                <a:latin typeface="Arial MT"/>
                <a:cs typeface="Arial MT"/>
              </a:rPr>
              <a:t>en</a:t>
            </a:r>
            <a:r>
              <a:rPr sz="6600" b="1" spc="-515" dirty="0">
                <a:solidFill>
                  <a:srgbClr val="002F60"/>
                </a:solidFill>
                <a:latin typeface="Arial MT"/>
                <a:cs typeface="Arial MT"/>
              </a:rPr>
              <a:t> </a:t>
            </a:r>
            <a:r>
              <a:rPr sz="6600" b="1" dirty="0">
                <a:solidFill>
                  <a:srgbClr val="002F60"/>
                </a:solidFill>
                <a:latin typeface="Arial MT"/>
                <a:cs typeface="Arial MT"/>
              </a:rPr>
              <a:t>la</a:t>
            </a:r>
            <a:r>
              <a:rPr sz="6600" b="1" spc="-509" dirty="0">
                <a:solidFill>
                  <a:srgbClr val="002F60"/>
                </a:solidFill>
                <a:latin typeface="Arial MT"/>
                <a:cs typeface="Arial MT"/>
              </a:rPr>
              <a:t> </a:t>
            </a:r>
            <a:r>
              <a:rPr sz="6600" b="1" spc="-170" dirty="0">
                <a:solidFill>
                  <a:srgbClr val="002F60"/>
                </a:solidFill>
                <a:latin typeface="Arial MT"/>
                <a:cs typeface="Arial MT"/>
              </a:rPr>
              <a:t>salud</a:t>
            </a:r>
            <a:r>
              <a:rPr sz="6600" b="1" spc="-515" dirty="0">
                <a:solidFill>
                  <a:srgbClr val="002F60"/>
                </a:solidFill>
                <a:latin typeface="Arial MT"/>
                <a:cs typeface="Arial MT"/>
              </a:rPr>
              <a:t> </a:t>
            </a:r>
            <a:r>
              <a:rPr sz="6600" b="1" spc="-25" dirty="0">
                <a:solidFill>
                  <a:srgbClr val="002F60"/>
                </a:solidFill>
                <a:latin typeface="Arial MT"/>
                <a:cs typeface="Arial MT"/>
              </a:rPr>
              <a:t>del </a:t>
            </a:r>
            <a:r>
              <a:rPr sz="6600" b="1" spc="-185" dirty="0">
                <a:solidFill>
                  <a:srgbClr val="002F60"/>
                </a:solidFill>
                <a:latin typeface="Arial MT"/>
                <a:cs typeface="Arial MT"/>
              </a:rPr>
              <a:t>personal</a:t>
            </a:r>
            <a:r>
              <a:rPr sz="6600" b="1" spc="-509" dirty="0">
                <a:solidFill>
                  <a:srgbClr val="002F60"/>
                </a:solidFill>
                <a:latin typeface="Arial MT"/>
                <a:cs typeface="Arial MT"/>
              </a:rPr>
              <a:t> </a:t>
            </a:r>
            <a:r>
              <a:rPr sz="6600" b="1" spc="-450" dirty="0">
                <a:solidFill>
                  <a:srgbClr val="002F60"/>
                </a:solidFill>
                <a:latin typeface="Arial MT"/>
                <a:cs typeface="Arial MT"/>
              </a:rPr>
              <a:t>de</a:t>
            </a:r>
            <a:r>
              <a:rPr sz="6600" b="1" spc="-509" dirty="0">
                <a:solidFill>
                  <a:srgbClr val="002F60"/>
                </a:solidFill>
                <a:latin typeface="Arial MT"/>
                <a:cs typeface="Arial MT"/>
              </a:rPr>
              <a:t> </a:t>
            </a:r>
            <a:r>
              <a:rPr sz="6600" b="1" spc="-105" dirty="0">
                <a:solidFill>
                  <a:srgbClr val="002F60"/>
                </a:solidFill>
                <a:latin typeface="Arial MT"/>
                <a:cs typeface="Arial MT"/>
              </a:rPr>
              <a:t>enfermería</a:t>
            </a:r>
            <a:endParaRPr sz="6600" b="1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1200" y="5543669"/>
            <a:ext cx="8458200" cy="27360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r>
              <a:rPr lang="es-ES" sz="2200" b="1" u="sng" spc="90" dirty="0">
                <a:solidFill>
                  <a:srgbClr val="002F60"/>
                </a:solidFill>
                <a:latin typeface="Lucida Sans Unicode"/>
                <a:cs typeface="Lucida Sans Unicode"/>
              </a:rPr>
              <a:t>Autoras:</a:t>
            </a:r>
          </a:p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endParaRPr lang="es-ES" sz="700" b="1" u="sng" spc="90" dirty="0">
              <a:solidFill>
                <a:srgbClr val="002F60"/>
              </a:solidFill>
              <a:latin typeface="Lucida Sans Unicode"/>
              <a:cs typeface="Lucida Sans Unicode"/>
            </a:endParaRPr>
          </a:p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r>
              <a:rPr sz="2800" spc="90" dirty="0" err="1">
                <a:solidFill>
                  <a:srgbClr val="002F60"/>
                </a:solidFill>
                <a:latin typeface="Lucida Sans Unicode"/>
                <a:cs typeface="Lucida Sans Unicode"/>
              </a:rPr>
              <a:t>Noemí</a:t>
            </a:r>
            <a:r>
              <a:rPr sz="2800" spc="-15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70" dirty="0">
                <a:solidFill>
                  <a:srgbClr val="002F60"/>
                </a:solidFill>
                <a:latin typeface="Lucida Sans Unicode"/>
                <a:cs typeface="Lucida Sans Unicode"/>
              </a:rPr>
              <a:t>Miñán</a:t>
            </a:r>
            <a:r>
              <a:rPr sz="2800" spc="-15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120" dirty="0">
                <a:solidFill>
                  <a:srgbClr val="002F60"/>
                </a:solidFill>
                <a:latin typeface="Lucida Sans Unicode"/>
                <a:cs typeface="Lucida Sans Unicode"/>
              </a:rPr>
              <a:t>Sánchez </a:t>
            </a:r>
            <a:endParaRPr lang="es-ES" sz="2800" spc="120" dirty="0">
              <a:solidFill>
                <a:srgbClr val="002F60"/>
              </a:solidFill>
              <a:latin typeface="Lucida Sans Unicode"/>
              <a:cs typeface="Lucida Sans Unicode"/>
            </a:endParaRPr>
          </a:p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r>
              <a:rPr sz="2800" spc="100" dirty="0">
                <a:solidFill>
                  <a:srgbClr val="002F60"/>
                </a:solidFill>
                <a:latin typeface="Lucida Sans Unicode"/>
                <a:cs typeface="Lucida Sans Unicode"/>
              </a:rPr>
              <a:t>Andrea</a:t>
            </a:r>
            <a:r>
              <a:rPr sz="2800" spc="-15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50" dirty="0">
                <a:solidFill>
                  <a:srgbClr val="002F60"/>
                </a:solidFill>
                <a:latin typeface="Lucida Sans Unicode"/>
                <a:cs typeface="Lucida Sans Unicode"/>
              </a:rPr>
              <a:t>Núñez</a:t>
            </a:r>
            <a:r>
              <a:rPr sz="2800" spc="-15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60" dirty="0">
                <a:solidFill>
                  <a:srgbClr val="002F60"/>
                </a:solidFill>
                <a:latin typeface="Lucida Sans Unicode"/>
                <a:cs typeface="Lucida Sans Unicode"/>
              </a:rPr>
              <a:t>Rodríguez </a:t>
            </a:r>
            <a:endParaRPr lang="es-ES" sz="2800" spc="60" dirty="0">
              <a:solidFill>
                <a:srgbClr val="002F60"/>
              </a:solidFill>
              <a:latin typeface="Lucida Sans Unicode"/>
              <a:cs typeface="Lucida Sans Unicode"/>
            </a:endParaRPr>
          </a:p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r>
              <a:rPr sz="2800" spc="65" dirty="0" err="1">
                <a:solidFill>
                  <a:srgbClr val="002F60"/>
                </a:solidFill>
                <a:latin typeface="Lucida Sans Unicode"/>
                <a:cs typeface="Lucida Sans Unicode"/>
              </a:rPr>
              <a:t>Irati</a:t>
            </a:r>
            <a:r>
              <a:rPr sz="2800" spc="-15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105" dirty="0">
                <a:solidFill>
                  <a:srgbClr val="002F60"/>
                </a:solidFill>
                <a:latin typeface="Lucida Sans Unicode"/>
                <a:cs typeface="Lucida Sans Unicode"/>
              </a:rPr>
              <a:t>Pérez</a:t>
            </a:r>
            <a:r>
              <a:rPr sz="2800" spc="-15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130" dirty="0">
                <a:solidFill>
                  <a:srgbClr val="002F60"/>
                </a:solidFill>
                <a:latin typeface="Lucida Sans Unicode"/>
                <a:cs typeface="Lucida Sans Unicode"/>
              </a:rPr>
              <a:t>Picado</a:t>
            </a:r>
            <a:endParaRPr lang="es-ES" sz="2800" spc="130" dirty="0">
              <a:solidFill>
                <a:srgbClr val="002F60"/>
              </a:solidFill>
              <a:latin typeface="Lucida Sans Unicode"/>
              <a:cs typeface="Lucida Sans Unicode"/>
            </a:endParaRPr>
          </a:p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r>
              <a:rPr sz="2800" spc="90" dirty="0">
                <a:solidFill>
                  <a:srgbClr val="002F60"/>
                </a:solidFill>
                <a:latin typeface="Lucida Sans Unicode"/>
                <a:cs typeface="Lucida Sans Unicode"/>
              </a:rPr>
              <a:t>María</a:t>
            </a:r>
            <a:r>
              <a:rPr lang="es-ES" sz="2800" spc="-16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135">
                <a:solidFill>
                  <a:srgbClr val="002F60"/>
                </a:solidFill>
                <a:latin typeface="Lucida Sans Unicode"/>
                <a:cs typeface="Lucida Sans Unicode"/>
              </a:rPr>
              <a:t>Ramo</a:t>
            </a:r>
            <a:r>
              <a:rPr sz="2800" spc="-16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110" dirty="0" err="1">
                <a:solidFill>
                  <a:srgbClr val="002F60"/>
                </a:solidFill>
                <a:latin typeface="Lucida Sans Unicode"/>
                <a:cs typeface="Lucida Sans Unicode"/>
              </a:rPr>
              <a:t>Lorente</a:t>
            </a:r>
            <a:endParaRPr lang="es-ES" sz="2800" spc="110" dirty="0">
              <a:solidFill>
                <a:srgbClr val="002F60"/>
              </a:solidFill>
              <a:latin typeface="Lucida Sans Unicode"/>
              <a:cs typeface="Lucida Sans Unicode"/>
            </a:endParaRPr>
          </a:p>
          <a:p>
            <a:pPr marL="785495" marR="2341245" indent="-78105" algn="ctr">
              <a:lnSpc>
                <a:spcPct val="102000"/>
              </a:lnSpc>
              <a:spcBef>
                <a:spcPts val="50"/>
              </a:spcBef>
            </a:pPr>
            <a:r>
              <a:rPr sz="2800" spc="80" dirty="0">
                <a:solidFill>
                  <a:srgbClr val="002F60"/>
                </a:solidFill>
                <a:latin typeface="Lucida Sans Unicode"/>
                <a:cs typeface="Lucida Sans Unicode"/>
              </a:rPr>
              <a:t>Atiana</a:t>
            </a:r>
            <a:r>
              <a:rPr sz="2800" spc="-160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70" dirty="0">
                <a:solidFill>
                  <a:srgbClr val="002F60"/>
                </a:solidFill>
                <a:latin typeface="Lucida Sans Unicode"/>
                <a:cs typeface="Lucida Sans Unicode"/>
              </a:rPr>
              <a:t>Rodríguez</a:t>
            </a:r>
            <a:r>
              <a:rPr sz="2800" spc="-155" dirty="0">
                <a:solidFill>
                  <a:srgbClr val="002F60"/>
                </a:solidFill>
                <a:latin typeface="Lucida Sans Unicode"/>
                <a:cs typeface="Lucida Sans Unicode"/>
              </a:rPr>
              <a:t> </a:t>
            </a:r>
            <a:r>
              <a:rPr sz="2800" spc="95" dirty="0">
                <a:solidFill>
                  <a:srgbClr val="002F60"/>
                </a:solidFill>
                <a:latin typeface="Lucida Sans Unicode"/>
                <a:cs typeface="Lucida Sans Unicode"/>
              </a:rPr>
              <a:t>Renda</a:t>
            </a:r>
            <a:r>
              <a:rPr sz="2450" spc="95" dirty="0">
                <a:solidFill>
                  <a:srgbClr val="002F60"/>
                </a:solidFill>
                <a:latin typeface="Lucida Sans Unicode"/>
                <a:cs typeface="Lucida Sans Unicode"/>
              </a:rPr>
              <a:t>l</a:t>
            </a:r>
            <a:endParaRPr lang="es-ES" sz="2450" spc="95" dirty="0">
              <a:solidFill>
                <a:srgbClr val="002F60"/>
              </a:solidFill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60161" y="2082799"/>
            <a:ext cx="6038215" cy="3060700"/>
          </a:xfrm>
          <a:custGeom>
            <a:avLst/>
            <a:gdLst/>
            <a:ahLst/>
            <a:cxnLst/>
            <a:rect l="l" t="t" r="r" b="b"/>
            <a:pathLst>
              <a:path w="6038215" h="3060700">
                <a:moveTo>
                  <a:pt x="6038024" y="0"/>
                </a:moveTo>
                <a:lnTo>
                  <a:pt x="5842101" y="0"/>
                </a:lnTo>
                <a:lnTo>
                  <a:pt x="5842101" y="2830245"/>
                </a:lnTo>
                <a:lnTo>
                  <a:pt x="0" y="2830245"/>
                </a:lnTo>
                <a:lnTo>
                  <a:pt x="0" y="3060573"/>
                </a:lnTo>
                <a:lnTo>
                  <a:pt x="5842101" y="3060573"/>
                </a:lnTo>
                <a:lnTo>
                  <a:pt x="6038024" y="3060573"/>
                </a:lnTo>
                <a:lnTo>
                  <a:pt x="6038024" y="2830245"/>
                </a:lnTo>
                <a:lnTo>
                  <a:pt x="6038024" y="0"/>
                </a:lnTo>
                <a:close/>
              </a:path>
            </a:pathLst>
          </a:custGeom>
          <a:solidFill>
            <a:srgbClr val="BEE4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3185" y="670458"/>
            <a:ext cx="6776084" cy="3478529"/>
          </a:xfrm>
          <a:custGeom>
            <a:avLst/>
            <a:gdLst/>
            <a:ahLst/>
            <a:cxnLst/>
            <a:rect l="l" t="t" r="r" b="b"/>
            <a:pathLst>
              <a:path w="6776084" h="3478529">
                <a:moveTo>
                  <a:pt x="6775805" y="0"/>
                </a:moveTo>
                <a:lnTo>
                  <a:pt x="219849" y="0"/>
                </a:lnTo>
                <a:lnTo>
                  <a:pt x="0" y="0"/>
                </a:lnTo>
                <a:lnTo>
                  <a:pt x="0" y="261708"/>
                </a:lnTo>
                <a:lnTo>
                  <a:pt x="0" y="3478225"/>
                </a:lnTo>
                <a:lnTo>
                  <a:pt x="219849" y="3478225"/>
                </a:lnTo>
                <a:lnTo>
                  <a:pt x="219849" y="261708"/>
                </a:lnTo>
                <a:lnTo>
                  <a:pt x="6775805" y="261708"/>
                </a:lnTo>
                <a:lnTo>
                  <a:pt x="6775805" y="0"/>
                </a:lnTo>
                <a:close/>
              </a:path>
            </a:pathLst>
          </a:custGeom>
          <a:solidFill>
            <a:srgbClr val="BEE4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40" y="9438798"/>
            <a:ext cx="3733800" cy="5734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180" y="9282577"/>
            <a:ext cx="4216240" cy="8858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915C25-A8F0-FD5C-B0C7-A6839A2028EA}"/>
              </a:ext>
            </a:extLst>
          </p:cNvPr>
          <p:cNvSpPr txBox="1"/>
          <p:nvPr/>
        </p:nvSpPr>
        <p:spPr>
          <a:xfrm>
            <a:off x="10082111" y="866155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spc="95" dirty="0">
                <a:solidFill>
                  <a:srgbClr val="002F60"/>
                </a:solidFill>
                <a:latin typeface="Lucida Sans Unicode"/>
                <a:cs typeface="Lucida Sans Unico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s-ES" sz="1800" spc="80" dirty="0">
                <a:solidFill>
                  <a:srgbClr val="002F60"/>
                </a:solidFill>
                <a:latin typeface="Lucida Sans Unicode"/>
                <a:cs typeface="Lucida Sans Unico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oemi.minan.sanchez@udc.es</a:t>
            </a:r>
            <a:endParaRPr lang="es-ES" sz="1800" dirty="0">
              <a:latin typeface="Lucida Sans Unicode"/>
              <a:cs typeface="Lucida Sans Unicode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99003"/>
            <a:ext cx="18288000" cy="7988300"/>
          </a:xfrm>
          <a:custGeom>
            <a:avLst/>
            <a:gdLst/>
            <a:ahLst/>
            <a:cxnLst/>
            <a:rect l="l" t="t" r="r" b="b"/>
            <a:pathLst>
              <a:path w="18288000" h="7988300">
                <a:moveTo>
                  <a:pt x="18287999" y="7987996"/>
                </a:moveTo>
                <a:lnTo>
                  <a:pt x="0" y="798799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987996"/>
                </a:lnTo>
                <a:close/>
              </a:path>
            </a:pathLst>
          </a:custGeom>
          <a:solidFill>
            <a:srgbClr val="DE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1" y="3547260"/>
            <a:ext cx="16916400" cy="64023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spcBef>
                <a:spcPts val="125"/>
              </a:spcBef>
              <a:buFont typeface="+mj-lt"/>
              <a:buAutoNum type="arabicPeriod"/>
            </a:pP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Khani,S.,Rafiei,S.,Ghashghaee,A.,Masoumi,M.,Rezaee,S.,Kheradkhah,G.,&amp;Abdollahi,B.(2024).Cardiovascularriskfactorsamongnurses:Aglobalsystematicreviewandmeta-</a:t>
            </a:r>
            <a:r>
              <a:rPr sz="1600" spc="-85" dirty="0">
                <a:solidFill>
                  <a:srgbClr val="002F60"/>
                </a:solidFill>
                <a:latin typeface="+mn-lt"/>
                <a:cs typeface="Lucida Sans Unicode"/>
              </a:rPr>
              <a:t>analysis.PloSone,19(3),e0286245.</a:t>
            </a:r>
            <a:r>
              <a:rPr lang="es-ES" sz="1600" spc="-8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85" dirty="0">
                <a:solidFill>
                  <a:srgbClr val="002F60"/>
                </a:solidFill>
                <a:latin typeface="+mn-lt"/>
                <a:cs typeface="Lucida Sans Unicode"/>
                <a:hlinkClick r:id="rId2"/>
              </a:rPr>
              <a:t>https://doi.org/10.1371/journal.pone.0286245</a:t>
            </a:r>
            <a:r>
              <a:rPr lang="es-ES" sz="1600" spc="-8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</a:p>
          <a:p>
            <a:pPr marL="469900" indent="-457200">
              <a:spcBef>
                <a:spcPts val="125"/>
              </a:spcBef>
              <a:buFont typeface="+mj-lt"/>
              <a:buAutoNum type="arabicPeriod"/>
            </a:pPr>
            <a:r>
              <a:rPr sz="1600" spc="-90" dirty="0" err="1">
                <a:solidFill>
                  <a:srgbClr val="002F60"/>
                </a:solidFill>
                <a:latin typeface="+mn-lt"/>
                <a:cs typeface="Lucida Sans Unicode"/>
              </a:rPr>
              <a:t>Fagundo</a:t>
            </a:r>
            <a:r>
              <a:rPr sz="1600" spc="-90" dirty="0">
                <a:solidFill>
                  <a:srgbClr val="002F60"/>
                </a:solidFill>
                <a:latin typeface="+mn-lt"/>
                <a:cs typeface="Lucida Sans Unicode"/>
              </a:rPr>
              <a:t>-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Rivera,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J.,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95" dirty="0">
                <a:solidFill>
                  <a:srgbClr val="002F60"/>
                </a:solidFill>
                <a:latin typeface="+mn-lt"/>
                <a:cs typeface="Lucida Sans Unicode"/>
              </a:rPr>
              <a:t>Gómez-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Salgado,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J.,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80" dirty="0">
                <a:solidFill>
                  <a:srgbClr val="002F60"/>
                </a:solidFill>
                <a:latin typeface="+mn-lt"/>
                <a:cs typeface="Lucida Sans Unicode"/>
              </a:rPr>
              <a:t>García-</a:t>
            </a:r>
            <a:r>
              <a:rPr sz="1600" spc="-85" dirty="0">
                <a:solidFill>
                  <a:srgbClr val="002F60"/>
                </a:solidFill>
                <a:latin typeface="+mn-lt"/>
                <a:cs typeface="Lucida Sans Unicode"/>
              </a:rPr>
              <a:t>Iglesias,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J.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J.,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95" dirty="0">
                <a:solidFill>
                  <a:srgbClr val="002F60"/>
                </a:solidFill>
                <a:latin typeface="+mn-lt"/>
                <a:cs typeface="Lucida Sans Unicode"/>
              </a:rPr>
              <a:t>Gómez-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Salgado,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5" dirty="0">
                <a:solidFill>
                  <a:srgbClr val="002F60"/>
                </a:solidFill>
                <a:latin typeface="+mn-lt"/>
                <a:cs typeface="Lucida Sans Unicode"/>
              </a:rPr>
              <a:t>C.,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Camacho-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Martín,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80" dirty="0">
                <a:solidFill>
                  <a:srgbClr val="002F60"/>
                </a:solidFill>
                <a:latin typeface="+mn-lt"/>
                <a:cs typeface="Lucida Sans Unicode"/>
              </a:rPr>
              <a:t>S.,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&amp;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45" dirty="0">
                <a:solidFill>
                  <a:srgbClr val="002F60"/>
                </a:solidFill>
                <a:latin typeface="+mn-lt"/>
                <a:cs typeface="Lucida Sans Unicode"/>
              </a:rPr>
              <a:t>Ruiz-</a:t>
            </a:r>
            <a:r>
              <a:rPr sz="1600" spc="-75" dirty="0">
                <a:solidFill>
                  <a:srgbClr val="002F60"/>
                </a:solidFill>
                <a:latin typeface="+mn-lt"/>
                <a:cs typeface="Lucida Sans Unicode"/>
              </a:rPr>
              <a:t>Frutos,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C.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(2020).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Relationship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between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Night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Shifts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5" dirty="0">
                <a:solidFill>
                  <a:srgbClr val="002F60"/>
                </a:solidFill>
                <a:latin typeface="+mn-lt"/>
                <a:cs typeface="Lucida Sans Unicode"/>
              </a:rPr>
              <a:t>Risk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of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Breast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Cancer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among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5" dirty="0">
                <a:solidFill>
                  <a:srgbClr val="002F60"/>
                </a:solidFill>
                <a:latin typeface="+mn-lt"/>
                <a:cs typeface="Lucida Sans Unicode"/>
              </a:rPr>
              <a:t>Nurses: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Systematic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Review.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Medicina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(Kaunas,</a:t>
            </a:r>
            <a:r>
              <a:rPr sz="1600" spc="-20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5" dirty="0">
                <a:solidFill>
                  <a:srgbClr val="002F60"/>
                </a:solidFill>
                <a:latin typeface="+mn-lt"/>
                <a:cs typeface="Lucida Sans Unicode"/>
              </a:rPr>
              <a:t>Lithuania),</a:t>
            </a:r>
            <a:r>
              <a:rPr sz="1600" spc="-20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56(12), </a:t>
            </a:r>
            <a:r>
              <a:rPr sz="1600" spc="-80" dirty="0">
                <a:solidFill>
                  <a:srgbClr val="002F60"/>
                </a:solidFill>
                <a:latin typeface="+mn-lt"/>
                <a:cs typeface="Lucida Sans Unicode"/>
              </a:rPr>
              <a:t>680.</a:t>
            </a:r>
            <a:r>
              <a:rPr lang="es-ES" sz="1600" spc="-8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80" dirty="0">
                <a:solidFill>
                  <a:srgbClr val="002F60"/>
                </a:solidFill>
                <a:latin typeface="+mn-lt"/>
                <a:cs typeface="Lucida Sans Unicode"/>
                <a:hlinkClick r:id="rId3"/>
              </a:rPr>
              <a:t>https://doi.org/10.3390/medicina56120680</a:t>
            </a:r>
            <a:r>
              <a:rPr lang="es-ES" sz="1600" spc="-8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endParaRPr lang="es-ES" sz="1600" dirty="0">
              <a:latin typeface="+mn-lt"/>
              <a:cs typeface="Lucida Sans Unicode"/>
            </a:endParaRPr>
          </a:p>
          <a:p>
            <a:pPr marL="469900" indent="-457200">
              <a:spcBef>
                <a:spcPts val="125"/>
              </a:spcBef>
              <a:buFont typeface="+mj-lt"/>
              <a:buAutoNum type="arabicPeriod"/>
            </a:pPr>
            <a:r>
              <a:rPr lang="es-ES" sz="1600" spc="-60" dirty="0">
                <a:solidFill>
                  <a:srgbClr val="002F60"/>
                </a:solidFill>
                <a:latin typeface="+mn-lt"/>
                <a:cs typeface="Lucida Sans Unicode"/>
              </a:rPr>
              <a:t>V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ásquez,M.O.,Ramírez,Y.Z.,&amp;Bello,G.P.(2019).Factoresderiesgopsicosocialqueafectanalosprofesionalesenenfermería.Dialnet.</a:t>
            </a:r>
            <a:r>
              <a:rPr lang="es-ES" sz="1600" spc="-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  <a:hlinkClick r:id="rId4"/>
              </a:rPr>
              <a:t>https://dialnet.unirioja.es/servlet/articulo?codigo=6986237</a:t>
            </a:r>
            <a:r>
              <a:rPr lang="es-ES" sz="1600" spc="-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endParaRPr lang="es-ES" sz="1600" dirty="0">
              <a:latin typeface="+mn-lt"/>
              <a:cs typeface="Lucida Sans Unicode"/>
            </a:endParaRPr>
          </a:p>
          <a:p>
            <a:pPr marL="469900" indent="-457200">
              <a:spcBef>
                <a:spcPts val="125"/>
              </a:spcBef>
              <a:buFont typeface="+mj-lt"/>
              <a:buAutoNum type="arabicPeriod"/>
            </a:pP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Fink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A.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M.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0" dirty="0">
                <a:solidFill>
                  <a:srgbClr val="002F60"/>
                </a:solidFill>
                <a:latin typeface="+mn-lt"/>
                <a:cs typeface="Lucida Sans Unicode"/>
              </a:rPr>
              <a:t>(2024).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Shift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Work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Sleep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Disorder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Mental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0" dirty="0">
                <a:solidFill>
                  <a:srgbClr val="002F60"/>
                </a:solidFill>
                <a:latin typeface="+mn-lt"/>
                <a:cs typeface="Lucida Sans Unicode"/>
              </a:rPr>
              <a:t>Health: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Integrative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Review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of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Neurobiological,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Sociological,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Psychological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Perspectives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With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Public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Policy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Implications.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0" dirty="0">
                <a:solidFill>
                  <a:srgbClr val="002F60"/>
                </a:solidFill>
                <a:latin typeface="+mn-lt"/>
                <a:cs typeface="Lucida Sans Unicode"/>
              </a:rPr>
              <a:t>Policy,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politics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&amp;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0" dirty="0">
                <a:solidFill>
                  <a:srgbClr val="002F60"/>
                </a:solidFill>
                <a:latin typeface="+mn-lt"/>
                <a:cs typeface="Lucida Sans Unicode"/>
              </a:rPr>
              <a:t>nursing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practice,</a:t>
            </a:r>
            <a:r>
              <a:rPr sz="1600" spc="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0" dirty="0">
                <a:solidFill>
                  <a:srgbClr val="002F60"/>
                </a:solidFill>
                <a:latin typeface="+mn-lt"/>
                <a:cs typeface="Lucida Sans Unicode"/>
              </a:rPr>
              <a:t>25(2),</a:t>
            </a:r>
            <a:r>
              <a:rPr sz="1600" spc="1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94–102. </a:t>
            </a:r>
            <a:r>
              <a:rPr sz="1600" spc="-140" dirty="0">
                <a:solidFill>
                  <a:srgbClr val="002F60"/>
                </a:solidFill>
                <a:latin typeface="+mn-lt"/>
                <a:cs typeface="Lucida Sans Unicode"/>
                <a:hlinkClick r:id="rId5"/>
              </a:rPr>
              <a:t>https://doi.org/10.1177/15271544241238752</a:t>
            </a:r>
            <a:endParaRPr lang="es-ES" sz="1600" dirty="0">
              <a:latin typeface="+mn-lt"/>
              <a:cs typeface="Lucida Sans Unicode"/>
            </a:endParaRPr>
          </a:p>
          <a:p>
            <a:pPr marL="469900" indent="-457200">
              <a:spcBef>
                <a:spcPts val="125"/>
              </a:spcBef>
              <a:buFont typeface="+mj-lt"/>
              <a:buAutoNum type="arabicPeriod"/>
            </a:pPr>
            <a:r>
              <a:rPr sz="1600" spc="-80" dirty="0">
                <a:solidFill>
                  <a:srgbClr val="002F60"/>
                </a:solidFill>
                <a:latin typeface="+mn-lt"/>
                <a:cs typeface="Lucida Sans Unicode"/>
              </a:rPr>
              <a:t>García-</a:t>
            </a:r>
            <a:r>
              <a:rPr sz="1600" spc="-65" dirty="0">
                <a:solidFill>
                  <a:srgbClr val="002F60"/>
                </a:solidFill>
                <a:latin typeface="+mn-lt"/>
                <a:cs typeface="Lucida Sans Unicode"/>
              </a:rPr>
              <a:t>Iglesias,J.J.,Gómez-Salgado,J.,Fagundo-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Rivera,J.,Romero-Martín,M.,Ortega-</a:t>
            </a:r>
            <a:r>
              <a:rPr sz="1600" spc="-65" dirty="0">
                <a:solidFill>
                  <a:srgbClr val="002F60"/>
                </a:solidFill>
                <a:latin typeface="+mn-lt"/>
                <a:cs typeface="Lucida Sans Unicode"/>
              </a:rPr>
              <a:t>Moreno,M.,&amp;Navarro-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Abal,Y.(2021).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Factores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predictores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de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los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niveles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de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burnout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y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work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e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ngagement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en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médicos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y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enfermeras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: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una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revisión</a:t>
            </a:r>
            <a:r>
              <a:rPr lang="es-ES" sz="1600" spc="-3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 err="1">
                <a:solidFill>
                  <a:srgbClr val="002F60"/>
                </a:solidFill>
                <a:latin typeface="+mn-lt"/>
                <a:cs typeface="Lucida Sans Unicode"/>
              </a:rPr>
              <a:t>sistemática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.</a:t>
            </a:r>
            <a:r>
              <a:rPr lang="es-ES" sz="1600" spc="-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Rev</a:t>
            </a:r>
            <a:r>
              <a:rPr lang="es-ES" sz="1600" spc="-3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1600" spc="-35" dirty="0" err="1">
                <a:solidFill>
                  <a:srgbClr val="002F60"/>
                </a:solidFill>
                <a:latin typeface="+mn-lt"/>
                <a:cs typeface="Lucida Sans Unicode"/>
              </a:rPr>
              <a:t>Esp</a:t>
            </a:r>
            <a:r>
              <a:rPr lang="es-ES" sz="1600" spc="-35" dirty="0">
                <a:solidFill>
                  <a:srgbClr val="002F60"/>
                </a:solidFill>
                <a:latin typeface="+mn-lt"/>
                <a:cs typeface="Lucida Sans Unicode"/>
              </a:rPr>
              <a:t> Salud Pub,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95,e202104046.</a:t>
            </a:r>
            <a:endParaRPr sz="1600" dirty="0">
              <a:latin typeface="+mn-lt"/>
              <a:cs typeface="Lucida Sans Unicode"/>
            </a:endParaRP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Susana,J.M.(2018,12septiembre).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Consecuencias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del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trabajo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por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turnos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sobre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la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salud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y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la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calidad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de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vida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del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personal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de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 err="1">
                <a:solidFill>
                  <a:srgbClr val="002F60"/>
                </a:solidFill>
                <a:latin typeface="+mn-lt"/>
                <a:cs typeface="Lucida Sans Unicode"/>
              </a:rPr>
              <a:t>enfermería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.</a:t>
            </a:r>
            <a:r>
              <a:rPr lang="es-ES" sz="1600" spc="-5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  <a:hlinkClick r:id="rId6"/>
              </a:rPr>
              <a:t>https://hdl.handle.net/11000/5835</a:t>
            </a:r>
            <a:endParaRPr lang="es-ES" sz="1600" spc="-50" dirty="0">
              <a:solidFill>
                <a:srgbClr val="002F60"/>
              </a:solidFill>
              <a:latin typeface="+mn-lt"/>
              <a:cs typeface="Lucida Sans Unicode"/>
            </a:endParaRP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65" dirty="0">
                <a:solidFill>
                  <a:srgbClr val="002F60"/>
                </a:solidFill>
                <a:latin typeface="+mn-lt"/>
                <a:cs typeface="Lucida Sans Unicode"/>
              </a:rPr>
              <a:t>Weaver,S.H.,deCordova,P.B.,Vitale,T.R.,Hargwood,P.,&amp;Salmond,S.(2023).Experiencesandperceptionsofnursesworkingnightshift:aqualitativesystematicreview.JBIevidencesynthesis,21(1),33–97.</a:t>
            </a:r>
            <a:r>
              <a:rPr lang="es-ES" sz="1600" spc="-6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5" dirty="0">
                <a:solidFill>
                  <a:srgbClr val="002F60"/>
                </a:solidFill>
                <a:latin typeface="+mn-lt"/>
                <a:cs typeface="Lucida Sans Unicode"/>
                <a:hlinkClick r:id="rId7"/>
              </a:rPr>
              <a:t>https://doi.org/10.11124/JBIES-</a:t>
            </a:r>
            <a:r>
              <a:rPr sz="1600" spc="-254" dirty="0">
                <a:solidFill>
                  <a:srgbClr val="002F60"/>
                </a:solidFill>
                <a:latin typeface="+mn-lt"/>
                <a:cs typeface="Lucida Sans Unicode"/>
                <a:hlinkClick r:id="rId7"/>
              </a:rPr>
              <a:t>21-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  <a:hlinkClick r:id="rId7"/>
              </a:rPr>
              <a:t>0047</a:t>
            </a:r>
            <a:r>
              <a:rPr lang="es-ES" sz="1600" spc="-2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Zhang,</a:t>
            </a:r>
            <a:r>
              <a:rPr sz="1600" spc="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Q.,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Chair,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S.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Y.,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Lo,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S.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H.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S.,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Chau,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J.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P.,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Schwade,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M.,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&amp;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Zhao,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X.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(2020).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Association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between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shift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work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obesity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among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nurses: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systematic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review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80" dirty="0">
                <a:solidFill>
                  <a:srgbClr val="002F60"/>
                </a:solidFill>
                <a:latin typeface="+mn-lt"/>
                <a:cs typeface="Lucida Sans Unicode"/>
              </a:rPr>
              <a:t>meta-</a:t>
            </a:r>
            <a:r>
              <a:rPr sz="1600" spc="-65" dirty="0">
                <a:solidFill>
                  <a:srgbClr val="002F60"/>
                </a:solidFill>
                <a:latin typeface="+mn-lt"/>
                <a:cs typeface="Lucida Sans Unicode"/>
              </a:rPr>
              <a:t>analysis.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International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journal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of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0" dirty="0">
                <a:solidFill>
                  <a:srgbClr val="002F60"/>
                </a:solidFill>
                <a:latin typeface="+mn-lt"/>
                <a:cs typeface="Lucida Sans Unicode"/>
              </a:rPr>
              <a:t>nursing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studies,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15" dirty="0">
                <a:solidFill>
                  <a:srgbClr val="002F60"/>
                </a:solidFill>
                <a:latin typeface="+mn-lt"/>
                <a:cs typeface="Lucida Sans Unicode"/>
              </a:rPr>
              <a:t>112,</a:t>
            </a:r>
            <a:r>
              <a:rPr sz="1600" spc="12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0" dirty="0">
                <a:solidFill>
                  <a:srgbClr val="002F60"/>
                </a:solidFill>
                <a:latin typeface="+mn-lt"/>
                <a:cs typeface="Lucida Sans Unicode"/>
              </a:rPr>
              <a:t>103757. </a:t>
            </a:r>
            <a:r>
              <a:rPr sz="1600" spc="-110" dirty="0">
                <a:solidFill>
                  <a:srgbClr val="002F60"/>
                </a:solidFill>
                <a:latin typeface="+mn-lt"/>
                <a:cs typeface="Lucida Sans Unicode"/>
                <a:hlinkClick r:id="rId8"/>
              </a:rPr>
              <a:t>https://doi.org/10.1016/j.ijnurstu.2020.103757</a:t>
            </a:r>
            <a:endParaRPr lang="es-ES" sz="1600" spc="-110" dirty="0">
              <a:solidFill>
                <a:srgbClr val="002F60"/>
              </a:solidFill>
              <a:latin typeface="+mn-lt"/>
              <a:cs typeface="Lucida Sans Unicode"/>
            </a:endParaRP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Thorkildsen,M.S.,Gustad,L.T.,&amp;Damås,J.K.(2023).TheEffectsofShiftWorkontheImmuneSystem:ANarrativeReview.Sleepscience(SaoPaulo,Brazil),16(3),e368–e374.</a:t>
            </a:r>
            <a:r>
              <a:rPr lang="es-ES" sz="1600" spc="-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  <a:hlinkClick r:id="rId9"/>
              </a:rPr>
              <a:t>https://doi.org/10.1055/s-</a:t>
            </a:r>
            <a:r>
              <a:rPr sz="1600" spc="-125" dirty="0">
                <a:solidFill>
                  <a:srgbClr val="002F60"/>
                </a:solidFill>
                <a:latin typeface="+mn-lt"/>
                <a:cs typeface="Lucida Sans Unicode"/>
                <a:hlinkClick r:id="rId9"/>
              </a:rPr>
              <a:t>0043-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  <a:hlinkClick r:id="rId9"/>
              </a:rPr>
              <a:t>177281</a:t>
            </a:r>
            <a:r>
              <a:rPr lang="es-ES" sz="1600" spc="-1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Okechukwu,C.E.,Colaprico,C.,DiMario,S.,Oko-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Oboh,A.G.,Shaholli,D.,Manai,M.V.,&amp;LaTorre,G.(2023).</a:t>
            </a:r>
            <a:r>
              <a:rPr lang="es-ES" sz="1600" spc="-4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 err="1">
                <a:solidFill>
                  <a:srgbClr val="002F60"/>
                </a:solidFill>
                <a:latin typeface="+mn-lt"/>
                <a:cs typeface="Lucida Sans Unicode"/>
              </a:rPr>
              <a:t>TheRelationshipbetweenWorkingNightShiftsandDepression</a:t>
            </a:r>
            <a:r>
              <a:rPr lang="es-ES" sz="1600" spc="-4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among</a:t>
            </a:r>
            <a:r>
              <a:rPr lang="es-ES" sz="1600" spc="-4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Nurses:</a:t>
            </a:r>
            <a:r>
              <a:rPr lang="es-ES" sz="1600" spc="-4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1600" spc="-4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 err="1">
                <a:solidFill>
                  <a:srgbClr val="002F60"/>
                </a:solidFill>
                <a:latin typeface="+mn-lt"/>
                <a:cs typeface="Lucida Sans Unicode"/>
              </a:rPr>
              <a:t>SystematicReviewandMeta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-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An</a:t>
            </a:r>
            <a:r>
              <a:rPr lang="es-ES" sz="1600" spc="-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 err="1">
                <a:solidFill>
                  <a:srgbClr val="002F60"/>
                </a:solidFill>
                <a:latin typeface="+mn-lt"/>
                <a:cs typeface="Lucida Sans Unicode"/>
              </a:rPr>
              <a:t>alysis.Healthcare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(</a:t>
            </a:r>
            <a:r>
              <a:rPr sz="1600" spc="-60" dirty="0" err="1">
                <a:solidFill>
                  <a:srgbClr val="002F60"/>
                </a:solidFill>
                <a:latin typeface="+mn-lt"/>
                <a:cs typeface="Lucida Sans Unicode"/>
              </a:rPr>
              <a:t>Basel,Switzerland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),11(7), </a:t>
            </a:r>
            <a:r>
              <a:rPr sz="1600" spc="-90" dirty="0">
                <a:solidFill>
                  <a:srgbClr val="002F60"/>
                </a:solidFill>
                <a:latin typeface="+mn-lt"/>
                <a:cs typeface="Lucida Sans Unicode"/>
              </a:rPr>
              <a:t>937.</a:t>
            </a:r>
            <a:r>
              <a:rPr lang="es-ES" sz="1600" spc="-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90" dirty="0">
                <a:solidFill>
                  <a:srgbClr val="002F60"/>
                </a:solidFill>
                <a:latin typeface="+mn-lt"/>
                <a:cs typeface="Lucida Sans Unicode"/>
                <a:hlinkClick r:id="rId10"/>
              </a:rPr>
              <a:t>https://doi.org/10.3390/healthcare110709</a:t>
            </a:r>
            <a:r>
              <a:rPr lang="es-ES" sz="1600" spc="-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35" dirty="0" err="1">
                <a:solidFill>
                  <a:srgbClr val="002F60"/>
                </a:solidFill>
                <a:latin typeface="+mn-lt"/>
                <a:cs typeface="Lucida Sans Unicode"/>
              </a:rPr>
              <a:t>Montayre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J.,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Harris,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C.,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Li,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W.,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Tang,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L.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M.,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West,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S.,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&amp;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Antoniou,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M.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(2024).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Older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nurses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14" dirty="0">
                <a:solidFill>
                  <a:srgbClr val="002F60"/>
                </a:solidFill>
                <a:latin typeface="+mn-lt"/>
                <a:cs typeface="Lucida Sans Unicode"/>
              </a:rPr>
              <a:t>work-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related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factors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that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impact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their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mental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0" dirty="0">
                <a:solidFill>
                  <a:srgbClr val="002F60"/>
                </a:solidFill>
                <a:latin typeface="+mn-lt"/>
                <a:cs typeface="Lucida Sans Unicode"/>
              </a:rPr>
              <a:t>health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dirty="0">
                <a:solidFill>
                  <a:srgbClr val="002F60"/>
                </a:solidFill>
                <a:latin typeface="+mn-lt"/>
                <a:cs typeface="Lucida Sans Unicode"/>
              </a:rPr>
              <a:t>and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wellbeing: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85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45" dirty="0">
                <a:solidFill>
                  <a:srgbClr val="002F60"/>
                </a:solidFill>
                <a:latin typeface="+mn-lt"/>
                <a:cs typeface="Lucida Sans Unicode"/>
              </a:rPr>
              <a:t>qualitative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0" dirty="0">
                <a:solidFill>
                  <a:srgbClr val="002F60"/>
                </a:solidFill>
                <a:latin typeface="+mn-lt"/>
                <a:cs typeface="Lucida Sans Unicode"/>
              </a:rPr>
              <a:t>systematic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review.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Contemporary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5" dirty="0">
                <a:solidFill>
                  <a:srgbClr val="002F60"/>
                </a:solidFill>
                <a:latin typeface="+mn-lt"/>
                <a:cs typeface="Lucida Sans Unicode"/>
              </a:rPr>
              <a:t>nurse,</a:t>
            </a:r>
            <a:r>
              <a:rPr sz="1600" spc="9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30" dirty="0">
                <a:solidFill>
                  <a:srgbClr val="002F60"/>
                </a:solidFill>
                <a:latin typeface="+mn-lt"/>
                <a:cs typeface="Lucida Sans Unicode"/>
              </a:rPr>
              <a:t>60(5),</a:t>
            </a:r>
            <a:r>
              <a:rPr sz="1600" spc="9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25" dirty="0">
                <a:solidFill>
                  <a:srgbClr val="002F60"/>
                </a:solidFill>
                <a:latin typeface="+mn-lt"/>
                <a:cs typeface="Lucida Sans Unicode"/>
              </a:rPr>
              <a:t>537–554. </a:t>
            </a:r>
            <a:r>
              <a:rPr sz="1600" spc="-114" dirty="0">
                <a:solidFill>
                  <a:srgbClr val="002F60"/>
                </a:solidFill>
                <a:latin typeface="+mn-lt"/>
                <a:cs typeface="Lucida Sans Unicode"/>
                <a:hlinkClick r:id="rId11"/>
              </a:rPr>
              <a:t>https://doi.org/10.1080/10376178.2024.236862</a:t>
            </a:r>
            <a:endParaRPr lang="es-ES" sz="1600" spc="-114" dirty="0">
              <a:solidFill>
                <a:srgbClr val="002F60"/>
              </a:solidFill>
              <a:latin typeface="+mn-lt"/>
              <a:cs typeface="Lucida Sans Unicode"/>
            </a:endParaRPr>
          </a:p>
          <a:p>
            <a:pPr marL="469900" marR="1235710" indent="-457200">
              <a:spcBef>
                <a:spcPts val="225"/>
              </a:spcBef>
              <a:buFont typeface="+mj-lt"/>
              <a:buAutoNum type="arabicPeriod"/>
            </a:pP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Imes,C.C.,Barthel,N.J.,Chasens,E.R.,Dunbar-Jacob,J.,Engberg,S.J.,Feeley,C.A.,Fennimore,L.A.,Godzik,C.M.,Klem,M.L.,Luyster,F.S.,Ren,D.,&amp;Baniak,L.(2023).</a:t>
            </a:r>
            <a:r>
              <a:rPr lang="es-ES" sz="1600" spc="-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Shiftworkorganizationonnurseinjuries:Ascopingreview.Internationaljournalofnursingstudies,138,</a:t>
            </a:r>
            <a:r>
              <a:rPr sz="1600" spc="-114" dirty="0">
                <a:solidFill>
                  <a:srgbClr val="002F60"/>
                </a:solidFill>
                <a:latin typeface="+mn-lt"/>
                <a:cs typeface="Lucida Sans Unicode"/>
              </a:rPr>
              <a:t>104395.</a:t>
            </a:r>
            <a:r>
              <a:rPr lang="es-ES" sz="1600" spc="-11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114" dirty="0">
                <a:solidFill>
                  <a:srgbClr val="002F60"/>
                </a:solidFill>
                <a:latin typeface="+mn-lt"/>
                <a:cs typeface="Lucida Sans Unicode"/>
                <a:hlinkClick r:id="rId12"/>
              </a:rPr>
              <a:t>https://doi.org/10.1016/j.ijnurstu.2022.104395</a:t>
            </a:r>
            <a:r>
              <a:rPr lang="es-ES" sz="1600" spc="-114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endParaRPr sz="1600" dirty="0">
              <a:latin typeface="+mn-lt"/>
              <a:cs typeface="Lucida Sans Unicode"/>
            </a:endParaRPr>
          </a:p>
          <a:p>
            <a:pPr marL="469900" marR="1326515" indent="-457200">
              <a:buFont typeface="+mj-lt"/>
              <a:buAutoNum type="arabicPeriod"/>
            </a:pPr>
            <a:r>
              <a:rPr sz="1600" spc="-60" dirty="0">
                <a:solidFill>
                  <a:srgbClr val="002F60"/>
                </a:solidFill>
                <a:latin typeface="+mn-lt"/>
                <a:cs typeface="Lucida Sans Unicode"/>
              </a:rPr>
              <a:t>Richter,K.,Peter,L.,Rodenbeck,A.,Weess,H.G.,Riedel-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Heller,S.G.,&amp;Hillemacher,T.(2021).</a:t>
            </a:r>
            <a:r>
              <a:rPr lang="es-ES" sz="1600" spc="-7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0" dirty="0" err="1">
                <a:solidFill>
                  <a:srgbClr val="002F60"/>
                </a:solidFill>
                <a:latin typeface="+mn-lt"/>
                <a:cs typeface="Lucida Sans Unicode"/>
              </a:rPr>
              <a:t>ShiftworkandAlcohol</a:t>
            </a:r>
            <a:r>
              <a:rPr lang="es-ES" sz="1600" spc="-7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0" dirty="0" err="1">
                <a:solidFill>
                  <a:srgbClr val="002F60"/>
                </a:solidFill>
                <a:latin typeface="+mn-lt"/>
                <a:cs typeface="Lucida Sans Unicode"/>
              </a:rPr>
              <a:t>Consumption:ASystematicReviewo</a:t>
            </a:r>
            <a:r>
              <a:rPr lang="es-ES" sz="1600" spc="-7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ftheLiterature.Europeanaddictionresearch,27(1),9–15.</a:t>
            </a:r>
            <a:r>
              <a:rPr lang="es-ES" sz="1600" spc="-7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  <a:hlinkClick r:id="rId13"/>
              </a:rPr>
              <a:t>https://doi.org/10.1159/000507573</a:t>
            </a:r>
            <a:r>
              <a:rPr lang="es-ES" sz="1600" spc="-7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</a:p>
          <a:p>
            <a:pPr marL="469900" marR="1326515" indent="-457200">
              <a:buFont typeface="+mj-lt"/>
              <a:buAutoNum type="arabicPeriod"/>
            </a:pPr>
            <a:r>
              <a:rPr sz="1600" spc="-70" dirty="0">
                <a:solidFill>
                  <a:srgbClr val="002F60"/>
                </a:solidFill>
                <a:latin typeface="+mn-lt"/>
                <a:cs typeface="Lucida Sans Unicode"/>
              </a:rPr>
              <a:t>Zhang,Y.,Murphy,J.,Lammers-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vanderHolst,H.M.,Barger,L.K.,Lai,Y.J.,&amp;Duffy,J.F.(2023).</a:t>
            </a:r>
            <a:r>
              <a:rPr lang="es-ES" sz="1600" spc="-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 err="1">
                <a:solidFill>
                  <a:srgbClr val="002F60"/>
                </a:solidFill>
                <a:latin typeface="+mn-lt"/>
                <a:cs typeface="Lucida Sans Unicode"/>
              </a:rPr>
              <a:t>Interventionstoimprovethesleepofnurses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:</a:t>
            </a:r>
            <a:r>
              <a:rPr lang="es-ES" sz="1600" spc="-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</a:rPr>
              <a:t>Asystematicreview.Researchinnursing&amp;health,46(5),462–484.</a:t>
            </a:r>
            <a:r>
              <a:rPr lang="es-ES" sz="1600" spc="-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sz="1600" spc="-55" dirty="0">
                <a:solidFill>
                  <a:srgbClr val="002F60"/>
                </a:solidFill>
                <a:latin typeface="+mn-lt"/>
                <a:cs typeface="Lucida Sans Unicode"/>
                <a:hlinkClick r:id="rId14"/>
              </a:rPr>
              <a:t>https://doi.org/10.1002/nur.22337</a:t>
            </a:r>
            <a:r>
              <a:rPr lang="es-ES" sz="1600" spc="-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endParaRPr sz="1600" dirty="0">
              <a:latin typeface="+mn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372727"/>
            <a:ext cx="18288000" cy="103746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pc="-520" dirty="0"/>
              <a:t> </a:t>
            </a:r>
            <a:r>
              <a:rPr spc="-520" dirty="0"/>
              <a:t>REFERENCIAS</a:t>
            </a:r>
            <a:r>
              <a:rPr spc="-630" dirty="0"/>
              <a:t> </a:t>
            </a:r>
            <a:r>
              <a:rPr spc="-415" dirty="0"/>
              <a:t>BIBLIOGRÁFICAS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059A16B-0B8E-C84C-05AE-D2596827196D}"/>
              </a:ext>
            </a:extLst>
          </p:cNvPr>
          <p:cNvSpPr txBox="1"/>
          <p:nvPr/>
        </p:nvSpPr>
        <p:spPr>
          <a:xfrm>
            <a:off x="8557818" y="1468911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E61B-209B-FE32-581A-2202BC9C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CEA8D1-4E9E-317B-EA8D-299D66963956}"/>
              </a:ext>
            </a:extLst>
          </p:cNvPr>
          <p:cNvSpPr/>
          <p:nvPr/>
        </p:nvSpPr>
        <p:spPr>
          <a:xfrm>
            <a:off x="0" y="1970206"/>
            <a:ext cx="18288000" cy="8317237"/>
          </a:xfrm>
          <a:custGeom>
            <a:avLst/>
            <a:gdLst/>
            <a:ahLst/>
            <a:cxnLst/>
            <a:rect l="l" t="t" r="r" b="b"/>
            <a:pathLst>
              <a:path w="18288000" h="8172450">
                <a:moveTo>
                  <a:pt x="18287999" y="8172006"/>
                </a:moveTo>
                <a:lnTo>
                  <a:pt x="0" y="817200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8172006"/>
                </a:lnTo>
                <a:close/>
              </a:path>
            </a:pathLst>
          </a:custGeom>
          <a:solidFill>
            <a:srgbClr val="DE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A137B7C-EFA6-D774-A624-4FF034870A3A}"/>
              </a:ext>
            </a:extLst>
          </p:cNvPr>
          <p:cNvSpPr txBox="1"/>
          <p:nvPr/>
        </p:nvSpPr>
        <p:spPr>
          <a:xfrm>
            <a:off x="457200" y="3621253"/>
            <a:ext cx="10100796" cy="28821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48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El </a:t>
            </a:r>
            <a:r>
              <a:rPr lang="es-ES" sz="4800" b="1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trabajo a turnos </a:t>
            </a:r>
            <a:r>
              <a:rPr lang="es-ES" sz="48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es una distribución de la jornada laboral frecuente en el ámbito de la salud debido a la necesidad de garantizar una atención sanitaria ininterrumpida. 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9FC0403-FAF4-4D70-3913-93D1A9EEC2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46984"/>
            <a:ext cx="10912678" cy="1524867"/>
          </a:xfrm>
          <a:prstGeom prst="rect">
            <a:avLst/>
          </a:prstGeom>
        </p:spPr>
        <p:txBody>
          <a:bodyPr vert="horz" wrap="square" lIns="0" tIns="498072" rIns="0" bIns="0" rtlCol="0">
            <a:spAutoFit/>
          </a:bodyPr>
          <a:lstStyle/>
          <a:p>
            <a:pPr marL="117475" algn="ctr">
              <a:lnSpc>
                <a:spcPct val="100000"/>
              </a:lnSpc>
              <a:spcBef>
                <a:spcPts val="110"/>
              </a:spcBef>
            </a:pPr>
            <a:r>
              <a:rPr spc="-270" dirty="0"/>
              <a:t>INTRODUCCIÓN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28600" y="271651"/>
            <a:ext cx="17570603" cy="1468753"/>
            <a:chOff x="228600" y="271651"/>
            <a:chExt cx="17652391" cy="159394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pic>
        <p:nvPicPr>
          <p:cNvPr id="1026" name="Picture 2" descr="Enfermería - Formación Profesional LiceoFormación Profesional Lic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78" y="1969763"/>
            <a:ext cx="7365162" cy="83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A7C464-FA6A-AF83-A809-1F03352303E0}"/>
              </a:ext>
            </a:extLst>
          </p:cNvPr>
          <p:cNvSpPr txBox="1"/>
          <p:nvPr/>
        </p:nvSpPr>
        <p:spPr>
          <a:xfrm>
            <a:off x="8686800" y="1301251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8352C7-2998-E2CE-BB48-D2E557C34D78}"/>
              </a:ext>
            </a:extLst>
          </p:cNvPr>
          <p:cNvSpPr txBox="1"/>
          <p:nvPr/>
        </p:nvSpPr>
        <p:spPr>
          <a:xfrm>
            <a:off x="417276" y="6752854"/>
            <a:ext cx="1014072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48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La profesión de enfermería enfrenta una considerable </a:t>
            </a:r>
            <a:r>
              <a:rPr lang="es-ES" sz="4800" b="1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carga laboral</a:t>
            </a:r>
            <a:r>
              <a:rPr lang="es-ES" sz="48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, caracterizada por </a:t>
            </a:r>
            <a:r>
              <a:rPr lang="es-ES" sz="4800" b="1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turnos extenuantes</a:t>
            </a:r>
            <a:r>
              <a:rPr lang="es-ES" sz="48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 que impactan negativamente en su calidad de vida.</a:t>
            </a:r>
          </a:p>
        </p:txBody>
      </p:sp>
    </p:spTree>
    <p:extLst>
      <p:ext uri="{BB962C8B-B14F-4D97-AF65-F5344CB8AC3E}">
        <p14:creationId xmlns:p14="http://schemas.microsoft.com/office/powerpoint/2010/main" val="120724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E22F8-E573-26B1-B8EB-B6C82B4A4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F6AB58-0444-D748-B8F2-61E43525606E}"/>
              </a:ext>
            </a:extLst>
          </p:cNvPr>
          <p:cNvSpPr txBox="1"/>
          <p:nvPr/>
        </p:nvSpPr>
        <p:spPr>
          <a:xfrm>
            <a:off x="1371600" y="3638504"/>
            <a:ext cx="15713710" cy="21818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ctr">
              <a:lnSpc>
                <a:spcPts val="5630"/>
              </a:lnSpc>
              <a:spcBef>
                <a:spcPts val="30"/>
              </a:spcBef>
            </a:pPr>
            <a:r>
              <a:rPr lang="es-ES" sz="66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Determinar el impacto del trabajo a turnos en la salud física y el bienestar psicosocial de los profesionales de enfermería.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8852CD4-B24E-47BE-23BD-99BD5809DA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600" y="2206578"/>
            <a:ext cx="17652391" cy="1221984"/>
          </a:xfrm>
          <a:prstGeom prst="rect">
            <a:avLst/>
          </a:prstGeom>
        </p:spPr>
        <p:txBody>
          <a:bodyPr vert="horz" wrap="square" lIns="0" tIns="195189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110"/>
              </a:spcBef>
            </a:pPr>
            <a:r>
              <a:rPr spc="-500" dirty="0"/>
              <a:t>OBJETIVO</a:t>
            </a:r>
          </a:p>
        </p:txBody>
      </p:sp>
      <p:pic>
        <p:nvPicPr>
          <p:cNvPr id="2050" name="Picture 2" descr="Proceso de Enfermerí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93" y="6040466"/>
            <a:ext cx="4776923" cy="39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B61DF96-1A85-4EBE-32E1-F4E79E8584AF}"/>
              </a:ext>
            </a:extLst>
          </p:cNvPr>
          <p:cNvGrpSpPr/>
          <p:nvPr/>
        </p:nvGrpSpPr>
        <p:grpSpPr>
          <a:xfrm>
            <a:off x="250209" y="269471"/>
            <a:ext cx="17570603" cy="1691434"/>
            <a:chOff x="228600" y="271651"/>
            <a:chExt cx="17652391" cy="159394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2FE83EB-C4BC-F147-9FF4-73D568DF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4A279E5-A22D-6687-DE6A-941F9D532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9A3C843-8C11-1766-944C-16FFDA70A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FD7CE2-779E-AAD7-BF29-35D0D5CBB868}"/>
              </a:ext>
            </a:extLst>
          </p:cNvPr>
          <p:cNvSpPr txBox="1"/>
          <p:nvPr/>
        </p:nvSpPr>
        <p:spPr>
          <a:xfrm>
            <a:off x="8616188" y="1468462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  <p:extLst>
      <p:ext uri="{BB962C8B-B14F-4D97-AF65-F5344CB8AC3E}">
        <p14:creationId xmlns:p14="http://schemas.microsoft.com/office/powerpoint/2010/main" val="106832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959F8-BAFF-C62E-407F-7883F09C8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ABEF9E-41AE-D686-A261-60FA7F3315C9}"/>
              </a:ext>
            </a:extLst>
          </p:cNvPr>
          <p:cNvSpPr/>
          <p:nvPr/>
        </p:nvSpPr>
        <p:spPr>
          <a:xfrm>
            <a:off x="0" y="2114993"/>
            <a:ext cx="18288000" cy="8172450"/>
          </a:xfrm>
          <a:custGeom>
            <a:avLst/>
            <a:gdLst/>
            <a:ahLst/>
            <a:cxnLst/>
            <a:rect l="l" t="t" r="r" b="b"/>
            <a:pathLst>
              <a:path w="18288000" h="8172450">
                <a:moveTo>
                  <a:pt x="18287999" y="8172006"/>
                </a:moveTo>
                <a:lnTo>
                  <a:pt x="0" y="817200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8172006"/>
                </a:lnTo>
                <a:close/>
              </a:path>
            </a:pathLst>
          </a:custGeom>
          <a:solidFill>
            <a:srgbClr val="DE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8AB86BF-79B6-3BF6-29CC-3A1F20464FFE}"/>
              </a:ext>
            </a:extLst>
          </p:cNvPr>
          <p:cNvSpPr txBox="1"/>
          <p:nvPr/>
        </p:nvSpPr>
        <p:spPr>
          <a:xfrm>
            <a:off x="6571920" y="3565466"/>
            <a:ext cx="11099191" cy="64376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98500" marR="5080" indent="-685800" algn="l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Revisión sistemática.</a:t>
            </a: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12700" marR="5080" algn="l">
              <a:spcBef>
                <a:spcPts val="30"/>
              </a:spcBef>
            </a:pPr>
            <a:endParaRPr lang="es-ES" sz="1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698500" marR="5080" indent="-685800" algn="l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Búsqueda bibliográfica en diferentes plataformas electrónicas del ámbito de la salud: Dialnet, PubMed, Scielo y Google </a:t>
            </a:r>
            <a:r>
              <a:rPr lang="es-ES" sz="5000" spc="-315" dirty="0" err="1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Scholar</a:t>
            </a: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.</a:t>
            </a:r>
          </a:p>
          <a:p>
            <a:pPr marL="12700" marR="5080" algn="l">
              <a:spcBef>
                <a:spcPts val="30"/>
              </a:spcBef>
            </a:pPr>
            <a:endParaRPr lang="es-ES" sz="5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698500" marR="5080" indent="-685800" algn="l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Periodo de antigüedad de 6 años y en idioma castellano e inglés.</a:t>
            </a:r>
          </a:p>
          <a:p>
            <a:pPr marL="12700" marR="5080" algn="l">
              <a:spcBef>
                <a:spcPts val="30"/>
              </a:spcBef>
            </a:pPr>
            <a:endParaRPr lang="es-ES" sz="500" spc="-315" dirty="0">
              <a:solidFill>
                <a:srgbClr val="002F60"/>
              </a:solidFill>
              <a:latin typeface="+mn-lt"/>
              <a:ea typeface="+mn-ea"/>
              <a:cs typeface="Lucida Sans Unicode"/>
            </a:endParaRPr>
          </a:p>
          <a:p>
            <a:pPr marL="698500" marR="5080" indent="-685800" algn="l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Palabras clave: “</a:t>
            </a:r>
            <a:r>
              <a:rPr lang="es-ES" sz="5000" spc="-315" dirty="0" err="1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shiftwork</a:t>
            </a: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”; “</a:t>
            </a:r>
            <a:r>
              <a:rPr lang="es-ES" sz="5000" spc="-315" dirty="0" err="1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nursing</a:t>
            </a: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”; “</a:t>
            </a:r>
            <a:r>
              <a:rPr lang="es-ES" sz="5000" spc="-315" dirty="0" err="1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risk</a:t>
            </a:r>
            <a:r>
              <a:rPr lang="es-ES" sz="5000" spc="-315" dirty="0">
                <a:solidFill>
                  <a:srgbClr val="002F60"/>
                </a:solidFill>
                <a:latin typeface="+mn-lt"/>
                <a:ea typeface="+mn-ea"/>
                <a:cs typeface="Lucida Sans Unicode"/>
              </a:rPr>
              <a:t>”.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A3FE289-3108-2E06-9E9B-98898B1819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915898"/>
            <a:ext cx="18288000" cy="1524867"/>
          </a:xfrm>
          <a:prstGeom prst="rect">
            <a:avLst/>
          </a:prstGeom>
        </p:spPr>
        <p:txBody>
          <a:bodyPr vert="horz" wrap="square" lIns="0" tIns="453922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10"/>
              </a:spcBef>
            </a:pPr>
            <a:r>
              <a:rPr spc="-450" dirty="0"/>
              <a:t>MATERIAL</a:t>
            </a:r>
            <a:r>
              <a:rPr spc="-645" dirty="0"/>
              <a:t> </a:t>
            </a:r>
            <a:r>
              <a:rPr spc="-570" dirty="0"/>
              <a:t>Y</a:t>
            </a:r>
            <a:r>
              <a:rPr spc="-640" dirty="0"/>
              <a:t> </a:t>
            </a:r>
            <a:r>
              <a:rPr spc="-285" dirty="0"/>
              <a:t>MÉTODOS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" y="3565466"/>
            <a:ext cx="5117108" cy="64692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71FFED-1FE2-FE0E-42B2-7BF3F8B03A41}"/>
              </a:ext>
            </a:extLst>
          </p:cNvPr>
          <p:cNvSpPr txBox="1"/>
          <p:nvPr/>
        </p:nvSpPr>
        <p:spPr>
          <a:xfrm>
            <a:off x="8616819" y="1471846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  <p:extLst>
      <p:ext uri="{BB962C8B-B14F-4D97-AF65-F5344CB8AC3E}">
        <p14:creationId xmlns:p14="http://schemas.microsoft.com/office/powerpoint/2010/main" val="175717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DC14-29EF-E1D2-2B8C-5296001C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77A223-C376-A29D-FBE6-960F86D32606}"/>
              </a:ext>
            </a:extLst>
          </p:cNvPr>
          <p:cNvSpPr/>
          <p:nvPr/>
        </p:nvSpPr>
        <p:spPr>
          <a:xfrm>
            <a:off x="0" y="2040341"/>
            <a:ext cx="18288000" cy="8247102"/>
          </a:xfrm>
          <a:custGeom>
            <a:avLst/>
            <a:gdLst/>
            <a:ahLst/>
            <a:cxnLst/>
            <a:rect l="l" t="t" r="r" b="b"/>
            <a:pathLst>
              <a:path w="18288000" h="8172450">
                <a:moveTo>
                  <a:pt x="18287999" y="8172006"/>
                </a:moveTo>
                <a:lnTo>
                  <a:pt x="0" y="817200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8172006"/>
                </a:lnTo>
                <a:close/>
              </a:path>
            </a:pathLst>
          </a:custGeom>
          <a:solidFill>
            <a:srgbClr val="DE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341"/>
            <a:ext cx="4565014" cy="821363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7F1EC03-2FBB-FC93-907E-D706129DEA66}"/>
              </a:ext>
            </a:extLst>
          </p:cNvPr>
          <p:cNvSpPr txBox="1"/>
          <p:nvPr/>
        </p:nvSpPr>
        <p:spPr>
          <a:xfrm>
            <a:off x="4920167" y="3981031"/>
            <a:ext cx="12631679" cy="576568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Se obtuvieron un total de 87 artículos. </a:t>
            </a:r>
          </a:p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Wingdings" panose="05000000000000000000" pitchFamily="2" charset="2"/>
              <a:buChar char="Ø"/>
            </a:pPr>
            <a:endParaRPr lang="es-ES" sz="5000" spc="-315" dirty="0">
              <a:solidFill>
                <a:srgbClr val="002F60"/>
              </a:solidFill>
              <a:latin typeface="+mn-lt"/>
              <a:cs typeface="Lucida Sans Unicode"/>
            </a:endParaRPr>
          </a:p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Tras eliminar los artículos que no cumplían los criterios de inclusión </a:t>
            </a:r>
            <a:r>
              <a:rPr lang="es-ES" sz="5000" b="1" spc="-315" dirty="0">
                <a:solidFill>
                  <a:srgbClr val="002F60"/>
                </a:solidFill>
                <a:latin typeface="+mn-lt"/>
                <a:cs typeface="Lucida Sans Unicode"/>
              </a:rPr>
              <a:t>se revisaron 14 artículos </a:t>
            </a: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en profundidad. </a:t>
            </a:r>
          </a:p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Wingdings" panose="05000000000000000000" pitchFamily="2" charset="2"/>
              <a:buChar char="Ø"/>
            </a:pPr>
            <a:endParaRPr lang="es-ES" sz="5000" spc="-315" dirty="0">
              <a:solidFill>
                <a:srgbClr val="002F60"/>
              </a:solidFill>
              <a:latin typeface="+mn-lt"/>
              <a:cs typeface="Lucida Sans Unicode"/>
            </a:endParaRPr>
          </a:p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5000" b="1" spc="-315" dirty="0">
                <a:solidFill>
                  <a:srgbClr val="002F60"/>
                </a:solidFill>
                <a:latin typeface="+mn-lt"/>
                <a:cs typeface="Lucida Sans Unicode"/>
              </a:rPr>
              <a:t>Se observó </a:t>
            </a: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que el trabajo a turnos, en el personal de enfermería, conlleva una serie de </a:t>
            </a:r>
            <a:r>
              <a:rPr lang="es-ES" sz="5000" b="1" spc="-315" dirty="0">
                <a:solidFill>
                  <a:srgbClr val="002F60"/>
                </a:solidFill>
                <a:latin typeface="+mn-lt"/>
                <a:cs typeface="Lucida Sans Unicode"/>
              </a:rPr>
              <a:t>alteraciones tanto psicosociales como físicas.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5734BA4-7236-8FEC-EA56-9B8ED32A6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0167" y="2153775"/>
            <a:ext cx="12986832" cy="1524867"/>
          </a:xfrm>
          <a:prstGeom prst="rect">
            <a:avLst/>
          </a:prstGeom>
        </p:spPr>
        <p:txBody>
          <a:bodyPr vert="horz" wrap="square" lIns="0" tIns="453922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10"/>
              </a:spcBef>
            </a:pPr>
            <a:r>
              <a:rPr lang="es-ES" spc="-450" dirty="0"/>
              <a:t>RESULTADOS (1)</a:t>
            </a:r>
            <a:endParaRPr spc="-285" dirty="0"/>
          </a:p>
        </p:txBody>
      </p:sp>
      <p:grpSp>
        <p:nvGrpSpPr>
          <p:cNvPr id="8" name="Grupo 7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E80FBF2-2404-3131-E4AD-1ACDF449C4C2}"/>
              </a:ext>
            </a:extLst>
          </p:cNvPr>
          <p:cNvSpPr txBox="1"/>
          <p:nvPr/>
        </p:nvSpPr>
        <p:spPr>
          <a:xfrm>
            <a:off x="8583206" y="1372559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  <p:extLst>
      <p:ext uri="{BB962C8B-B14F-4D97-AF65-F5344CB8AC3E}">
        <p14:creationId xmlns:p14="http://schemas.microsoft.com/office/powerpoint/2010/main" val="401861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3B426-2679-38B7-9B31-0753FBDE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xternal-content.duckduckgo.com/iu/?u=https%3A%2F%2Ftse3.mm.bing.net%2Fth%3Fid%3DOIP.5NjxWK7JKHZnfLB3sA-J0AHaE8%26pid%3DApi&amp;f=1&amp;ipt=a028b53d58ddad4e80083616f29dc7e7003805154d60263f3c4767b925341da6&amp;ipo=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r="47709"/>
          <a:stretch/>
        </p:blipFill>
        <p:spPr bwMode="auto">
          <a:xfrm>
            <a:off x="0" y="2053936"/>
            <a:ext cx="5815085" cy="82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011DABC3-BF77-6745-9E04-BB03A2F95602}"/>
              </a:ext>
            </a:extLst>
          </p:cNvPr>
          <p:cNvSpPr txBox="1"/>
          <p:nvPr/>
        </p:nvSpPr>
        <p:spPr>
          <a:xfrm>
            <a:off x="6400799" y="4341209"/>
            <a:ext cx="11201401" cy="217495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98500" marR="5080" indent="-685800" algn="just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4800" spc="-315" dirty="0">
                <a:solidFill>
                  <a:srgbClr val="002F60"/>
                </a:solidFill>
                <a:latin typeface="+mn-lt"/>
                <a:cs typeface="Lucida Sans Unicode"/>
              </a:rPr>
              <a:t>Se destaca el incremento del estrés y las dificultades para conciliar la vida laboral y familiar, lo que a menudo lleva al aislamiento social.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6A2F7655-AD21-AF77-8863-E461030F2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799" y="1684201"/>
            <a:ext cx="11887201" cy="2405042"/>
          </a:xfrm>
          <a:prstGeom prst="rect">
            <a:avLst/>
          </a:prstGeom>
        </p:spPr>
        <p:txBody>
          <a:bodyPr vert="horz" wrap="square" lIns="0" tIns="453922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10"/>
              </a:spcBef>
            </a:pPr>
            <a:r>
              <a:rPr lang="es-ES" spc="-450" dirty="0"/>
              <a:t>RESULTADOS (2): </a:t>
            </a:r>
            <a:r>
              <a:rPr lang="es-ES" sz="6000" spc="-450" dirty="0"/>
              <a:t>Alteraciones psicosociales</a:t>
            </a:r>
            <a:endParaRPr spc="-285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A56849-E08B-E13E-F674-78E00619D1EC}"/>
              </a:ext>
            </a:extLst>
          </p:cNvPr>
          <p:cNvSpPr txBox="1"/>
          <p:nvPr/>
        </p:nvSpPr>
        <p:spPr>
          <a:xfrm>
            <a:off x="8583206" y="1372559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AA3011-8021-8F33-7BC3-D2B669CD4718}"/>
              </a:ext>
            </a:extLst>
          </p:cNvPr>
          <p:cNvSpPr txBox="1"/>
          <p:nvPr/>
        </p:nvSpPr>
        <p:spPr>
          <a:xfrm>
            <a:off x="6400799" y="6768129"/>
            <a:ext cx="115063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es-ES" sz="4800" spc="-315" dirty="0">
                <a:solidFill>
                  <a:srgbClr val="002F60"/>
                </a:solidFill>
                <a:latin typeface="+mn-lt"/>
                <a:cs typeface="Lucida Sans Unicode"/>
              </a:rPr>
              <a:t>Se observa un mayor riesgo de desarrollar el síndrome de “</a:t>
            </a:r>
            <a:r>
              <a:rPr lang="es-ES" sz="4800" spc="-315" dirty="0" err="1">
                <a:solidFill>
                  <a:srgbClr val="002F60"/>
                </a:solidFill>
                <a:latin typeface="+mn-lt"/>
                <a:cs typeface="Lucida Sans Unicode"/>
              </a:rPr>
              <a:t>burn</a:t>
            </a:r>
            <a:r>
              <a:rPr lang="es-ES" sz="4800" spc="-31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4800" spc="-315" dirty="0" err="1">
                <a:solidFill>
                  <a:srgbClr val="002F60"/>
                </a:solidFill>
                <a:latin typeface="+mn-lt"/>
                <a:cs typeface="Lucida Sans Unicode"/>
              </a:rPr>
              <a:t>out</a:t>
            </a:r>
            <a:r>
              <a:rPr lang="es-ES" sz="4800" spc="-315" dirty="0">
                <a:solidFill>
                  <a:srgbClr val="002F60"/>
                </a:solidFill>
                <a:latin typeface="+mn-lt"/>
                <a:cs typeface="Lucida Sans Unicode"/>
              </a:rPr>
              <a:t>”, así como una disminución en las oportunidades de crecimiento profesional debido a la falta de tiempo.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93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45F35-60A1-EC79-8736-E524519C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a talla sirve para todos? Evaluación de la necesidad de programas ...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00"/>
            <a:ext cx="18288000" cy="80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34805B5-DB1D-2DF7-21BF-19664B4117D5}"/>
              </a:ext>
            </a:extLst>
          </p:cNvPr>
          <p:cNvSpPr txBox="1"/>
          <p:nvPr/>
        </p:nvSpPr>
        <p:spPr>
          <a:xfrm>
            <a:off x="914400" y="4513446"/>
            <a:ext cx="11049000" cy="5485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0" tIns="20320" rIns="0" bIns="0" rtlCol="0">
            <a:spAutoFit/>
          </a:bodyPr>
          <a:lstStyle/>
          <a:p>
            <a:pPr marL="698500" marR="5080" indent="-685800" algn="l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4600" spc="-315" dirty="0">
                <a:solidFill>
                  <a:schemeClr val="tx2">
                    <a:lumMod val="75000"/>
                  </a:schemeClr>
                </a:solidFill>
                <a:latin typeface="+mn-lt"/>
                <a:cs typeface="Lucida Sans Unicode"/>
              </a:rPr>
              <a:t>Se ha documentado un aumento en el riesgo de cáncer de mama y problemas cardiovasculares,  así  como  la  aparición  de  trastornos gastrointestinales. </a:t>
            </a:r>
            <a:endParaRPr lang="es-ES" sz="4600" spc="-315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  <a:p>
            <a:pPr marL="698500" marR="5080" indent="-685800" algn="l"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s-ES" sz="3000" spc="-315" dirty="0">
              <a:solidFill>
                <a:schemeClr val="tx2">
                  <a:lumMod val="75000"/>
                </a:schemeClr>
              </a:solidFill>
              <a:latin typeface="+mn-lt"/>
              <a:cs typeface="Lucida Sans Unicode"/>
            </a:endParaRPr>
          </a:p>
          <a:p>
            <a:pPr marL="698500" marR="5080" indent="-685800" algn="l">
              <a:lnSpc>
                <a:spcPts val="5630"/>
              </a:lnSpc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es-ES" sz="4600" spc="-315" dirty="0">
                <a:solidFill>
                  <a:schemeClr val="tx2">
                    <a:lumMod val="75000"/>
                  </a:schemeClr>
                </a:solidFill>
                <a:latin typeface="+mn-lt"/>
                <a:cs typeface="Lucida Sans Unicode"/>
              </a:rPr>
              <a:t>La fatiga y la somnolencia son efectos comunes del trabajo a turnos, los cuales pueden incrementarla probabilidad de accidentes o errores en el desempeño laboral.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6A2F7655-AD21-AF77-8863-E461030F286B}"/>
              </a:ext>
            </a:extLst>
          </p:cNvPr>
          <p:cNvSpPr txBox="1">
            <a:spLocks/>
          </p:cNvSpPr>
          <p:nvPr/>
        </p:nvSpPr>
        <p:spPr>
          <a:xfrm>
            <a:off x="0" y="1955764"/>
            <a:ext cx="16535400" cy="2517893"/>
          </a:xfrm>
          <a:prstGeom prst="rect">
            <a:avLst/>
          </a:prstGeom>
        </p:spPr>
        <p:txBody>
          <a:bodyPr vert="horz" wrap="square" lIns="0" tIns="453922" rIns="0" bIns="0" rtlCol="0">
            <a:spAutoFit/>
          </a:bodyPr>
          <a:lstStyle>
            <a:lvl1pPr>
              <a:defRPr sz="6650" b="0" i="0">
                <a:solidFill>
                  <a:srgbClr val="002F6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30810" algn="ctr">
              <a:spcBef>
                <a:spcPts val="110"/>
              </a:spcBef>
            </a:pPr>
            <a:r>
              <a:rPr lang="es-ES" spc="-450" dirty="0"/>
              <a:t>RESULTADOS (3): </a:t>
            </a:r>
          </a:p>
          <a:p>
            <a:pPr marL="130810" algn="ctr">
              <a:spcBef>
                <a:spcPts val="110"/>
              </a:spcBef>
            </a:pPr>
            <a:r>
              <a:rPr lang="es-ES" spc="-450" dirty="0"/>
              <a:t>Alteraciones físicas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C2FB0D-0DC7-0875-D3A7-163985BE61D8}"/>
              </a:ext>
            </a:extLst>
          </p:cNvPr>
          <p:cNvSpPr txBox="1"/>
          <p:nvPr/>
        </p:nvSpPr>
        <p:spPr>
          <a:xfrm>
            <a:off x="8557818" y="1392893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  <p:extLst>
      <p:ext uri="{BB962C8B-B14F-4D97-AF65-F5344CB8AC3E}">
        <p14:creationId xmlns:p14="http://schemas.microsoft.com/office/powerpoint/2010/main" val="265701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6442-32D5-BF2A-BF9B-1C48116A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lor de cabeza por estrés y cansancio con la enfermera en el hospit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840"/>
            <a:ext cx="18288000" cy="81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E6EF02FB-4C9C-CB45-7664-F31BD28D7F8F}"/>
              </a:ext>
            </a:extLst>
          </p:cNvPr>
          <p:cNvSpPr txBox="1"/>
          <p:nvPr/>
        </p:nvSpPr>
        <p:spPr>
          <a:xfrm>
            <a:off x="6781800" y="5326795"/>
            <a:ext cx="9144000" cy="36112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5630"/>
              </a:lnSpc>
              <a:spcBef>
                <a:spcPts val="30"/>
              </a:spcBef>
            </a:pP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26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75" dirty="0">
                <a:solidFill>
                  <a:srgbClr val="002F60"/>
                </a:solidFill>
                <a:latin typeface="+mn-lt"/>
                <a:cs typeface="Lucida Sans Unicode"/>
              </a:rPr>
              <a:t>m</a:t>
            </a:r>
            <a:r>
              <a:rPr lang="es-ES" sz="5000" spc="-270" dirty="0">
                <a:solidFill>
                  <a:srgbClr val="002F60"/>
                </a:solidFill>
                <a:latin typeface="+mn-lt"/>
                <a:cs typeface="Lucida Sans Unicode"/>
              </a:rPr>
              <a:t>b</a:t>
            </a:r>
            <a:r>
              <a:rPr lang="es-ES" sz="5000" spc="-350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54" dirty="0">
                <a:solidFill>
                  <a:srgbClr val="002F60"/>
                </a:solidFill>
                <a:latin typeface="+mn-lt"/>
                <a:cs typeface="Lucida Sans Unicode"/>
              </a:rPr>
              <a:t>é</a:t>
            </a:r>
            <a:r>
              <a:rPr lang="es-ES" sz="5000" spc="170" dirty="0">
                <a:solidFill>
                  <a:srgbClr val="002F60"/>
                </a:solidFill>
                <a:latin typeface="+mn-lt"/>
                <a:cs typeface="Lucida Sans Unicode"/>
              </a:rPr>
              <a:t>n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dirty="0">
                <a:solidFill>
                  <a:srgbClr val="002F60"/>
                </a:solidFill>
                <a:latin typeface="+mn-lt"/>
                <a:cs typeface="Lucida Sans Unicode"/>
              </a:rPr>
              <a:t>se</a:t>
            </a:r>
            <a:r>
              <a:rPr lang="es-ES" sz="5000" spc="-21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190" dirty="0">
                <a:solidFill>
                  <a:srgbClr val="002F60"/>
                </a:solidFill>
                <a:latin typeface="+mn-lt"/>
                <a:cs typeface="Lucida Sans Unicode"/>
              </a:rPr>
              <a:t>reportan</a:t>
            </a:r>
            <a:r>
              <a:rPr lang="es-ES" sz="5000" spc="-1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85" dirty="0">
                <a:solidFill>
                  <a:srgbClr val="002F60"/>
                </a:solidFill>
                <a:latin typeface="+mn-lt"/>
                <a:cs typeface="Lucida Sans Unicode"/>
              </a:rPr>
              <a:t>efectos</a:t>
            </a:r>
            <a:r>
              <a:rPr lang="es-ES" sz="5000" spc="-1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195" dirty="0">
                <a:solidFill>
                  <a:srgbClr val="002F60"/>
                </a:solidFill>
                <a:latin typeface="+mn-lt"/>
                <a:cs typeface="Lucida Sans Unicode"/>
              </a:rPr>
              <a:t>adversos</a:t>
            </a:r>
            <a:r>
              <a:rPr lang="es-ES" sz="5000" spc="-16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dirty="0">
                <a:solidFill>
                  <a:srgbClr val="002F60"/>
                </a:solidFill>
                <a:latin typeface="+mn-lt"/>
                <a:cs typeface="Lucida Sans Unicode"/>
              </a:rPr>
              <a:t>en</a:t>
            </a:r>
            <a:r>
              <a:rPr lang="es-ES" sz="5000" spc="-1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dirty="0">
                <a:solidFill>
                  <a:srgbClr val="002F60"/>
                </a:solidFill>
                <a:latin typeface="+mn-lt"/>
                <a:cs typeface="Lucida Sans Unicode"/>
              </a:rPr>
              <a:t>el</a:t>
            </a:r>
            <a:r>
              <a:rPr lang="es-ES" sz="5000" spc="-16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e</a:t>
            </a:r>
            <a:r>
              <a:rPr lang="es-ES" sz="5000" spc="-270" dirty="0">
                <a:solidFill>
                  <a:srgbClr val="002F60"/>
                </a:solidFill>
                <a:latin typeface="+mn-lt"/>
                <a:cs typeface="Lucida Sans Unicode"/>
              </a:rPr>
              <a:t>m</a:t>
            </a:r>
            <a:r>
              <a:rPr lang="es-ES" sz="5000" spc="-265" dirty="0">
                <a:solidFill>
                  <a:srgbClr val="002F60"/>
                </a:solidFill>
                <a:latin typeface="+mn-lt"/>
                <a:cs typeface="Lucida Sans Unicode"/>
              </a:rPr>
              <a:t>b</a:t>
            </a:r>
            <a:r>
              <a:rPr lang="es-ES" sz="5000" spc="-254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80" dirty="0">
                <a:solidFill>
                  <a:srgbClr val="002F60"/>
                </a:solidFill>
                <a:latin typeface="+mn-lt"/>
                <a:cs typeface="Lucida Sans Unicode"/>
              </a:rPr>
              <a:t>r</a:t>
            </a:r>
            <a:r>
              <a:rPr lang="es-ES" sz="5000" spc="-254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355" dirty="0">
                <a:solidFill>
                  <a:srgbClr val="002F60"/>
                </a:solidFill>
                <a:latin typeface="+mn-lt"/>
                <a:cs typeface="Lucida Sans Unicode"/>
              </a:rPr>
              <a:t>z</a:t>
            </a:r>
            <a:r>
              <a:rPr lang="es-ES" sz="5000" spc="175" dirty="0">
                <a:solidFill>
                  <a:srgbClr val="002F60"/>
                </a:solidFill>
                <a:latin typeface="+mn-lt"/>
                <a:cs typeface="Lucida Sans Unicode"/>
              </a:rPr>
              <a:t>o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210" dirty="0">
                <a:solidFill>
                  <a:srgbClr val="002F60"/>
                </a:solidFill>
                <a:latin typeface="+mn-lt"/>
                <a:cs typeface="Lucida Sans Unicode"/>
              </a:rPr>
              <a:t>y</a:t>
            </a:r>
            <a:r>
              <a:rPr lang="es-ES" sz="5000" spc="-16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285" dirty="0">
                <a:solidFill>
                  <a:srgbClr val="002F60"/>
                </a:solidFill>
                <a:latin typeface="+mn-lt"/>
                <a:cs typeface="Lucida Sans Unicode"/>
              </a:rPr>
              <a:t>l</a:t>
            </a:r>
            <a:r>
              <a:rPr lang="es-ES" sz="5000" spc="235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229" dirty="0">
                <a:solidFill>
                  <a:srgbClr val="002F60"/>
                </a:solidFill>
                <a:latin typeface="+mn-lt"/>
                <a:cs typeface="Lucida Sans Unicode"/>
              </a:rPr>
              <a:t>l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100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-114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165" dirty="0">
                <a:solidFill>
                  <a:srgbClr val="002F60"/>
                </a:solidFill>
                <a:latin typeface="+mn-lt"/>
                <a:cs typeface="Lucida Sans Unicode"/>
              </a:rPr>
              <a:t>n</a:t>
            </a:r>
            <a:r>
              <a:rPr lang="es-ES" sz="5000" spc="-100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-229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290" dirty="0">
                <a:solidFill>
                  <a:srgbClr val="002F60"/>
                </a:solidFill>
                <a:latin typeface="+mn-lt"/>
                <a:cs typeface="Lucida Sans Unicode"/>
              </a:rPr>
              <a:t>,</a:t>
            </a:r>
            <a:r>
              <a:rPr lang="es-ES" sz="5000" spc="459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430" dirty="0">
                <a:solidFill>
                  <a:srgbClr val="002F60"/>
                </a:solidFill>
                <a:latin typeface="+mn-lt"/>
                <a:cs typeface="Lucida Sans Unicode"/>
              </a:rPr>
              <a:t>j</a:t>
            </a:r>
            <a:r>
              <a:rPr lang="es-ES" sz="5000" spc="-340" dirty="0">
                <a:solidFill>
                  <a:srgbClr val="002F60"/>
                </a:solidFill>
                <a:latin typeface="+mn-lt"/>
                <a:cs typeface="Lucida Sans Unicode"/>
              </a:rPr>
              <a:t>u</a:t>
            </a:r>
            <a:r>
              <a:rPr lang="es-ES" sz="5000" spc="-335" dirty="0">
                <a:solidFill>
                  <a:srgbClr val="002F60"/>
                </a:solidFill>
                <a:latin typeface="+mn-lt"/>
                <a:cs typeface="Lucida Sans Unicode"/>
              </a:rPr>
              <a:t>n</a:t>
            </a:r>
            <a:r>
              <a:rPr lang="es-ES" sz="5000" spc="-285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120" dirty="0">
                <a:solidFill>
                  <a:srgbClr val="002F60"/>
                </a:solidFill>
                <a:latin typeface="+mn-lt"/>
                <a:cs typeface="Lucida Sans Unicode"/>
              </a:rPr>
              <a:t>o</a:t>
            </a:r>
            <a:r>
              <a:rPr lang="es-ES" sz="5000" spc="459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dirty="0">
                <a:solidFill>
                  <a:srgbClr val="002F60"/>
                </a:solidFill>
                <a:latin typeface="+mn-lt"/>
                <a:cs typeface="Lucida Sans Unicode"/>
              </a:rPr>
              <a:t>con</a:t>
            </a:r>
            <a:r>
              <a:rPr lang="es-ES" sz="5000" spc="459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dirty="0">
                <a:solidFill>
                  <a:srgbClr val="002F60"/>
                </a:solidFill>
                <a:latin typeface="+mn-lt"/>
                <a:cs typeface="Lucida Sans Unicode"/>
              </a:rPr>
              <a:t>una</a:t>
            </a:r>
            <a:r>
              <a:rPr lang="es-ES" sz="5000" spc="459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29" dirty="0">
                <a:solidFill>
                  <a:srgbClr val="002F60"/>
                </a:solidFill>
                <a:latin typeface="+mn-lt"/>
                <a:cs typeface="Lucida Sans Unicode"/>
              </a:rPr>
              <a:t>l</a:t>
            </a:r>
            <a:r>
              <a:rPr lang="es-ES" sz="5000" spc="-114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135" dirty="0">
                <a:solidFill>
                  <a:srgbClr val="002F60"/>
                </a:solidFill>
                <a:latin typeface="+mn-lt"/>
                <a:cs typeface="Lucida Sans Unicode"/>
              </a:rPr>
              <a:t>e</a:t>
            </a:r>
            <a:r>
              <a:rPr lang="es-ES" sz="5000" spc="-165" dirty="0">
                <a:solidFill>
                  <a:srgbClr val="002F60"/>
                </a:solidFill>
                <a:latin typeface="+mn-lt"/>
                <a:cs typeface="Lucida Sans Unicode"/>
              </a:rPr>
              <a:t>r</a:t>
            </a:r>
            <a:r>
              <a:rPr lang="es-ES" sz="5000" spc="-14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100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-229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165" dirty="0">
                <a:solidFill>
                  <a:srgbClr val="002F60"/>
                </a:solidFill>
                <a:latin typeface="+mn-lt"/>
                <a:cs typeface="Lucida Sans Unicode"/>
              </a:rPr>
              <a:t>ó</a:t>
            </a:r>
            <a:r>
              <a:rPr lang="es-ES" sz="5000" spc="290" dirty="0">
                <a:solidFill>
                  <a:srgbClr val="002F60"/>
                </a:solidFill>
                <a:latin typeface="+mn-lt"/>
                <a:cs typeface="Lucida Sans Unicode"/>
              </a:rPr>
              <a:t>n</a:t>
            </a:r>
            <a:r>
              <a:rPr lang="es-ES" sz="5000" spc="455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300" dirty="0">
                <a:solidFill>
                  <a:srgbClr val="002F60"/>
                </a:solidFill>
                <a:latin typeface="+mn-lt"/>
                <a:cs typeface="Lucida Sans Unicode"/>
              </a:rPr>
              <a:t>s</a:t>
            </a:r>
            <a:r>
              <a:rPr lang="es-ES" sz="5000" spc="-370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95" dirty="0">
                <a:solidFill>
                  <a:srgbClr val="002F60"/>
                </a:solidFill>
                <a:latin typeface="+mn-lt"/>
                <a:cs typeface="Lucida Sans Unicode"/>
              </a:rPr>
              <a:t>g</a:t>
            </a:r>
            <a:r>
              <a:rPr lang="es-ES" sz="5000" spc="-305" dirty="0">
                <a:solidFill>
                  <a:srgbClr val="002F60"/>
                </a:solidFill>
                <a:latin typeface="+mn-lt"/>
                <a:cs typeface="Lucida Sans Unicode"/>
              </a:rPr>
              <a:t>n</a:t>
            </a:r>
            <a:r>
              <a:rPr lang="es-ES" sz="5000" spc="-370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70" dirty="0">
                <a:solidFill>
                  <a:srgbClr val="002F60"/>
                </a:solidFill>
                <a:latin typeface="+mn-lt"/>
                <a:cs typeface="Lucida Sans Unicode"/>
              </a:rPr>
              <a:t>f</a:t>
            </a:r>
            <a:r>
              <a:rPr lang="es-ES" sz="5000" spc="-370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40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-28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54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370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90" dirty="0">
                <a:solidFill>
                  <a:srgbClr val="002F60"/>
                </a:solidFill>
                <a:latin typeface="+mn-lt"/>
                <a:cs typeface="Lucida Sans Unicode"/>
              </a:rPr>
              <a:t>v</a:t>
            </a:r>
            <a:r>
              <a:rPr lang="es-ES" sz="5000" spc="150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459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dirty="0">
                <a:solidFill>
                  <a:srgbClr val="002F60"/>
                </a:solidFill>
                <a:latin typeface="+mn-lt"/>
                <a:cs typeface="Lucida Sans Unicode"/>
              </a:rPr>
              <a:t>del</a:t>
            </a:r>
            <a:r>
              <a:rPr lang="es-ES" sz="5000" spc="459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210" dirty="0">
                <a:solidFill>
                  <a:srgbClr val="002F60"/>
                </a:solidFill>
                <a:latin typeface="+mn-lt"/>
                <a:cs typeface="Lucida Sans Unicode"/>
              </a:rPr>
              <a:t>r</a:t>
            </a:r>
            <a:r>
              <a:rPr lang="es-ES" sz="5000" spc="-275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160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200" dirty="0">
                <a:solidFill>
                  <a:srgbClr val="002F60"/>
                </a:solidFill>
                <a:latin typeface="+mn-lt"/>
                <a:cs typeface="Lucida Sans Unicode"/>
              </a:rPr>
              <a:t>m</a:t>
            </a:r>
            <a:r>
              <a:rPr lang="es-ES" sz="5000" spc="245" dirty="0">
                <a:solidFill>
                  <a:srgbClr val="002F60"/>
                </a:solidFill>
                <a:latin typeface="+mn-lt"/>
                <a:cs typeface="Lucida Sans Unicode"/>
              </a:rPr>
              <a:t>o</a:t>
            </a:r>
            <a:r>
              <a:rPr lang="es-ES" sz="5000" spc="-120" dirty="0">
                <a:solidFill>
                  <a:srgbClr val="002F60"/>
                </a:solidFill>
                <a:latin typeface="+mn-lt"/>
                <a:cs typeface="Lucida Sans Unicode"/>
              </a:rPr>
              <a:t> </a:t>
            </a:r>
            <a:r>
              <a:rPr lang="es-ES" sz="5000" spc="-185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r</a:t>
            </a:r>
            <a:r>
              <a:rPr lang="es-ES" sz="5000" spc="-185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-225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35" dirty="0">
                <a:solidFill>
                  <a:srgbClr val="002F60"/>
                </a:solidFill>
                <a:latin typeface="+mn-lt"/>
                <a:cs typeface="Lucida Sans Unicode"/>
              </a:rPr>
              <a:t>d</a:t>
            </a:r>
            <a:r>
              <a:rPr lang="es-ES" sz="5000" spc="-315" dirty="0">
                <a:solidFill>
                  <a:srgbClr val="002F60"/>
                </a:solidFill>
                <a:latin typeface="+mn-lt"/>
                <a:cs typeface="Lucida Sans Unicode"/>
              </a:rPr>
              <a:t>i</a:t>
            </a:r>
            <a:r>
              <a:rPr lang="es-ES" sz="5000" spc="-225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n</a:t>
            </a:r>
            <a:r>
              <a:rPr lang="es-ES" sz="5000" spc="375" dirty="0">
                <a:solidFill>
                  <a:srgbClr val="002F60"/>
                </a:solidFill>
                <a:latin typeface="+mn-lt"/>
                <a:cs typeface="Lucida Sans Unicode"/>
              </a:rPr>
              <a:t>o </a:t>
            </a:r>
            <a:r>
              <a:rPr lang="es-ES" sz="5000" spc="-235" dirty="0">
                <a:solidFill>
                  <a:srgbClr val="002F60"/>
                </a:solidFill>
                <a:latin typeface="+mn-lt"/>
                <a:cs typeface="Lucida Sans Unicode"/>
              </a:rPr>
              <a:t>q</a:t>
            </a:r>
            <a:r>
              <a:rPr lang="es-ES" sz="5000" spc="-254" dirty="0">
                <a:solidFill>
                  <a:srgbClr val="002F60"/>
                </a:solidFill>
                <a:latin typeface="+mn-lt"/>
                <a:cs typeface="Lucida Sans Unicode"/>
              </a:rPr>
              <a:t>u</a:t>
            </a:r>
            <a:r>
              <a:rPr lang="es-ES" sz="5000" spc="375" dirty="0">
                <a:solidFill>
                  <a:srgbClr val="002F60"/>
                </a:solidFill>
                <a:latin typeface="+mn-lt"/>
                <a:cs typeface="Lucida Sans Unicode"/>
              </a:rPr>
              <a:t>e </a:t>
            </a:r>
            <a:r>
              <a:rPr lang="es-ES" sz="5000" spc="-235" dirty="0">
                <a:solidFill>
                  <a:srgbClr val="002F60"/>
                </a:solidFill>
                <a:latin typeface="+mn-lt"/>
                <a:cs typeface="Lucida Sans Unicode"/>
              </a:rPr>
              <a:t>p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ro</a:t>
            </a:r>
            <a:r>
              <a:rPr lang="es-ES" sz="5000" spc="-235" dirty="0">
                <a:solidFill>
                  <a:srgbClr val="002F60"/>
                </a:solidFill>
                <a:latin typeface="+mn-lt"/>
                <a:cs typeface="Lucida Sans Unicode"/>
              </a:rPr>
              <a:t>v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o</a:t>
            </a:r>
            <a:r>
              <a:rPr lang="es-ES" sz="5000" spc="-185" dirty="0">
                <a:solidFill>
                  <a:srgbClr val="002F60"/>
                </a:solidFill>
                <a:latin typeface="+mn-lt"/>
                <a:cs typeface="Lucida Sans Unicode"/>
              </a:rPr>
              <a:t>c</a:t>
            </a:r>
            <a:r>
              <a:rPr lang="es-ES" sz="5000" spc="375" dirty="0">
                <a:solidFill>
                  <a:srgbClr val="002F60"/>
                </a:solidFill>
                <a:latin typeface="+mn-lt"/>
                <a:cs typeface="Lucida Sans Unicode"/>
              </a:rPr>
              <a:t>a </a:t>
            </a:r>
            <a:r>
              <a:rPr lang="es-ES" sz="5000" spc="-200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r</a:t>
            </a:r>
            <a:r>
              <a:rPr lang="es-ES" sz="5000" spc="-225" dirty="0">
                <a:solidFill>
                  <a:srgbClr val="002F60"/>
                </a:solidFill>
                <a:latin typeface="+mn-lt"/>
                <a:cs typeface="Lucida Sans Unicode"/>
              </a:rPr>
              <a:t>a</a:t>
            </a:r>
            <a:r>
              <a:rPr lang="es-ES" sz="5000" spc="-245" dirty="0">
                <a:solidFill>
                  <a:srgbClr val="002F60"/>
                </a:solidFill>
                <a:latin typeface="+mn-lt"/>
                <a:cs typeface="Lucida Sans Unicode"/>
              </a:rPr>
              <a:t>s</a:t>
            </a:r>
            <a:r>
              <a:rPr lang="es-ES" sz="5000" spc="-200" dirty="0">
                <a:solidFill>
                  <a:srgbClr val="002F60"/>
                </a:solidFill>
                <a:latin typeface="+mn-lt"/>
                <a:cs typeface="Lucida Sans Unicode"/>
              </a:rPr>
              <a:t>t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orno</a:t>
            </a:r>
            <a:r>
              <a:rPr lang="es-ES" sz="5000" spc="375" dirty="0">
                <a:solidFill>
                  <a:srgbClr val="002F60"/>
                </a:solidFill>
                <a:latin typeface="+mn-lt"/>
                <a:cs typeface="Lucida Sans Unicode"/>
              </a:rPr>
              <a:t>s </a:t>
            </a:r>
            <a:r>
              <a:rPr lang="es-ES" sz="5000" spc="-235" dirty="0">
                <a:solidFill>
                  <a:srgbClr val="002F60"/>
                </a:solidFill>
                <a:latin typeface="+mn-lt"/>
                <a:cs typeface="Lucida Sans Unicode"/>
              </a:rPr>
              <a:t>d</a:t>
            </a:r>
            <a:r>
              <a:rPr lang="es-ES" sz="5000" spc="-220" dirty="0">
                <a:solidFill>
                  <a:srgbClr val="002F60"/>
                </a:solidFill>
                <a:latin typeface="+mn-lt"/>
                <a:cs typeface="Lucida Sans Unicode"/>
              </a:rPr>
              <a:t>e</a:t>
            </a:r>
            <a:r>
              <a:rPr lang="es-ES" sz="5000" spc="375" dirty="0">
                <a:solidFill>
                  <a:srgbClr val="002F60"/>
                </a:solidFill>
                <a:latin typeface="+mn-lt"/>
                <a:cs typeface="Lucida Sans Unicode"/>
              </a:rPr>
              <a:t>l </a:t>
            </a:r>
            <a:r>
              <a:rPr lang="es-ES" sz="5000" spc="-245" dirty="0">
                <a:solidFill>
                  <a:srgbClr val="002F60"/>
                </a:solidFill>
                <a:latin typeface="+mn-lt"/>
                <a:cs typeface="Lucida Sans Unicode"/>
              </a:rPr>
              <a:t>s</a:t>
            </a:r>
            <a:r>
              <a:rPr lang="es-ES" sz="5000" spc="-254" dirty="0">
                <a:solidFill>
                  <a:srgbClr val="002F60"/>
                </a:solidFill>
                <a:latin typeface="+mn-lt"/>
                <a:cs typeface="Lucida Sans Unicode"/>
              </a:rPr>
              <a:t>u</a:t>
            </a:r>
            <a:r>
              <a:rPr lang="es-ES" sz="5000" spc="-220" dirty="0">
                <a:solidFill>
                  <a:srgbClr val="002F60"/>
                </a:solidFill>
                <a:latin typeface="+mn-lt"/>
                <a:cs typeface="Lucida Sans Unicode"/>
              </a:rPr>
              <a:t>e</a:t>
            </a:r>
            <a:r>
              <a:rPr lang="es-ES" sz="5000" spc="-250" dirty="0">
                <a:solidFill>
                  <a:srgbClr val="002F60"/>
                </a:solidFill>
                <a:latin typeface="+mn-lt"/>
                <a:cs typeface="Lucida Sans Unicode"/>
              </a:rPr>
              <a:t>ño</a:t>
            </a:r>
            <a:r>
              <a:rPr lang="es-ES" sz="5000" spc="204" dirty="0">
                <a:solidFill>
                  <a:srgbClr val="002F60"/>
                </a:solidFill>
                <a:latin typeface="+mn-lt"/>
                <a:cs typeface="Lucida Sans Unicode"/>
              </a:rPr>
              <a:t>.</a:t>
            </a:r>
            <a:endParaRPr lang="es-ES" sz="5000" dirty="0">
              <a:latin typeface="+mn-lt"/>
              <a:cs typeface="Lucida Sans Unicode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64487DC-EE3F-6C0F-1593-39A4C748E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5400" y="2636184"/>
            <a:ext cx="10744200" cy="2505069"/>
          </a:xfrm>
          <a:prstGeom prst="rect">
            <a:avLst/>
          </a:prstGeom>
        </p:spPr>
        <p:txBody>
          <a:bodyPr vert="horz" wrap="square" lIns="0" tIns="453922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10"/>
              </a:spcBef>
            </a:pPr>
            <a:r>
              <a:rPr lang="es-ES" spc="-450" dirty="0"/>
              <a:t>RESULTADOS (4): </a:t>
            </a:r>
            <a:br>
              <a:rPr lang="es-ES" spc="-450" dirty="0"/>
            </a:br>
            <a:r>
              <a:rPr lang="es-ES" spc="-450" dirty="0"/>
              <a:t> Otras alteraciones </a:t>
            </a:r>
            <a:endParaRPr spc="-285" dirty="0"/>
          </a:p>
        </p:txBody>
      </p:sp>
      <p:grpSp>
        <p:nvGrpSpPr>
          <p:cNvPr id="7" name="Grupo 6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8E8C876-AB75-1ED1-5860-867776DD9090}"/>
              </a:ext>
            </a:extLst>
          </p:cNvPr>
          <p:cNvSpPr txBox="1"/>
          <p:nvPr/>
        </p:nvSpPr>
        <p:spPr>
          <a:xfrm>
            <a:off x="8557818" y="1480895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  <p:extLst>
      <p:ext uri="{BB962C8B-B14F-4D97-AF65-F5344CB8AC3E}">
        <p14:creationId xmlns:p14="http://schemas.microsoft.com/office/powerpoint/2010/main" val="186001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7357C-71B9-227A-3924-928A92FAB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81DA3F9-09FD-A97C-919B-AB6E27A4C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7681" y="1843060"/>
            <a:ext cx="7830720" cy="1524867"/>
          </a:xfrm>
          <a:prstGeom prst="rect">
            <a:avLst/>
          </a:prstGeom>
        </p:spPr>
        <p:txBody>
          <a:bodyPr vert="horz" wrap="square" lIns="0" tIns="453922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10"/>
              </a:spcBef>
            </a:pPr>
            <a:r>
              <a:rPr lang="es-ES" spc="-450" dirty="0"/>
              <a:t>CONCLUSIÓN</a:t>
            </a:r>
            <a:endParaRPr spc="-285" dirty="0"/>
          </a:p>
        </p:txBody>
      </p:sp>
      <p:grpSp>
        <p:nvGrpSpPr>
          <p:cNvPr id="7" name="Grupo 6"/>
          <p:cNvGrpSpPr/>
          <p:nvPr/>
        </p:nvGrpSpPr>
        <p:grpSpPr>
          <a:xfrm>
            <a:off x="228600" y="271651"/>
            <a:ext cx="17652391" cy="1593940"/>
            <a:chOff x="228600" y="271651"/>
            <a:chExt cx="17652391" cy="15939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540288"/>
              <a:ext cx="4351992" cy="66835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220" y="381686"/>
              <a:ext cx="4690771" cy="98556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71651"/>
              <a:ext cx="7924800" cy="1593940"/>
            </a:xfrm>
            <a:prstGeom prst="rect">
              <a:avLst/>
            </a:prstGeom>
          </p:spPr>
        </p:pic>
      </p:grpSp>
      <p:pic>
        <p:nvPicPr>
          <p:cNvPr id="7170" name="Picture 2" descr="https://i.pinimg.com/originals/8a/6a/43/8a6a435c199b37a7bc5424b4227d4a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1014" r="1576" b="1004"/>
          <a:stretch/>
        </p:blipFill>
        <p:spPr bwMode="auto">
          <a:xfrm>
            <a:off x="20472" y="2171700"/>
            <a:ext cx="9422791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864ED7D-3205-E4B5-1AC7-E340D350D678}"/>
              </a:ext>
            </a:extLst>
          </p:cNvPr>
          <p:cNvSpPr txBox="1"/>
          <p:nvPr/>
        </p:nvSpPr>
        <p:spPr>
          <a:xfrm>
            <a:off x="10210799" y="3421488"/>
            <a:ext cx="7467601" cy="648382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l">
              <a:lnSpc>
                <a:spcPts val="5630"/>
              </a:lnSpc>
              <a:spcBef>
                <a:spcPts val="30"/>
              </a:spcBef>
            </a:pPr>
            <a:r>
              <a:rPr lang="es-ES" sz="4900" spc="-315" dirty="0">
                <a:solidFill>
                  <a:srgbClr val="002F60"/>
                </a:solidFill>
                <a:latin typeface="+mn-lt"/>
                <a:cs typeface="Lucida Sans Unicode"/>
              </a:rPr>
              <a:t>Necesidad urgente de </a:t>
            </a:r>
            <a:r>
              <a:rPr lang="es-ES" sz="4900" b="1" u="sng" spc="-315" dirty="0">
                <a:solidFill>
                  <a:srgbClr val="002F60"/>
                </a:solidFill>
                <a:latin typeface="+mn-lt"/>
                <a:cs typeface="Lucida Sans Unicode"/>
              </a:rPr>
              <a:t>implementar políticas que favorezcan condiciones de trabajo más equilibradas y sostenibles</a:t>
            </a:r>
            <a:r>
              <a:rPr lang="es-ES" sz="4900" spc="-315" dirty="0">
                <a:solidFill>
                  <a:srgbClr val="002F60"/>
                </a:solidFill>
                <a:latin typeface="+mn-lt"/>
                <a:cs typeface="Lucida Sans Unicode"/>
              </a:rPr>
              <a:t>, con el fin de preservar la salud y el bienestar del personal de enfermería, quienes son fundamentales para el sistema de salud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408FC8-FCBA-12E2-7D56-8B18E83705F5}"/>
              </a:ext>
            </a:extLst>
          </p:cNvPr>
          <p:cNvSpPr txBox="1"/>
          <p:nvPr/>
        </p:nvSpPr>
        <p:spPr>
          <a:xfrm>
            <a:off x="8557818" y="1372795"/>
            <a:ext cx="9264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Trabajo a turnos: Impacto en la salud del personal de enfermería</a:t>
            </a:r>
          </a:p>
        </p:txBody>
      </p:sp>
    </p:spTree>
    <p:extLst>
      <p:ext uri="{BB962C8B-B14F-4D97-AF65-F5344CB8AC3E}">
        <p14:creationId xmlns:p14="http://schemas.microsoft.com/office/powerpoint/2010/main" val="77633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F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1310</Words>
  <Application>Microsoft Office PowerPoint</Application>
  <PresentationFormat>Personalizado</PresentationFormat>
  <Paragraphs>72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MT</vt:lpstr>
      <vt:lpstr>Calibri</vt:lpstr>
      <vt:lpstr>Courier New</vt:lpstr>
      <vt:lpstr>Lucida Sans Unicode</vt:lpstr>
      <vt:lpstr>Wingdings</vt:lpstr>
      <vt:lpstr>Office Theme</vt:lpstr>
      <vt:lpstr>Trabajo a turnos:</vt:lpstr>
      <vt:lpstr>INTRODUCCIÓN</vt:lpstr>
      <vt:lpstr>OBJETIVO</vt:lpstr>
      <vt:lpstr>MATERIAL Y MÉTODOS</vt:lpstr>
      <vt:lpstr>RESULTADOS (1)</vt:lpstr>
      <vt:lpstr>RESULTADOS (2): Alteraciones psicosociales</vt:lpstr>
      <vt:lpstr>Presentación de PowerPoint</vt:lpstr>
      <vt:lpstr>RESULTADOS (4):   Otras alteraciones </vt:lpstr>
      <vt:lpstr>CONCLUSIÓN</vt:lpstr>
      <vt:lpstr> 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Salud Enfermería Ilustrativo Azul y Blanco</dc:title>
  <dc:creator>Noemi Miñan Sanchez</dc:creator>
  <cp:keywords>DAGVyr0q0QM,BAFSBbduADs</cp:keywords>
  <cp:lastModifiedBy>Noemi Miñán Sánchez</cp:lastModifiedBy>
  <cp:revision>14</cp:revision>
  <dcterms:created xsi:type="dcterms:W3CDTF">2024-11-07T20:41:37Z</dcterms:created>
  <dcterms:modified xsi:type="dcterms:W3CDTF">2024-11-11T08:05:42Z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Canva</vt:lpwstr>
  </property>
  <property fmtid="{D5CDD505-2E9C-101B-9397-08002B2CF9AE}" pid="4" name="LastSaved">
    <vt:filetime>2024-11-07T00:00:00Z</vt:filetime>
  </property>
  <property fmtid="{D5CDD505-2E9C-101B-9397-08002B2CF9AE}" pid="5" name="Producer">
    <vt:lpwstr>Canva</vt:lpwstr>
  </property>
</Properties>
</file>