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79" r:id="rId2"/>
    <p:sldId id="258" r:id="rId3"/>
    <p:sldId id="259" r:id="rId4"/>
    <p:sldId id="283" r:id="rId5"/>
    <p:sldId id="269" r:id="rId6"/>
    <p:sldId id="262" r:id="rId7"/>
    <p:sldId id="278" r:id="rId8"/>
    <p:sldId id="284" r:id="rId9"/>
    <p:sldId id="282" r:id="rId10"/>
    <p:sldId id="274" r:id="rId11"/>
  </p:sldIdLst>
  <p:sldSz cx="9144000" cy="5143500" type="screen16x9"/>
  <p:notesSz cx="6858000" cy="9144000"/>
  <p:embeddedFontLst>
    <p:embeddedFont>
      <p:font typeface="Anaheim" panose="020B0604020202020204" charset="0"/>
      <p:regular r:id="rId13"/>
      <p:bold r:id="rId14"/>
    </p:embeddedFon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aleway Medium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1C25C-4459-45E1-99F2-605E4DE129C6}" v="224" dt="2024-11-10T17:52:40.730"/>
    <p1510:client id="{4F8CF85D-E3E1-4E36-ADFA-03B716B8A203}" v="1382" dt="2024-11-09T17:57:46.230"/>
  </p1510:revLst>
</p1510:revInfo>
</file>

<file path=ppt/tableStyles.xml><?xml version="1.0" encoding="utf-8"?>
<a:tblStyleLst xmlns:a="http://schemas.openxmlformats.org/drawingml/2006/main" def="{5508B882-801E-4A00-8645-D76021A23E22}">
  <a:tblStyle styleId="{5508B882-801E-4A00-8645-D76021A23E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9702DF-A217-461F-8A7F-25EDFC26F4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>
        <p:scale>
          <a:sx n="75" d="100"/>
          <a:sy n="75" d="100"/>
        </p:scale>
        <p:origin x="162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f2bb490de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f2bb490de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>
          <a:extLst>
            <a:ext uri="{FF2B5EF4-FFF2-40B4-BE49-F238E27FC236}">
              <a16:creationId xmlns:a16="http://schemas.microsoft.com/office/drawing/2014/main" id="{DD5AEC11-2CDF-5B66-DF0A-B48898DAE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4dda1946d_4_2738:notes">
            <a:extLst>
              <a:ext uri="{FF2B5EF4-FFF2-40B4-BE49-F238E27FC236}">
                <a16:creationId xmlns:a16="http://schemas.microsoft.com/office/drawing/2014/main" id="{33C8DBBC-ECC4-5D32-7A88-CE03753CB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4dda1946d_4_2738:notes">
            <a:extLst>
              <a:ext uri="{FF2B5EF4-FFF2-40B4-BE49-F238E27FC236}">
                <a16:creationId xmlns:a16="http://schemas.microsoft.com/office/drawing/2014/main" id="{3627DB97-4E18-EF8C-B3C5-E4EFD31D5D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98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4590900" y="1408725"/>
            <a:ext cx="3840000" cy="28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2"/>
          </p:nvPr>
        </p:nvSpPr>
        <p:spPr>
          <a:xfrm>
            <a:off x="720000" y="1408725"/>
            <a:ext cx="3840000" cy="28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9"/>
          <p:cNvGrpSpPr/>
          <p:nvPr/>
        </p:nvGrpSpPr>
        <p:grpSpPr>
          <a:xfrm>
            <a:off x="61277" y="42725"/>
            <a:ext cx="8871068" cy="5100776"/>
            <a:chOff x="61277" y="42725"/>
            <a:chExt cx="8871068" cy="5100776"/>
          </a:xfrm>
        </p:grpSpPr>
        <p:grpSp>
          <p:nvGrpSpPr>
            <p:cNvPr id="156" name="Google Shape;156;p9"/>
            <p:cNvGrpSpPr/>
            <p:nvPr/>
          </p:nvGrpSpPr>
          <p:grpSpPr>
            <a:xfrm>
              <a:off x="61277" y="42725"/>
              <a:ext cx="597885" cy="598230"/>
              <a:chOff x="61277" y="42725"/>
              <a:chExt cx="597885" cy="5982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61277" y="42725"/>
                <a:ext cx="299117" cy="598230"/>
              </a:xfrm>
              <a:custGeom>
                <a:avLst/>
                <a:gdLst/>
                <a:ahLst/>
                <a:cxnLst/>
                <a:rect l="l" t="t" r="r" b="b"/>
                <a:pathLst>
                  <a:path w="299117" h="598230" extrusionOk="0">
                    <a:moveTo>
                      <a:pt x="299118" y="299118"/>
                    </a:moveTo>
                    <a:cubicBezTo>
                      <a:pt x="299118" y="133923"/>
                      <a:pt x="165199" y="4"/>
                      <a:pt x="0" y="0"/>
                    </a:cubicBezTo>
                    <a:lnTo>
                      <a:pt x="0" y="598231"/>
                    </a:lnTo>
                    <a:cubicBezTo>
                      <a:pt x="165199" y="598231"/>
                      <a:pt x="299118" y="464312"/>
                      <a:pt x="299118" y="29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360045" y="42725"/>
                <a:ext cx="299117" cy="598230"/>
              </a:xfrm>
              <a:custGeom>
                <a:avLst/>
                <a:gdLst/>
                <a:ahLst/>
                <a:cxnLst/>
                <a:rect l="l" t="t" r="r" b="b"/>
                <a:pathLst>
                  <a:path w="299117" h="598230" extrusionOk="0">
                    <a:moveTo>
                      <a:pt x="299118" y="299118"/>
                    </a:moveTo>
                    <a:cubicBezTo>
                      <a:pt x="299118" y="133923"/>
                      <a:pt x="165199" y="4"/>
                      <a:pt x="0" y="0"/>
                    </a:cubicBezTo>
                    <a:lnTo>
                      <a:pt x="0" y="598231"/>
                    </a:lnTo>
                    <a:cubicBezTo>
                      <a:pt x="165203" y="598231"/>
                      <a:pt x="299118" y="464312"/>
                      <a:pt x="299118" y="29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>
              <a:off x="8572697" y="3919155"/>
              <a:ext cx="359647" cy="1224346"/>
              <a:chOff x="8572697" y="3919155"/>
              <a:chExt cx="359647" cy="1224346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8915222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829592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8743956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>
                <a:off x="8658327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9"/>
              <p:cNvSpPr/>
              <p:nvPr/>
            </p:nvSpPr>
            <p:spPr>
              <a:xfrm>
                <a:off x="8572697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3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"/>
          </p:nvPr>
        </p:nvSpPr>
        <p:spPr>
          <a:xfrm>
            <a:off x="720049" y="2290387"/>
            <a:ext cx="23790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"/>
          </p:nvPr>
        </p:nvSpPr>
        <p:spPr>
          <a:xfrm>
            <a:off x="3382481" y="2290387"/>
            <a:ext cx="23790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3"/>
          </p:nvPr>
        </p:nvSpPr>
        <p:spPr>
          <a:xfrm>
            <a:off x="6044945" y="2290387"/>
            <a:ext cx="23790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4"/>
          </p:nvPr>
        </p:nvSpPr>
        <p:spPr>
          <a:xfrm>
            <a:off x="720049" y="1551250"/>
            <a:ext cx="23790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5"/>
          </p:nvPr>
        </p:nvSpPr>
        <p:spPr>
          <a:xfrm>
            <a:off x="3382488" y="1551250"/>
            <a:ext cx="23790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6"/>
          </p:nvPr>
        </p:nvSpPr>
        <p:spPr>
          <a:xfrm>
            <a:off x="6044951" y="1551250"/>
            <a:ext cx="23790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202195" y="2838422"/>
            <a:ext cx="234492" cy="2305084"/>
            <a:chOff x="202195" y="2838422"/>
            <a:chExt cx="234492" cy="2305084"/>
          </a:xfrm>
        </p:grpSpPr>
        <p:sp>
          <p:nvSpPr>
            <p:cNvPr id="203" name="Google Shape;203;p13"/>
            <p:cNvSpPr/>
            <p:nvPr/>
          </p:nvSpPr>
          <p:spPr>
            <a:xfrm>
              <a:off x="415378" y="3619833"/>
              <a:ext cx="21309" cy="1523673"/>
            </a:xfrm>
            <a:custGeom>
              <a:avLst/>
              <a:gdLst/>
              <a:ahLst/>
              <a:cxnLst/>
              <a:rect l="l" t="t" r="r" b="b"/>
              <a:pathLst>
                <a:path w="10803" h="772458" extrusionOk="0">
                  <a:moveTo>
                    <a:pt x="0" y="0"/>
                  </a:moveTo>
                  <a:lnTo>
                    <a:pt x="10803" y="0"/>
                  </a:lnTo>
                  <a:lnTo>
                    <a:pt x="10803" y="772459"/>
                  </a:lnTo>
                  <a:lnTo>
                    <a:pt x="0" y="7724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08791" y="3619833"/>
              <a:ext cx="21309" cy="1523673"/>
            </a:xfrm>
            <a:custGeom>
              <a:avLst/>
              <a:gdLst/>
              <a:ahLst/>
              <a:cxnLst/>
              <a:rect l="l" t="t" r="r" b="b"/>
              <a:pathLst>
                <a:path w="10803" h="772458" extrusionOk="0">
                  <a:moveTo>
                    <a:pt x="0" y="0"/>
                  </a:moveTo>
                  <a:lnTo>
                    <a:pt x="10803" y="0"/>
                  </a:lnTo>
                  <a:lnTo>
                    <a:pt x="10803" y="772459"/>
                  </a:lnTo>
                  <a:lnTo>
                    <a:pt x="0" y="7724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202195" y="3619833"/>
              <a:ext cx="21309" cy="1523673"/>
            </a:xfrm>
            <a:custGeom>
              <a:avLst/>
              <a:gdLst/>
              <a:ahLst/>
              <a:cxnLst/>
              <a:rect l="l" t="t" r="r" b="b"/>
              <a:pathLst>
                <a:path w="10803" h="772458" extrusionOk="0">
                  <a:moveTo>
                    <a:pt x="0" y="0"/>
                  </a:moveTo>
                  <a:lnTo>
                    <a:pt x="10803" y="0"/>
                  </a:lnTo>
                  <a:lnTo>
                    <a:pt x="10803" y="772459"/>
                  </a:lnTo>
                  <a:lnTo>
                    <a:pt x="0" y="7724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217396" y="2838422"/>
              <a:ext cx="204109" cy="573025"/>
            </a:xfrm>
            <a:custGeom>
              <a:avLst/>
              <a:gdLst/>
              <a:ahLst/>
              <a:cxnLst/>
              <a:rect l="l" t="t" r="r" b="b"/>
              <a:pathLst>
                <a:path w="118841" h="333639" extrusionOk="0">
                  <a:moveTo>
                    <a:pt x="0" y="0"/>
                  </a:moveTo>
                  <a:lnTo>
                    <a:pt x="118841" y="0"/>
                  </a:lnTo>
                  <a:lnTo>
                    <a:pt x="118841" y="333639"/>
                  </a:lnTo>
                  <a:lnTo>
                    <a:pt x="0" y="333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4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1632150" y="1553736"/>
            <a:ext cx="6784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2"/>
          </p:nvPr>
        </p:nvSpPr>
        <p:spPr>
          <a:xfrm>
            <a:off x="1632150" y="2451024"/>
            <a:ext cx="6784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3"/>
          </p:nvPr>
        </p:nvSpPr>
        <p:spPr>
          <a:xfrm>
            <a:off x="1639527" y="3344723"/>
            <a:ext cx="6784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4"/>
          </p:nvPr>
        </p:nvSpPr>
        <p:spPr>
          <a:xfrm>
            <a:off x="1639527" y="4238425"/>
            <a:ext cx="6784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109726"/>
            <a:ext cx="86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6" hasCustomPrompt="1"/>
          </p:nvPr>
        </p:nvSpPr>
        <p:spPr>
          <a:xfrm>
            <a:off x="726781" y="2897116"/>
            <a:ext cx="86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14" y="2003420"/>
            <a:ext cx="86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8" hasCustomPrompt="1"/>
          </p:nvPr>
        </p:nvSpPr>
        <p:spPr>
          <a:xfrm>
            <a:off x="726789" y="3790816"/>
            <a:ext cx="86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9"/>
          </p:nvPr>
        </p:nvSpPr>
        <p:spPr>
          <a:xfrm>
            <a:off x="1632150" y="1100451"/>
            <a:ext cx="6784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13"/>
          </p:nvPr>
        </p:nvSpPr>
        <p:spPr>
          <a:xfrm>
            <a:off x="1632150" y="2003424"/>
            <a:ext cx="6784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4"/>
          </p:nvPr>
        </p:nvSpPr>
        <p:spPr>
          <a:xfrm>
            <a:off x="1639527" y="2897123"/>
            <a:ext cx="6784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15"/>
          </p:nvPr>
        </p:nvSpPr>
        <p:spPr>
          <a:xfrm>
            <a:off x="1639527" y="3790822"/>
            <a:ext cx="6784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22" name="Google Shape;222;p14"/>
          <p:cNvGrpSpPr/>
          <p:nvPr/>
        </p:nvGrpSpPr>
        <p:grpSpPr>
          <a:xfrm rot="5400000">
            <a:off x="8305301" y="2690422"/>
            <a:ext cx="922049" cy="444525"/>
            <a:chOff x="4641913" y="1435311"/>
            <a:chExt cx="371794" cy="179251"/>
          </a:xfrm>
        </p:grpSpPr>
        <p:sp>
          <p:nvSpPr>
            <p:cNvPr id="223" name="Google Shape;223;p14"/>
            <p:cNvSpPr/>
            <p:nvPr/>
          </p:nvSpPr>
          <p:spPr>
            <a:xfrm>
              <a:off x="4641913" y="1435315"/>
              <a:ext cx="28789" cy="28789"/>
            </a:xfrm>
            <a:custGeom>
              <a:avLst/>
              <a:gdLst/>
              <a:ahLst/>
              <a:cxnLst/>
              <a:rect l="l" t="t" r="r" b="b"/>
              <a:pathLst>
                <a:path w="28789" h="28789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5" y="28789"/>
                  </a:cubicBezTo>
                  <a:cubicBezTo>
                    <a:pt x="22344" y="28789"/>
                    <a:pt x="28789" y="22344"/>
                    <a:pt x="28789" y="14395"/>
                  </a:cubicBezTo>
                  <a:cubicBezTo>
                    <a:pt x="28789" y="6445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727670" y="1435315"/>
              <a:ext cx="28780" cy="28789"/>
            </a:xfrm>
            <a:custGeom>
              <a:avLst/>
              <a:gdLst/>
              <a:ahLst/>
              <a:cxnLst/>
              <a:rect l="l" t="t" r="r" b="b"/>
              <a:pathLst>
                <a:path w="28780" h="28789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ubicBezTo>
                    <a:pt x="22336" y="28789"/>
                    <a:pt x="28781" y="22344"/>
                    <a:pt x="28781" y="14395"/>
                  </a:cubicBezTo>
                  <a:cubicBezTo>
                    <a:pt x="28781" y="6445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813422" y="1435315"/>
              <a:ext cx="28785" cy="28789"/>
            </a:xfrm>
            <a:custGeom>
              <a:avLst/>
              <a:gdLst/>
              <a:ahLst/>
              <a:cxnLst/>
              <a:rect l="l" t="t" r="r" b="b"/>
              <a:pathLst>
                <a:path w="28785" h="28789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ubicBezTo>
                    <a:pt x="22336" y="28789"/>
                    <a:pt x="28785" y="22344"/>
                    <a:pt x="28785" y="14395"/>
                  </a:cubicBezTo>
                  <a:cubicBezTo>
                    <a:pt x="28785" y="6445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899170" y="1435315"/>
              <a:ext cx="28789" cy="28789"/>
            </a:xfrm>
            <a:custGeom>
              <a:avLst/>
              <a:gdLst/>
              <a:ahLst/>
              <a:cxnLst/>
              <a:rect l="l" t="t" r="r" b="b"/>
              <a:pathLst>
                <a:path w="28789" h="28789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5" y="28789"/>
                  </a:cubicBezTo>
                  <a:cubicBezTo>
                    <a:pt x="22344" y="28789"/>
                    <a:pt x="28789" y="22344"/>
                    <a:pt x="28789" y="14395"/>
                  </a:cubicBezTo>
                  <a:cubicBezTo>
                    <a:pt x="28789" y="6445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984927" y="1435311"/>
              <a:ext cx="28780" cy="28789"/>
            </a:xfrm>
            <a:custGeom>
              <a:avLst/>
              <a:gdLst/>
              <a:ahLst/>
              <a:cxnLst/>
              <a:rect l="l" t="t" r="r" b="b"/>
              <a:pathLst>
                <a:path w="28780" h="28789" extrusionOk="0">
                  <a:moveTo>
                    <a:pt x="14390" y="28789"/>
                  </a:moveTo>
                  <a:cubicBezTo>
                    <a:pt x="22340" y="28789"/>
                    <a:pt x="28781" y="22344"/>
                    <a:pt x="28781" y="14395"/>
                  </a:cubicBezTo>
                  <a:cubicBezTo>
                    <a:pt x="28781" y="6445"/>
                    <a:pt x="22336" y="0"/>
                    <a:pt x="14390" y="0"/>
                  </a:cubicBez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641913" y="1510547"/>
              <a:ext cx="28789" cy="28785"/>
            </a:xfrm>
            <a:custGeom>
              <a:avLst/>
              <a:gdLst/>
              <a:ahLst/>
              <a:cxnLst/>
              <a:rect l="l" t="t" r="r" b="b"/>
              <a:pathLst>
                <a:path w="28789" h="28785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727670" y="1510547"/>
              <a:ext cx="28780" cy="28785"/>
            </a:xfrm>
            <a:custGeom>
              <a:avLst/>
              <a:gdLst/>
              <a:ahLst/>
              <a:cxnLst/>
              <a:rect l="l" t="t" r="r" b="b"/>
              <a:pathLst>
                <a:path w="28780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813422" y="1510547"/>
              <a:ext cx="28785" cy="28785"/>
            </a:xfrm>
            <a:custGeom>
              <a:avLst/>
              <a:gdLst/>
              <a:ahLst/>
              <a:cxnLst/>
              <a:rect l="l" t="t" r="r" b="b"/>
              <a:pathLst>
                <a:path w="28785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5" y="22340"/>
                    <a:pt x="28785" y="14390"/>
                  </a:cubicBezTo>
                  <a:cubicBezTo>
                    <a:pt x="28785" y="6441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899170" y="1510547"/>
              <a:ext cx="28789" cy="28785"/>
            </a:xfrm>
            <a:custGeom>
              <a:avLst/>
              <a:gdLst/>
              <a:ahLst/>
              <a:cxnLst/>
              <a:rect l="l" t="t" r="r" b="b"/>
              <a:pathLst>
                <a:path w="28789" h="28785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984927" y="1510547"/>
              <a:ext cx="28780" cy="28785"/>
            </a:xfrm>
            <a:custGeom>
              <a:avLst/>
              <a:gdLst/>
              <a:ahLst/>
              <a:cxnLst/>
              <a:rect l="l" t="t" r="r" b="b"/>
              <a:pathLst>
                <a:path w="28780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641913" y="1585778"/>
              <a:ext cx="28789" cy="28784"/>
            </a:xfrm>
            <a:custGeom>
              <a:avLst/>
              <a:gdLst/>
              <a:ahLst/>
              <a:cxnLst/>
              <a:rect l="l" t="t" r="r" b="b"/>
              <a:pathLst>
                <a:path w="28789" h="28784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727670" y="1585778"/>
              <a:ext cx="28780" cy="28784"/>
            </a:xfrm>
            <a:custGeom>
              <a:avLst/>
              <a:gdLst/>
              <a:ahLst/>
              <a:cxnLst/>
              <a:rect l="l" t="t" r="r" b="b"/>
              <a:pathLst>
                <a:path w="28780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813422" y="1585778"/>
              <a:ext cx="28785" cy="28784"/>
            </a:xfrm>
            <a:custGeom>
              <a:avLst/>
              <a:gdLst/>
              <a:ahLst/>
              <a:cxnLst/>
              <a:rect l="l" t="t" r="r" b="b"/>
              <a:pathLst>
                <a:path w="28785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5" y="22340"/>
                    <a:pt x="28785" y="14390"/>
                  </a:cubicBezTo>
                  <a:cubicBezTo>
                    <a:pt x="28785" y="6441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4899170" y="1585778"/>
              <a:ext cx="28789" cy="28784"/>
            </a:xfrm>
            <a:custGeom>
              <a:avLst/>
              <a:gdLst/>
              <a:ahLst/>
              <a:cxnLst/>
              <a:rect l="l" t="t" r="r" b="b"/>
              <a:pathLst>
                <a:path w="28789" h="28784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984927" y="1585778"/>
              <a:ext cx="28780" cy="28784"/>
            </a:xfrm>
            <a:custGeom>
              <a:avLst/>
              <a:gdLst/>
              <a:ahLst/>
              <a:cxnLst/>
              <a:rect l="l" t="t" r="r" b="b"/>
              <a:pathLst>
                <a:path w="28780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14"/>
          <p:cNvSpPr/>
          <p:nvPr/>
        </p:nvSpPr>
        <p:spPr>
          <a:xfrm rot="5400000">
            <a:off x="8516143" y="1845262"/>
            <a:ext cx="500365" cy="500365"/>
          </a:xfrm>
          <a:custGeom>
            <a:avLst/>
            <a:gdLst/>
            <a:ahLst/>
            <a:cxnLst/>
            <a:rect l="l" t="t" r="r" b="b"/>
            <a:pathLst>
              <a:path w="201760" h="201760" extrusionOk="0">
                <a:moveTo>
                  <a:pt x="201761" y="100880"/>
                </a:moveTo>
                <a:cubicBezTo>
                  <a:pt x="201761" y="156595"/>
                  <a:pt x="156595" y="201761"/>
                  <a:pt x="100880" y="201761"/>
                </a:cubicBezTo>
                <a:cubicBezTo>
                  <a:pt x="45166" y="201761"/>
                  <a:pt x="0" y="156595"/>
                  <a:pt x="0" y="100880"/>
                </a:cubicBezTo>
                <a:cubicBezTo>
                  <a:pt x="0" y="45166"/>
                  <a:pt x="45166" y="0"/>
                  <a:pt x="100880" y="0"/>
                </a:cubicBezTo>
                <a:cubicBezTo>
                  <a:pt x="156595" y="0"/>
                  <a:pt x="201761" y="45166"/>
                  <a:pt x="201761" y="1008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8757013" y="-17430"/>
            <a:ext cx="18626" cy="1721323"/>
          </a:xfrm>
          <a:custGeom>
            <a:avLst/>
            <a:gdLst/>
            <a:ahLst/>
            <a:cxnLst/>
            <a:rect l="l" t="t" r="r" b="b"/>
            <a:pathLst>
              <a:path w="1390" h="1185076" extrusionOk="0">
                <a:moveTo>
                  <a:pt x="0" y="0"/>
                </a:moveTo>
                <a:lnTo>
                  <a:pt x="1391" y="0"/>
                </a:lnTo>
                <a:lnTo>
                  <a:pt x="1391" y="1185077"/>
                </a:lnTo>
                <a:lnTo>
                  <a:pt x="0" y="11850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5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15"/>
          <p:cNvGrpSpPr/>
          <p:nvPr/>
        </p:nvGrpSpPr>
        <p:grpSpPr>
          <a:xfrm>
            <a:off x="228" y="4570830"/>
            <a:ext cx="589586" cy="572697"/>
            <a:chOff x="228" y="4570830"/>
            <a:chExt cx="589586" cy="572697"/>
          </a:xfrm>
        </p:grpSpPr>
        <p:sp>
          <p:nvSpPr>
            <p:cNvPr id="244" name="Google Shape;244;p15"/>
            <p:cNvSpPr/>
            <p:nvPr/>
          </p:nvSpPr>
          <p:spPr>
            <a:xfrm flipH="1">
              <a:off x="228" y="4788375"/>
              <a:ext cx="355151" cy="355151"/>
            </a:xfrm>
            <a:custGeom>
              <a:avLst/>
              <a:gdLst/>
              <a:ahLst/>
              <a:cxnLst/>
              <a:rect l="l" t="t" r="r" b="b"/>
              <a:pathLst>
                <a:path w="173456" h="173456" extrusionOk="0">
                  <a:moveTo>
                    <a:pt x="0" y="0"/>
                  </a:moveTo>
                  <a:lnTo>
                    <a:pt x="173456" y="0"/>
                  </a:lnTo>
                  <a:lnTo>
                    <a:pt x="173456" y="173456"/>
                  </a:lnTo>
                  <a:lnTo>
                    <a:pt x="0" y="1734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5"/>
            <p:cNvGrpSpPr/>
            <p:nvPr/>
          </p:nvGrpSpPr>
          <p:grpSpPr>
            <a:xfrm flipH="1">
              <a:off x="210943" y="4570830"/>
              <a:ext cx="378871" cy="362649"/>
              <a:chOff x="6049308" y="2669903"/>
              <a:chExt cx="185077" cy="177144"/>
            </a:xfrm>
          </p:grpSpPr>
          <p:sp>
            <p:nvSpPr>
              <p:cNvPr id="246" name="Google Shape;246;p15"/>
              <p:cNvSpPr/>
              <p:nvPr/>
            </p:nvSpPr>
            <p:spPr>
              <a:xfrm>
                <a:off x="6049308" y="2669903"/>
                <a:ext cx="30787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30787" h="30787" extrusionOk="0">
                    <a:moveTo>
                      <a:pt x="30787" y="15394"/>
                    </a:moveTo>
                    <a:cubicBezTo>
                      <a:pt x="30787" y="23895"/>
                      <a:pt x="23895" y="30787"/>
                      <a:pt x="15394" y="30787"/>
                    </a:cubicBezTo>
                    <a:cubicBezTo>
                      <a:pt x="6892" y="30787"/>
                      <a:pt x="0" y="23895"/>
                      <a:pt x="0" y="15394"/>
                    </a:cubicBezTo>
                    <a:cubicBezTo>
                      <a:pt x="0" y="6892"/>
                      <a:pt x="6892" y="0"/>
                      <a:pt x="15394" y="0"/>
                    </a:cubicBezTo>
                    <a:cubicBezTo>
                      <a:pt x="23895" y="0"/>
                      <a:pt x="30787" y="6892"/>
                      <a:pt x="30787" y="15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6203598" y="2669903"/>
                <a:ext cx="30787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30787" h="30787" extrusionOk="0">
                    <a:moveTo>
                      <a:pt x="30787" y="15394"/>
                    </a:moveTo>
                    <a:cubicBezTo>
                      <a:pt x="30787" y="23895"/>
                      <a:pt x="23896" y="30787"/>
                      <a:pt x="15394" y="30787"/>
                    </a:cubicBezTo>
                    <a:cubicBezTo>
                      <a:pt x="6892" y="30787"/>
                      <a:pt x="0" y="23895"/>
                      <a:pt x="0" y="15394"/>
                    </a:cubicBezTo>
                    <a:cubicBezTo>
                      <a:pt x="0" y="6892"/>
                      <a:pt x="6892" y="0"/>
                      <a:pt x="15394" y="0"/>
                    </a:cubicBezTo>
                    <a:cubicBezTo>
                      <a:pt x="23896" y="0"/>
                      <a:pt x="30787" y="6892"/>
                      <a:pt x="30787" y="15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6049308" y="2816260"/>
                <a:ext cx="30787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30787" h="30787" extrusionOk="0">
                    <a:moveTo>
                      <a:pt x="30787" y="15394"/>
                    </a:moveTo>
                    <a:cubicBezTo>
                      <a:pt x="30787" y="23895"/>
                      <a:pt x="23895" y="30787"/>
                      <a:pt x="15394" y="30787"/>
                    </a:cubicBezTo>
                    <a:cubicBezTo>
                      <a:pt x="6892" y="30787"/>
                      <a:pt x="0" y="23895"/>
                      <a:pt x="0" y="15394"/>
                    </a:cubicBezTo>
                    <a:cubicBezTo>
                      <a:pt x="0" y="6892"/>
                      <a:pt x="6892" y="0"/>
                      <a:pt x="15394" y="0"/>
                    </a:cubicBezTo>
                    <a:cubicBezTo>
                      <a:pt x="23895" y="0"/>
                      <a:pt x="30787" y="6892"/>
                      <a:pt x="30787" y="15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6203598" y="2816260"/>
                <a:ext cx="30787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30787" h="30787" extrusionOk="0">
                    <a:moveTo>
                      <a:pt x="30787" y="15394"/>
                    </a:moveTo>
                    <a:cubicBezTo>
                      <a:pt x="30787" y="23895"/>
                      <a:pt x="23896" y="30787"/>
                      <a:pt x="15394" y="30787"/>
                    </a:cubicBezTo>
                    <a:cubicBezTo>
                      <a:pt x="6892" y="30787"/>
                      <a:pt x="0" y="23895"/>
                      <a:pt x="0" y="15394"/>
                    </a:cubicBezTo>
                    <a:cubicBezTo>
                      <a:pt x="0" y="6892"/>
                      <a:pt x="6892" y="0"/>
                      <a:pt x="15394" y="0"/>
                    </a:cubicBezTo>
                    <a:cubicBezTo>
                      <a:pt x="23896" y="0"/>
                      <a:pt x="30787" y="6892"/>
                      <a:pt x="30787" y="15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1"/>
          </p:nvPr>
        </p:nvSpPr>
        <p:spPr>
          <a:xfrm>
            <a:off x="713196" y="1868749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subTitle" idx="2"/>
          </p:nvPr>
        </p:nvSpPr>
        <p:spPr>
          <a:xfrm>
            <a:off x="3353100" y="1868749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3"/>
          </p:nvPr>
        </p:nvSpPr>
        <p:spPr>
          <a:xfrm>
            <a:off x="713196" y="3547775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4"/>
          </p:nvPr>
        </p:nvSpPr>
        <p:spPr>
          <a:xfrm>
            <a:off x="3353100" y="3547775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ubTitle" idx="5"/>
          </p:nvPr>
        </p:nvSpPr>
        <p:spPr>
          <a:xfrm>
            <a:off x="5993004" y="1868749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6"/>
          </p:nvPr>
        </p:nvSpPr>
        <p:spPr>
          <a:xfrm>
            <a:off x="5993004" y="3547775"/>
            <a:ext cx="24378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7"/>
          </p:nvPr>
        </p:nvSpPr>
        <p:spPr>
          <a:xfrm>
            <a:off x="714296" y="1473625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8"/>
          </p:nvPr>
        </p:nvSpPr>
        <p:spPr>
          <a:xfrm>
            <a:off x="3354197" y="1473625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subTitle" idx="9"/>
          </p:nvPr>
        </p:nvSpPr>
        <p:spPr>
          <a:xfrm>
            <a:off x="5994099" y="1473625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3"/>
          </p:nvPr>
        </p:nvSpPr>
        <p:spPr>
          <a:xfrm>
            <a:off x="714296" y="3152726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14"/>
          </p:nvPr>
        </p:nvSpPr>
        <p:spPr>
          <a:xfrm>
            <a:off x="3354197" y="3152726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5"/>
          </p:nvPr>
        </p:nvSpPr>
        <p:spPr>
          <a:xfrm>
            <a:off x="5994099" y="3152726"/>
            <a:ext cx="2435400" cy="4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6" name="Google Shape;276;p17"/>
          <p:cNvGrpSpPr/>
          <p:nvPr/>
        </p:nvGrpSpPr>
        <p:grpSpPr>
          <a:xfrm>
            <a:off x="10" y="6"/>
            <a:ext cx="238978" cy="2337562"/>
            <a:chOff x="10" y="6"/>
            <a:chExt cx="238978" cy="2337562"/>
          </a:xfrm>
        </p:grpSpPr>
        <p:sp>
          <p:nvSpPr>
            <p:cNvPr id="277" name="Google Shape;277;p17"/>
            <p:cNvSpPr/>
            <p:nvPr/>
          </p:nvSpPr>
          <p:spPr>
            <a:xfrm>
              <a:off x="10" y="426677"/>
              <a:ext cx="238978" cy="1751886"/>
            </a:xfrm>
            <a:custGeom>
              <a:avLst/>
              <a:gdLst/>
              <a:ahLst/>
              <a:cxnLst/>
              <a:rect l="l" t="t" r="r" b="b"/>
              <a:pathLst>
                <a:path w="121155" h="888155" extrusionOk="0">
                  <a:moveTo>
                    <a:pt x="0" y="0"/>
                  </a:moveTo>
                  <a:lnTo>
                    <a:pt x="121155" y="0"/>
                  </a:lnTo>
                  <a:lnTo>
                    <a:pt x="121155" y="888155"/>
                  </a:lnTo>
                  <a:lnTo>
                    <a:pt x="0" y="8881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71456" y="6"/>
              <a:ext cx="2742" cy="2337562"/>
            </a:xfrm>
            <a:custGeom>
              <a:avLst/>
              <a:gdLst/>
              <a:ahLst/>
              <a:cxnLst/>
              <a:rect l="l" t="t" r="r" b="b"/>
              <a:pathLst>
                <a:path w="1390" h="1185076" extrusionOk="0">
                  <a:moveTo>
                    <a:pt x="0" y="0"/>
                  </a:moveTo>
                  <a:lnTo>
                    <a:pt x="1391" y="0"/>
                  </a:lnTo>
                  <a:lnTo>
                    <a:pt x="1391" y="1185077"/>
                  </a:lnTo>
                  <a:lnTo>
                    <a:pt x="0" y="11850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9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19"/>
          <p:cNvGrpSpPr/>
          <p:nvPr/>
        </p:nvGrpSpPr>
        <p:grpSpPr>
          <a:xfrm>
            <a:off x="61277" y="42725"/>
            <a:ext cx="8871068" cy="5100776"/>
            <a:chOff x="61277" y="42725"/>
            <a:chExt cx="8871068" cy="5100776"/>
          </a:xfrm>
        </p:grpSpPr>
        <p:grpSp>
          <p:nvGrpSpPr>
            <p:cNvPr id="304" name="Google Shape;304;p19"/>
            <p:cNvGrpSpPr/>
            <p:nvPr/>
          </p:nvGrpSpPr>
          <p:grpSpPr>
            <a:xfrm>
              <a:off x="61277" y="42725"/>
              <a:ext cx="597885" cy="598230"/>
              <a:chOff x="61277" y="42725"/>
              <a:chExt cx="597885" cy="598230"/>
            </a:xfrm>
          </p:grpSpPr>
          <p:sp>
            <p:nvSpPr>
              <p:cNvPr id="305" name="Google Shape;305;p19"/>
              <p:cNvSpPr/>
              <p:nvPr/>
            </p:nvSpPr>
            <p:spPr>
              <a:xfrm>
                <a:off x="61277" y="42725"/>
                <a:ext cx="299117" cy="598230"/>
              </a:xfrm>
              <a:custGeom>
                <a:avLst/>
                <a:gdLst/>
                <a:ahLst/>
                <a:cxnLst/>
                <a:rect l="l" t="t" r="r" b="b"/>
                <a:pathLst>
                  <a:path w="299117" h="598230" extrusionOk="0">
                    <a:moveTo>
                      <a:pt x="299118" y="299118"/>
                    </a:moveTo>
                    <a:cubicBezTo>
                      <a:pt x="299118" y="133923"/>
                      <a:pt x="165199" y="4"/>
                      <a:pt x="0" y="0"/>
                    </a:cubicBezTo>
                    <a:lnTo>
                      <a:pt x="0" y="598231"/>
                    </a:lnTo>
                    <a:cubicBezTo>
                      <a:pt x="165199" y="598231"/>
                      <a:pt x="299118" y="464312"/>
                      <a:pt x="299118" y="29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360045" y="42725"/>
                <a:ext cx="299117" cy="598230"/>
              </a:xfrm>
              <a:custGeom>
                <a:avLst/>
                <a:gdLst/>
                <a:ahLst/>
                <a:cxnLst/>
                <a:rect l="l" t="t" r="r" b="b"/>
                <a:pathLst>
                  <a:path w="299117" h="598230" extrusionOk="0">
                    <a:moveTo>
                      <a:pt x="299118" y="299118"/>
                    </a:moveTo>
                    <a:cubicBezTo>
                      <a:pt x="299118" y="133923"/>
                      <a:pt x="165199" y="4"/>
                      <a:pt x="0" y="0"/>
                    </a:cubicBezTo>
                    <a:lnTo>
                      <a:pt x="0" y="598231"/>
                    </a:lnTo>
                    <a:cubicBezTo>
                      <a:pt x="165203" y="598231"/>
                      <a:pt x="299118" y="464312"/>
                      <a:pt x="299118" y="29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19"/>
            <p:cNvGrpSpPr/>
            <p:nvPr/>
          </p:nvGrpSpPr>
          <p:grpSpPr>
            <a:xfrm>
              <a:off x="8572697" y="3919155"/>
              <a:ext cx="359647" cy="1224346"/>
              <a:chOff x="8572697" y="3919155"/>
              <a:chExt cx="359647" cy="1224346"/>
            </a:xfrm>
          </p:grpSpPr>
          <p:sp>
            <p:nvSpPr>
              <p:cNvPr id="308" name="Google Shape;308;p19"/>
              <p:cNvSpPr/>
              <p:nvPr/>
            </p:nvSpPr>
            <p:spPr>
              <a:xfrm>
                <a:off x="8915222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8829592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8743956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8658327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8572697" y="3919155"/>
                <a:ext cx="17123" cy="1224346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72458" extrusionOk="0">
                    <a:moveTo>
                      <a:pt x="0" y="0"/>
                    </a:moveTo>
                    <a:lnTo>
                      <a:pt x="10803" y="0"/>
                    </a:lnTo>
                    <a:lnTo>
                      <a:pt x="10803" y="772459"/>
                    </a:lnTo>
                    <a:lnTo>
                      <a:pt x="0" y="7724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0"/>
          <p:cNvPicPr preferRelativeResize="0"/>
          <p:nvPr/>
        </p:nvPicPr>
        <p:blipFill rotWithShape="1">
          <a:blip r:embed="rId2">
            <a:alphaModFix amt="10000"/>
          </a:blip>
          <a:srcRect l="685" t="14241" b="2376"/>
          <a:stretch/>
        </p:blipFill>
        <p:spPr>
          <a:xfrm>
            <a:off x="-22400" y="0"/>
            <a:ext cx="91887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0"/>
          <p:cNvGrpSpPr/>
          <p:nvPr/>
        </p:nvGrpSpPr>
        <p:grpSpPr>
          <a:xfrm rot="5400000">
            <a:off x="8305301" y="2690422"/>
            <a:ext cx="922049" cy="444525"/>
            <a:chOff x="4641913" y="1435311"/>
            <a:chExt cx="371794" cy="179251"/>
          </a:xfrm>
        </p:grpSpPr>
        <p:sp>
          <p:nvSpPr>
            <p:cNvPr id="316" name="Google Shape;316;p20"/>
            <p:cNvSpPr/>
            <p:nvPr/>
          </p:nvSpPr>
          <p:spPr>
            <a:xfrm>
              <a:off x="4641913" y="1435315"/>
              <a:ext cx="28789" cy="28789"/>
            </a:xfrm>
            <a:custGeom>
              <a:avLst/>
              <a:gdLst/>
              <a:ahLst/>
              <a:cxnLst/>
              <a:rect l="l" t="t" r="r" b="b"/>
              <a:pathLst>
                <a:path w="28789" h="28789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5" y="28789"/>
                  </a:cubicBezTo>
                  <a:cubicBezTo>
                    <a:pt x="22344" y="28789"/>
                    <a:pt x="28789" y="22344"/>
                    <a:pt x="28789" y="14395"/>
                  </a:cubicBezTo>
                  <a:cubicBezTo>
                    <a:pt x="28789" y="6445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4727670" y="1435315"/>
              <a:ext cx="28780" cy="28789"/>
            </a:xfrm>
            <a:custGeom>
              <a:avLst/>
              <a:gdLst/>
              <a:ahLst/>
              <a:cxnLst/>
              <a:rect l="l" t="t" r="r" b="b"/>
              <a:pathLst>
                <a:path w="28780" h="28789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ubicBezTo>
                    <a:pt x="22336" y="28789"/>
                    <a:pt x="28781" y="22344"/>
                    <a:pt x="28781" y="14395"/>
                  </a:cubicBezTo>
                  <a:cubicBezTo>
                    <a:pt x="28781" y="6445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4813422" y="1435315"/>
              <a:ext cx="28785" cy="28789"/>
            </a:xfrm>
            <a:custGeom>
              <a:avLst/>
              <a:gdLst/>
              <a:ahLst/>
              <a:cxnLst/>
              <a:rect l="l" t="t" r="r" b="b"/>
              <a:pathLst>
                <a:path w="28785" h="28789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ubicBezTo>
                    <a:pt x="22336" y="28789"/>
                    <a:pt x="28785" y="22344"/>
                    <a:pt x="28785" y="14395"/>
                  </a:cubicBezTo>
                  <a:cubicBezTo>
                    <a:pt x="28785" y="6445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899170" y="1435315"/>
              <a:ext cx="28789" cy="28789"/>
            </a:xfrm>
            <a:custGeom>
              <a:avLst/>
              <a:gdLst/>
              <a:ahLst/>
              <a:cxnLst/>
              <a:rect l="l" t="t" r="r" b="b"/>
              <a:pathLst>
                <a:path w="28789" h="28789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5" y="28789"/>
                  </a:cubicBezTo>
                  <a:cubicBezTo>
                    <a:pt x="22344" y="28789"/>
                    <a:pt x="28789" y="22344"/>
                    <a:pt x="28789" y="14395"/>
                  </a:cubicBezTo>
                  <a:cubicBezTo>
                    <a:pt x="28789" y="6445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984927" y="1435311"/>
              <a:ext cx="28780" cy="28789"/>
            </a:xfrm>
            <a:custGeom>
              <a:avLst/>
              <a:gdLst/>
              <a:ahLst/>
              <a:cxnLst/>
              <a:rect l="l" t="t" r="r" b="b"/>
              <a:pathLst>
                <a:path w="28780" h="28789" extrusionOk="0">
                  <a:moveTo>
                    <a:pt x="14390" y="28789"/>
                  </a:moveTo>
                  <a:cubicBezTo>
                    <a:pt x="22340" y="28789"/>
                    <a:pt x="28781" y="22344"/>
                    <a:pt x="28781" y="14395"/>
                  </a:cubicBezTo>
                  <a:cubicBezTo>
                    <a:pt x="28781" y="6445"/>
                    <a:pt x="22336" y="0"/>
                    <a:pt x="14390" y="0"/>
                  </a:cubicBezTo>
                  <a:cubicBezTo>
                    <a:pt x="6445" y="0"/>
                    <a:pt x="0" y="6445"/>
                    <a:pt x="0" y="14395"/>
                  </a:cubicBezTo>
                  <a:cubicBezTo>
                    <a:pt x="0" y="22344"/>
                    <a:pt x="6445" y="28789"/>
                    <a:pt x="14390" y="287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641913" y="1510547"/>
              <a:ext cx="28789" cy="28785"/>
            </a:xfrm>
            <a:custGeom>
              <a:avLst/>
              <a:gdLst/>
              <a:ahLst/>
              <a:cxnLst/>
              <a:rect l="l" t="t" r="r" b="b"/>
              <a:pathLst>
                <a:path w="28789" h="28785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727670" y="1510547"/>
              <a:ext cx="28780" cy="28785"/>
            </a:xfrm>
            <a:custGeom>
              <a:avLst/>
              <a:gdLst/>
              <a:ahLst/>
              <a:cxnLst/>
              <a:rect l="l" t="t" r="r" b="b"/>
              <a:pathLst>
                <a:path w="28780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813422" y="1510547"/>
              <a:ext cx="28785" cy="28785"/>
            </a:xfrm>
            <a:custGeom>
              <a:avLst/>
              <a:gdLst/>
              <a:ahLst/>
              <a:cxnLst/>
              <a:rect l="l" t="t" r="r" b="b"/>
              <a:pathLst>
                <a:path w="28785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5" y="22340"/>
                    <a:pt x="28785" y="14390"/>
                  </a:cubicBezTo>
                  <a:cubicBezTo>
                    <a:pt x="28785" y="6441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4899170" y="1510547"/>
              <a:ext cx="28789" cy="28785"/>
            </a:xfrm>
            <a:custGeom>
              <a:avLst/>
              <a:gdLst/>
              <a:ahLst/>
              <a:cxnLst/>
              <a:rect l="l" t="t" r="r" b="b"/>
              <a:pathLst>
                <a:path w="28789" h="28785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984927" y="1510547"/>
              <a:ext cx="28780" cy="28785"/>
            </a:xfrm>
            <a:custGeom>
              <a:avLst/>
              <a:gdLst/>
              <a:ahLst/>
              <a:cxnLst/>
              <a:rect l="l" t="t" r="r" b="b"/>
              <a:pathLst>
                <a:path w="28780" h="28785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641913" y="1585778"/>
              <a:ext cx="28789" cy="28784"/>
            </a:xfrm>
            <a:custGeom>
              <a:avLst/>
              <a:gdLst/>
              <a:ahLst/>
              <a:cxnLst/>
              <a:rect l="l" t="t" r="r" b="b"/>
              <a:pathLst>
                <a:path w="28789" h="28784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727670" y="1585778"/>
              <a:ext cx="28780" cy="28784"/>
            </a:xfrm>
            <a:custGeom>
              <a:avLst/>
              <a:gdLst/>
              <a:ahLst/>
              <a:cxnLst/>
              <a:rect l="l" t="t" r="r" b="b"/>
              <a:pathLst>
                <a:path w="28780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4813422" y="1585778"/>
              <a:ext cx="28785" cy="28784"/>
            </a:xfrm>
            <a:custGeom>
              <a:avLst/>
              <a:gdLst/>
              <a:ahLst/>
              <a:cxnLst/>
              <a:rect l="l" t="t" r="r" b="b"/>
              <a:pathLst>
                <a:path w="28785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5" y="22340"/>
                    <a:pt x="28785" y="14390"/>
                  </a:cubicBezTo>
                  <a:cubicBezTo>
                    <a:pt x="28785" y="6441"/>
                    <a:pt x="22340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899170" y="1585778"/>
              <a:ext cx="28789" cy="28784"/>
            </a:xfrm>
            <a:custGeom>
              <a:avLst/>
              <a:gdLst/>
              <a:ahLst/>
              <a:cxnLst/>
              <a:rect l="l" t="t" r="r" b="b"/>
              <a:pathLst>
                <a:path w="28789" h="28784" extrusionOk="0">
                  <a:moveTo>
                    <a:pt x="14395" y="0"/>
                  </a:moveTo>
                  <a:cubicBezTo>
                    <a:pt x="6445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5" y="28785"/>
                  </a:cubicBezTo>
                  <a:cubicBezTo>
                    <a:pt x="22344" y="28785"/>
                    <a:pt x="28789" y="22340"/>
                    <a:pt x="28789" y="14390"/>
                  </a:cubicBezTo>
                  <a:cubicBezTo>
                    <a:pt x="28789" y="6441"/>
                    <a:pt x="22344" y="0"/>
                    <a:pt x="1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984927" y="1585778"/>
              <a:ext cx="28780" cy="28784"/>
            </a:xfrm>
            <a:custGeom>
              <a:avLst/>
              <a:gdLst/>
              <a:ahLst/>
              <a:cxnLst/>
              <a:rect l="l" t="t" r="r" b="b"/>
              <a:pathLst>
                <a:path w="28780" h="28784" extrusionOk="0">
                  <a:moveTo>
                    <a:pt x="14390" y="0"/>
                  </a:moveTo>
                  <a:cubicBezTo>
                    <a:pt x="6441" y="0"/>
                    <a:pt x="0" y="6445"/>
                    <a:pt x="0" y="14390"/>
                  </a:cubicBezTo>
                  <a:cubicBezTo>
                    <a:pt x="0" y="22336"/>
                    <a:pt x="6445" y="28785"/>
                    <a:pt x="14390" y="28785"/>
                  </a:cubicBezTo>
                  <a:cubicBezTo>
                    <a:pt x="22336" y="28785"/>
                    <a:pt x="28781" y="22340"/>
                    <a:pt x="28781" y="14390"/>
                  </a:cubicBezTo>
                  <a:cubicBezTo>
                    <a:pt x="28781" y="6441"/>
                    <a:pt x="22336" y="0"/>
                    <a:pt x="14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20"/>
          <p:cNvSpPr/>
          <p:nvPr/>
        </p:nvSpPr>
        <p:spPr>
          <a:xfrm rot="5400000">
            <a:off x="8516143" y="1845262"/>
            <a:ext cx="500365" cy="500365"/>
          </a:xfrm>
          <a:custGeom>
            <a:avLst/>
            <a:gdLst/>
            <a:ahLst/>
            <a:cxnLst/>
            <a:rect l="l" t="t" r="r" b="b"/>
            <a:pathLst>
              <a:path w="201760" h="201760" extrusionOk="0">
                <a:moveTo>
                  <a:pt x="201761" y="100880"/>
                </a:moveTo>
                <a:cubicBezTo>
                  <a:pt x="201761" y="156595"/>
                  <a:pt x="156595" y="201761"/>
                  <a:pt x="100880" y="201761"/>
                </a:cubicBezTo>
                <a:cubicBezTo>
                  <a:pt x="45166" y="201761"/>
                  <a:pt x="0" y="156595"/>
                  <a:pt x="0" y="100880"/>
                </a:cubicBezTo>
                <a:cubicBezTo>
                  <a:pt x="0" y="45166"/>
                  <a:pt x="45166" y="0"/>
                  <a:pt x="100880" y="0"/>
                </a:cubicBezTo>
                <a:cubicBezTo>
                  <a:pt x="156595" y="0"/>
                  <a:pt x="201761" y="45166"/>
                  <a:pt x="201761" y="1008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8757013" y="-17430"/>
            <a:ext cx="18626" cy="1721323"/>
          </a:xfrm>
          <a:custGeom>
            <a:avLst/>
            <a:gdLst/>
            <a:ahLst/>
            <a:cxnLst/>
            <a:rect l="l" t="t" r="r" b="b"/>
            <a:pathLst>
              <a:path w="1390" h="1185076" extrusionOk="0">
                <a:moveTo>
                  <a:pt x="0" y="0"/>
                </a:moveTo>
                <a:lnTo>
                  <a:pt x="1391" y="0"/>
                </a:lnTo>
                <a:lnTo>
                  <a:pt x="1391" y="1185077"/>
                </a:lnTo>
                <a:lnTo>
                  <a:pt x="0" y="11850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1" r:id="rId4"/>
    <p:sldLayoutId id="2147483663" r:id="rId5"/>
    <p:sldLayoutId id="2147483665" r:id="rId6"/>
    <p:sldLayoutId id="214748366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vistas.unjbg.edu.pe/index.php/iirce/article/view/1233" TargetMode="External"/><Relationship Id="rId3" Type="http://schemas.openxmlformats.org/officeDocument/2006/relationships/hyperlink" Target="https://www.mdpi.com/2075-4426/13/2/185" TargetMode="External"/><Relationship Id="rId7" Type="http://schemas.openxmlformats.org/officeDocument/2006/relationships/hyperlink" Target="https://acvenisproh.com/revistas/index.php/masvita/article/view/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77/23779608211057939" TargetMode="External"/><Relationship Id="rId5" Type="http://schemas.openxmlformats.org/officeDocument/2006/relationships/hyperlink" Target="https://www.mdpi.com/1660-4601/17/19/7333" TargetMode="External"/><Relationship Id="rId4" Type="http://schemas.openxmlformats.org/officeDocument/2006/relationships/hyperlink" Target="https://www.npunto.es/content/src/pdf-articulo/64eedf2500acaart3.pdf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ubmed.ncbi.nlm.nih.gov/?term=Henriques+MA&amp;cauthor_id=3683641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pubmed.ncbi.nlm.nih.gov/?term=%22Vaismoradi%20M%22%5BAuthor%5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net.unirioja.es/servlet/autor?codigo=44487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3;p24">
            <a:extLst>
              <a:ext uri="{FF2B5EF4-FFF2-40B4-BE49-F238E27FC236}">
                <a16:creationId xmlns:a16="http://schemas.microsoft.com/office/drawing/2014/main" id="{8133CD7E-141F-E3E5-9665-9E70DD6ACF26}"/>
              </a:ext>
            </a:extLst>
          </p:cNvPr>
          <p:cNvSpPr txBox="1">
            <a:spLocks/>
          </p:cNvSpPr>
          <p:nvPr/>
        </p:nvSpPr>
        <p:spPr>
          <a:xfrm>
            <a:off x="2897207" y="1349883"/>
            <a:ext cx="6043712" cy="24437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Raleway" pitchFamily="2" charset="0"/>
              </a:rPr>
              <a:t>LESIONES MUSCULOESQUELÉTICAS EN PERSONAL DE ENFERMERÍA</a:t>
            </a:r>
            <a:r>
              <a:rPr lang="en" sz="4000" b="1" dirty="0">
                <a:latin typeface="Raleway" pitchFamily="2" charset="0"/>
              </a:rPr>
              <a:t>: </a:t>
            </a:r>
            <a:r>
              <a:rPr lang="en" sz="3600" b="1" dirty="0">
                <a:latin typeface="Raleway" pitchFamily="2" charset="0"/>
              </a:rPr>
              <a:t>factores de riesgo y prevención</a:t>
            </a:r>
            <a:br>
              <a:rPr lang="en" sz="3600" b="1" dirty="0">
                <a:latin typeface="Raleway" pitchFamily="2" charset="0"/>
              </a:rPr>
            </a:br>
            <a:endParaRPr lang="es-ES" sz="3600" dirty="0">
              <a:latin typeface="Raleway" pitchFamily="2" charset="0"/>
              <a:ea typeface="Raleway"/>
              <a:cs typeface="Raleway"/>
            </a:endParaRPr>
          </a:p>
        </p:txBody>
      </p:sp>
      <p:sp>
        <p:nvSpPr>
          <p:cNvPr id="3" name="Google Shape;344;p24">
            <a:extLst>
              <a:ext uri="{FF2B5EF4-FFF2-40B4-BE49-F238E27FC236}">
                <a16:creationId xmlns:a16="http://schemas.microsoft.com/office/drawing/2014/main" id="{100C84EA-5424-D474-A9E0-A04DECB2D48C}"/>
              </a:ext>
            </a:extLst>
          </p:cNvPr>
          <p:cNvSpPr txBox="1">
            <a:spLocks/>
          </p:cNvSpPr>
          <p:nvPr/>
        </p:nvSpPr>
        <p:spPr>
          <a:xfrm>
            <a:off x="4892040" y="3194753"/>
            <a:ext cx="2635091" cy="1550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ES" dirty="0">
                <a:latin typeface="Raleway Medium" panose="020F0502020204030204" pitchFamily="2" charset="0"/>
              </a:rPr>
              <a:t>Karina Fernández Ramón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Raleway Medium" panose="020F0502020204030204" pitchFamily="2" charset="0"/>
              </a:rPr>
              <a:t>Ingrid </a:t>
            </a:r>
            <a:r>
              <a:rPr lang="es-ES" dirty="0" err="1">
                <a:latin typeface="Raleway Medium" panose="020F0502020204030204" pitchFamily="2" charset="0"/>
              </a:rPr>
              <a:t>Michelón</a:t>
            </a:r>
            <a:r>
              <a:rPr lang="es-ES" dirty="0">
                <a:latin typeface="Raleway Medium" panose="020F0502020204030204" pitchFamily="2" charset="0"/>
              </a:rPr>
              <a:t> Menéndez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Raleway Medium" panose="020F0502020204030204" pitchFamily="2" charset="0"/>
              </a:rPr>
              <a:t>Eva Tato Pérez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Raleway Medium" panose="020F0502020204030204" pitchFamily="2" charset="0"/>
              </a:rPr>
              <a:t>Noelia </a:t>
            </a:r>
            <a:r>
              <a:rPr lang="es-ES" dirty="0" err="1">
                <a:latin typeface="Raleway Medium" panose="020F0502020204030204" pitchFamily="2" charset="0"/>
              </a:rPr>
              <a:t>Valeiras</a:t>
            </a:r>
            <a:r>
              <a:rPr lang="es-ES" dirty="0">
                <a:latin typeface="Raleway Medium" panose="020F0502020204030204" pitchFamily="2" charset="0"/>
              </a:rPr>
              <a:t> Calvo</a:t>
            </a:r>
          </a:p>
          <a:p>
            <a:pPr>
              <a:lnSpc>
                <a:spcPct val="150000"/>
              </a:lnSpc>
            </a:pPr>
            <a:r>
              <a:rPr lang="es-ES" sz="1200" b="1" i="1" dirty="0">
                <a:solidFill>
                  <a:srgbClr val="C00000"/>
                </a:solidFill>
                <a:latin typeface="Aptos" panose="020B0004020202020204" pitchFamily="34" charset="0"/>
              </a:rPr>
              <a:t>Email: </a:t>
            </a:r>
            <a:r>
              <a:rPr lang="es-ES" sz="1200" i="1" dirty="0">
                <a:solidFill>
                  <a:srgbClr val="C00000"/>
                </a:solidFill>
                <a:latin typeface="Aptos" panose="020B0004020202020204" pitchFamily="34" charset="0"/>
              </a:rPr>
              <a:t>Karina.framon@udc.es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D6E1DD-007E-BE13-0EEB-1DD8E95B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054403"/>
            <a:ext cx="518160" cy="1422209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" y="-74341"/>
            <a:ext cx="2790527" cy="40443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002" y="3924307"/>
            <a:ext cx="2566180" cy="5215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8" y="4566829"/>
            <a:ext cx="2324041" cy="3569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ADC80B-054E-8A1D-9F48-3B95EB0455F0}"/>
              </a:ext>
            </a:extLst>
          </p:cNvPr>
          <p:cNvSpPr txBox="1"/>
          <p:nvPr/>
        </p:nvSpPr>
        <p:spPr>
          <a:xfrm>
            <a:off x="3842375" y="3329940"/>
            <a:ext cx="122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C00000"/>
                </a:solidFill>
                <a:latin typeface="Raleway Medium" pitchFamily="2" charset="0"/>
              </a:rPr>
              <a:t>AUTORAS</a:t>
            </a:r>
            <a:r>
              <a:rPr lang="es-ES" b="1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EB1F51-ECD0-EEEA-5222-690EEDDA6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007" y="398213"/>
            <a:ext cx="434175" cy="457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FBCF8E-94E5-6595-7040-253C73735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192068" y="2672783"/>
            <a:ext cx="434175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89FDC6-A3EF-B65C-036B-6CFDEA20A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337082" y="-183266"/>
            <a:ext cx="438852" cy="11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2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2"/>
          <p:cNvSpPr txBox="1">
            <a:spLocks noGrp="1"/>
          </p:cNvSpPr>
          <p:nvPr>
            <p:ph type="title"/>
          </p:nvPr>
        </p:nvSpPr>
        <p:spPr>
          <a:xfrm>
            <a:off x="1168768" y="223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BIBLIOGRAFÍA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C51924-7BA8-7B23-C54D-AFF4D36B8058}"/>
              </a:ext>
            </a:extLst>
          </p:cNvPr>
          <p:cNvSpPr txBox="1"/>
          <p:nvPr/>
        </p:nvSpPr>
        <p:spPr>
          <a:xfrm>
            <a:off x="1311636" y="738514"/>
            <a:ext cx="734096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t">
              <a:buFont typeface="+mj-lt"/>
              <a:buAutoNum type="arabicPeriod"/>
            </a:pPr>
            <a:r>
              <a:rPr lang="es-ES" sz="900" dirty="0">
                <a:effectLst/>
                <a:latin typeface="Aptos" panose="020B0004020202020204" pitchFamily="34" charset="0"/>
              </a:rPr>
              <a:t>Sousa AD,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Baixinho</a:t>
            </a:r>
            <a:r>
              <a:rPr lang="es-ES" sz="900" dirty="0">
                <a:effectLst/>
                <a:latin typeface="Aptos" panose="020B0004020202020204" pitchFamily="34" charset="0"/>
              </a:rPr>
              <a:t> CL, Presado MH,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Henriques</a:t>
            </a:r>
            <a:r>
              <a:rPr lang="es-ES" sz="900" dirty="0">
                <a:effectLst/>
                <a:latin typeface="Aptos" panose="020B0004020202020204" pitchFamily="34" charset="0"/>
              </a:rPr>
              <a:t> MA.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The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effect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of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interventions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on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preventing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musculoskeletal</a:t>
            </a:r>
            <a:r>
              <a:rPr lang="es-ES" sz="900" dirty="0">
                <a:effectLst/>
                <a:latin typeface="Aptos" panose="020B0004020202020204" pitchFamily="34" charset="0"/>
              </a:rPr>
              <a:t> injuries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related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to</a:t>
            </a:r>
            <a:r>
              <a:rPr lang="es-ES" sz="900" dirty="0">
                <a:effectLst/>
                <a:latin typeface="Aptos" panose="020B0004020202020204" pitchFamily="34" charset="0"/>
              </a:rPr>
              <a:t> nurses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work</a:t>
            </a:r>
            <a:r>
              <a:rPr lang="es-ES" sz="900" dirty="0">
                <a:effectLst/>
                <a:latin typeface="Aptos" panose="020B0004020202020204" pitchFamily="34" charset="0"/>
              </a:rPr>
              <a:t>: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Systematic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Review</a:t>
            </a:r>
            <a:r>
              <a:rPr lang="es-ES" sz="900" dirty="0">
                <a:effectLst/>
                <a:latin typeface="Aptos" panose="020B0004020202020204" pitchFamily="34" charset="0"/>
              </a:rPr>
              <a:t>. J Pers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Med</a:t>
            </a:r>
            <a:r>
              <a:rPr lang="es-ES" sz="900" dirty="0">
                <a:effectLst/>
                <a:latin typeface="Aptos" panose="020B0004020202020204" pitchFamily="34" charset="0"/>
              </a:rPr>
              <a:t> [Internet]. 2023 [citado el 8 de noviembre de 2024];13(2):185. Disponible en: </a:t>
            </a:r>
            <a:r>
              <a:rPr lang="es-ES" sz="900" dirty="0">
                <a:effectLst/>
                <a:latin typeface="Aptos" panose="020B0004020202020204" pitchFamily="34" charset="0"/>
                <a:hlinkClick r:id="rId3"/>
              </a:rPr>
              <a:t>https://www.mdpi.com/2075-4426/13/2/185</a:t>
            </a: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 err="1">
                <a:effectLst/>
                <a:latin typeface="Aptos" panose="020B0004020202020204" pitchFamily="34" charset="0"/>
              </a:rPr>
              <a:t>Lojo</a:t>
            </a:r>
            <a:r>
              <a:rPr lang="es-ES" sz="900" dirty="0">
                <a:effectLst/>
                <a:latin typeface="Aptos" panose="020B0004020202020204" pitchFamily="34" charset="0"/>
              </a:rPr>
              <a:t> FE. Trastornos musculoesqueléticos en el personal de enfermería de atención hospitalaria: Revisión bibliográfica. [A Coruña]: UDC; 2020.</a:t>
            </a: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>
                <a:effectLst/>
                <a:latin typeface="Aptos" panose="020B0004020202020204" pitchFamily="34" charset="0"/>
              </a:rPr>
              <a:t>Martínez CR. Trastornos musculoesqueléticos en el personal de enfermería relacionados con los riesgos ergonómicos [Internet]. 2023. Disponible en: </a:t>
            </a:r>
            <a:r>
              <a:rPr lang="es-ES" sz="900" dirty="0">
                <a:effectLst/>
                <a:latin typeface="Aptos" panose="020B0004020202020204" pitchFamily="34" charset="0"/>
                <a:hlinkClick r:id="rId4"/>
              </a:rPr>
              <a:t>https://www.npunto.es/content/src/pdf-articulo/64eedf2500acaart3.pdf</a:t>
            </a: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 err="1">
                <a:effectLst/>
                <a:latin typeface="Aptos" panose="020B0004020202020204" pitchFamily="34" charset="0"/>
              </a:rPr>
              <a:t>Abdollahi</a:t>
            </a:r>
            <a:r>
              <a:rPr lang="es-ES" sz="900" dirty="0">
                <a:effectLst/>
                <a:latin typeface="Aptos" panose="020B0004020202020204" pitchFamily="34" charset="0"/>
              </a:rPr>
              <a:t> T,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Pedram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Razi</a:t>
            </a:r>
            <a:r>
              <a:rPr lang="es-ES" sz="900" dirty="0">
                <a:effectLst/>
                <a:latin typeface="Aptos" panose="020B0004020202020204" pitchFamily="34" charset="0"/>
              </a:rPr>
              <a:t> S,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Pahlevan</a:t>
            </a:r>
            <a:r>
              <a:rPr lang="es-ES" sz="900" dirty="0">
                <a:effectLst/>
                <a:latin typeface="Aptos" panose="020B0004020202020204" pitchFamily="34" charset="0"/>
              </a:rPr>
              <a:t> D,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Yekaninejad</a:t>
            </a:r>
            <a:r>
              <a:rPr lang="es-ES" sz="900" dirty="0">
                <a:effectLst/>
                <a:latin typeface="Aptos" panose="020B0004020202020204" pitchFamily="34" charset="0"/>
              </a:rPr>
              <a:t> MS,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Amaniyan</a:t>
            </a:r>
            <a:r>
              <a:rPr lang="es-ES" sz="900" dirty="0">
                <a:effectLst/>
                <a:latin typeface="Aptos" panose="020B0004020202020204" pitchFamily="34" charset="0"/>
              </a:rPr>
              <a:t> S,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Leibold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Sieloff</a:t>
            </a:r>
            <a:r>
              <a:rPr lang="es-ES" sz="900" dirty="0">
                <a:effectLst/>
                <a:latin typeface="Aptos" panose="020B0004020202020204" pitchFamily="34" charset="0"/>
              </a:rPr>
              <a:t> C, et al.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Effect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of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an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ergonomics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educational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program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on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musculoskeletal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disorders</a:t>
            </a:r>
            <a:r>
              <a:rPr lang="es-ES" sz="900" dirty="0">
                <a:effectLst/>
                <a:latin typeface="Aptos" panose="020B0004020202020204" pitchFamily="34" charset="0"/>
              </a:rPr>
              <a:t> in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nursing</a:t>
            </a:r>
            <a:r>
              <a:rPr lang="es-ES" sz="900" dirty="0">
                <a:effectLst/>
                <a:latin typeface="Aptos" panose="020B0004020202020204" pitchFamily="34" charset="0"/>
              </a:rPr>
              <a:t> staff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working</a:t>
            </a:r>
            <a:r>
              <a:rPr lang="es-ES" sz="900" dirty="0">
                <a:effectLst/>
                <a:latin typeface="Aptos" panose="020B0004020202020204" pitchFamily="34" charset="0"/>
              </a:rPr>
              <a:t> in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the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operating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room</a:t>
            </a:r>
            <a:r>
              <a:rPr lang="es-ES" sz="900" dirty="0">
                <a:effectLst/>
                <a:latin typeface="Aptos" panose="020B0004020202020204" pitchFamily="34" charset="0"/>
              </a:rPr>
              <a:t>: A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quasi-randomized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controlled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clinical</a:t>
            </a:r>
            <a:r>
              <a:rPr lang="es-ES" sz="900" dirty="0">
                <a:effectLst/>
                <a:latin typeface="Aptos" panose="020B0004020202020204" pitchFamily="34" charset="0"/>
              </a:rPr>
              <a:t> trial.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Int</a:t>
            </a:r>
            <a:r>
              <a:rPr lang="es-ES" sz="900" dirty="0">
                <a:effectLst/>
                <a:latin typeface="Aptos" panose="020B0004020202020204" pitchFamily="34" charset="0"/>
              </a:rPr>
              <a:t> J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Environ</a:t>
            </a:r>
            <a:r>
              <a:rPr lang="es-ES" sz="900" dirty="0">
                <a:effectLst/>
                <a:latin typeface="Aptos" panose="020B0004020202020204" pitchFamily="34" charset="0"/>
              </a:rPr>
              <a:t> Res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Public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Health</a:t>
            </a:r>
            <a:r>
              <a:rPr lang="es-ES" sz="900" dirty="0">
                <a:effectLst/>
                <a:latin typeface="Aptos" panose="020B0004020202020204" pitchFamily="34" charset="0"/>
              </a:rPr>
              <a:t> [Internet]. 2020 [citado el 8 de noviembre de 2024];17(19):7333. Disponible en: </a:t>
            </a:r>
            <a:r>
              <a:rPr lang="es-ES" sz="900" dirty="0">
                <a:effectLst/>
                <a:latin typeface="Aptos" panose="020B0004020202020204" pitchFamily="34" charset="0"/>
                <a:hlinkClick r:id="rId5"/>
              </a:rPr>
              <a:t>https://www.mdpi.com/1660-4601/17/19/7333</a:t>
            </a: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 err="1">
                <a:effectLst/>
                <a:latin typeface="Aptos" panose="020B0004020202020204" pitchFamily="34" charset="0"/>
              </a:rPr>
              <a:t>Zakerian</a:t>
            </a:r>
            <a:r>
              <a:rPr lang="es-ES" sz="900" dirty="0">
                <a:effectLst/>
                <a:latin typeface="Aptos" panose="020B0004020202020204" pitchFamily="34" charset="0"/>
              </a:rPr>
              <a:t> SA,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Afzalinejhad</a:t>
            </a:r>
            <a:r>
              <a:rPr lang="es-ES" sz="900" dirty="0">
                <a:effectLst/>
                <a:latin typeface="Aptos" panose="020B0004020202020204" pitchFamily="34" charset="0"/>
              </a:rPr>
              <a:t> M,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Mahmodi</a:t>
            </a:r>
            <a:r>
              <a:rPr lang="es-ES" sz="900" dirty="0">
                <a:effectLst/>
                <a:latin typeface="Aptos" panose="020B0004020202020204" pitchFamily="34" charset="0"/>
              </a:rPr>
              <a:t> M,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Sheibani</a:t>
            </a:r>
            <a:r>
              <a:rPr lang="es-ES" sz="900" dirty="0">
                <a:effectLst/>
                <a:latin typeface="Aptos" panose="020B0004020202020204" pitchFamily="34" charset="0"/>
              </a:rPr>
              <a:t> N.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Determining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the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efficiency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of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ergonomic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belt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during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patient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handling</a:t>
            </a:r>
            <a:r>
              <a:rPr lang="es-ES" sz="900" dirty="0">
                <a:effectLst/>
                <a:latin typeface="Aptos" panose="020B0004020202020204" pitchFamily="34" charset="0"/>
              </a:rPr>
              <a:t> and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its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effect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on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reducing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musculoskeletal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disorders</a:t>
            </a:r>
            <a:r>
              <a:rPr lang="es-ES" sz="900" dirty="0">
                <a:effectLst/>
                <a:latin typeface="Aptos" panose="020B0004020202020204" pitchFamily="34" charset="0"/>
              </a:rPr>
              <a:t> in nurses. SAGE Open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Nurs</a:t>
            </a:r>
            <a:r>
              <a:rPr lang="es-ES" sz="900" dirty="0">
                <a:effectLst/>
                <a:latin typeface="Aptos" panose="020B0004020202020204" pitchFamily="34" charset="0"/>
              </a:rPr>
              <a:t> [Internet]. 2021;7. Disponible en: </a:t>
            </a:r>
            <a:r>
              <a:rPr lang="es-ES" sz="900" dirty="0">
                <a:effectLst/>
                <a:latin typeface="Aptos" panose="020B0004020202020204" pitchFamily="34" charset="0"/>
                <a:hlinkClick r:id="rId6"/>
              </a:rPr>
              <a:t>http://dx.doi.org/10.1177/23779608211057939</a:t>
            </a: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b="0" i="0" u="none" strike="noStrike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sym typeface="Arial"/>
              </a:rPr>
              <a:t>Pérez JZ. Fundamentos teóricos de la mecánica corporal en la movilización de pacientes en el ámbito de enfermería. Más Vita. Rev. </a:t>
            </a:r>
            <a:r>
              <a:rPr lang="es-ES" sz="900" b="0" i="0" u="none" strike="noStrike" cap="none" dirty="0" err="1">
                <a:solidFill>
                  <a:srgbClr val="000000"/>
                </a:solidFill>
                <a:effectLst/>
                <a:latin typeface="Aptos" panose="020B0004020202020204" pitchFamily="34" charset="0"/>
                <a:sym typeface="Arial"/>
              </a:rPr>
              <a:t>Cienc</a:t>
            </a:r>
            <a:r>
              <a:rPr lang="es-ES" sz="900" b="0" i="0" u="none" strike="noStrike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sym typeface="Arial"/>
              </a:rPr>
              <a:t>. Salud [Internet]. 3 de marzo de 2022 [citado 8 de noviembre de 2024];2(1):8-15. Disponible en: </a:t>
            </a:r>
            <a:r>
              <a:rPr lang="es-ES" sz="900" b="0" i="0" u="none" strike="noStrike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sym typeface="Arial"/>
                <a:hlinkClick r:id="rId7"/>
              </a:rPr>
              <a:t>https://acvenisproh.com/revistas/index.php/masvita/article/view/58</a:t>
            </a:r>
            <a:endParaRPr lang="es-ES" sz="900" b="0" i="0" u="none" strike="noStrike" cap="none" dirty="0">
              <a:solidFill>
                <a:srgbClr val="000000"/>
              </a:solidFill>
              <a:effectLst/>
              <a:latin typeface="Aptos" panose="020B0004020202020204" pitchFamily="34" charset="0"/>
              <a:sym typeface="Arial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b="0" i="0" u="none" strike="noStrike" cap="none" dirty="0">
              <a:solidFill>
                <a:srgbClr val="000000"/>
              </a:solidFill>
              <a:effectLst/>
              <a:latin typeface="Aptos" panose="020B0004020202020204" pitchFamily="34" charset="0"/>
              <a:sym typeface="Arial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>
                <a:effectLst/>
                <a:latin typeface="Aptos" panose="020B0004020202020204" pitchFamily="34" charset="0"/>
              </a:rPr>
              <a:t>Trelles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Trelles</a:t>
            </a:r>
            <a:r>
              <a:rPr lang="es-ES" sz="900" dirty="0">
                <a:effectLst/>
                <a:latin typeface="Aptos" panose="020B0004020202020204" pitchFamily="34" charset="0"/>
              </a:rPr>
              <a:t> AA, Mamani Ticona KK. Conocimientos y prácticas sobre lesiones musculoesqueléticas del personal de enfermería en un centro quirúrgico.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Investig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innov</a:t>
            </a:r>
            <a:r>
              <a:rPr lang="es-ES" sz="900" dirty="0">
                <a:effectLst/>
                <a:latin typeface="Aptos" panose="020B0004020202020204" pitchFamily="34" charset="0"/>
              </a:rPr>
              <a:t> [Internet]. 2021 [citado el 8 de noviembre de 2024];1(2):158–62. Disponible en: </a:t>
            </a:r>
            <a:r>
              <a:rPr lang="es-ES" sz="900" dirty="0">
                <a:effectLst/>
                <a:latin typeface="Aptos" panose="020B0004020202020204" pitchFamily="34" charset="0"/>
                <a:hlinkClick r:id="rId8"/>
              </a:rPr>
              <a:t>https://revistas.unjbg.edu.pe/index.php/iirce/article/view/1233</a:t>
            </a: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endParaRPr lang="es-ES" sz="900" dirty="0">
              <a:effectLst/>
              <a:latin typeface="Aptos" panose="020B0004020202020204" pitchFamily="34" charset="0"/>
            </a:endParaRPr>
          </a:p>
          <a:p>
            <a:pPr marL="342900" indent="-342900" algn="just" fontAlgn="t">
              <a:buFont typeface="+mj-lt"/>
              <a:buAutoNum type="arabicPeriod"/>
            </a:pPr>
            <a:r>
              <a:rPr lang="es-ES" sz="900" dirty="0">
                <a:effectLst/>
                <a:latin typeface="Aptos" panose="020B0004020202020204" pitchFamily="34" charset="0"/>
              </a:rPr>
              <a:t>Gladys Naranjo Chávez, Génesis Castro Naranjo, Gloria Liliana Rojas Fernández, editor. Revisión: Lesiones osteomusculares en personal de enfermería y su relación con la incorrecta aplicación de la mecánica corporal. Vol. 8.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Journal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of</a:t>
            </a:r>
            <a:r>
              <a:rPr lang="es-ES" sz="900" dirty="0">
                <a:effectLst/>
                <a:latin typeface="Aptos" panose="020B0004020202020204" pitchFamily="34" charset="0"/>
              </a:rPr>
              <a:t>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Science</a:t>
            </a:r>
            <a:r>
              <a:rPr lang="es-ES" sz="900" dirty="0">
                <a:effectLst/>
                <a:latin typeface="Aptos" panose="020B0004020202020204" pitchFamily="34" charset="0"/>
              </a:rPr>
              <a:t> and </a:t>
            </a:r>
            <a:r>
              <a:rPr lang="es-ES" sz="900" dirty="0" err="1">
                <a:effectLst/>
                <a:latin typeface="Aptos" panose="020B0004020202020204" pitchFamily="34" charset="0"/>
              </a:rPr>
              <a:t>Research</a:t>
            </a:r>
            <a:r>
              <a:rPr lang="es-ES" sz="900" dirty="0">
                <a:effectLst/>
                <a:latin typeface="Aptos" panose="020B0004020202020204" pitchFamily="34" charset="0"/>
              </a:rPr>
              <a:t>: Revista Ciencia e Investigación, ISSN 2528-8083, , N</a:t>
            </a:r>
            <a:r>
              <a:rPr lang="es-ES" sz="900" baseline="30000" dirty="0">
                <a:effectLst/>
                <a:latin typeface="Aptos" panose="020B0004020202020204" pitchFamily="34" charset="0"/>
              </a:rPr>
              <a:t>o</a:t>
            </a:r>
            <a:r>
              <a:rPr lang="es-ES" sz="900" dirty="0">
                <a:effectLst/>
                <a:latin typeface="Aptos" panose="020B0004020202020204" pitchFamily="34" charset="0"/>
              </a:rPr>
              <a:t>. 2, 2023, págs. 17-28; 2023.</a:t>
            </a: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/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  <a:p>
            <a:pPr marL="342900" indent="-342900" algn="l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  <a:p>
            <a:pPr marL="342900" indent="-342900" algn="l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  <a:p>
            <a:pPr marL="342900" indent="-342900" algn="l" fontAlgn="t">
              <a:buFont typeface="+mj-lt"/>
              <a:buAutoNum type="arabicPeriod"/>
            </a:pPr>
            <a:endParaRPr lang="es-ES" sz="8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2052" name="Picture 4" descr="Icono de Conclusión Generic color outl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2" y="469316"/>
            <a:ext cx="1273453" cy="12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CA66A83-2632-3092-7F78-374BB52456C6}"/>
              </a:ext>
            </a:extLst>
          </p:cNvPr>
          <p:cNvSpPr/>
          <p:nvPr/>
        </p:nvSpPr>
        <p:spPr>
          <a:xfrm>
            <a:off x="-30480" y="-5551"/>
            <a:ext cx="9174479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>
            <a:spLocks noGrp="1"/>
          </p:cNvSpPr>
          <p:nvPr>
            <p:ph type="title"/>
          </p:nvPr>
        </p:nvSpPr>
        <p:spPr>
          <a:xfrm>
            <a:off x="977301" y="3767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 dirty="0"/>
              <a:t>CONTENIDO</a:t>
            </a:r>
            <a:endParaRPr u="sng" dirty="0"/>
          </a:p>
        </p:txBody>
      </p:sp>
      <p:sp>
        <p:nvSpPr>
          <p:cNvPr id="364" name="Google Shape;364;p26"/>
          <p:cNvSpPr txBox="1">
            <a:spLocks noGrp="1"/>
          </p:cNvSpPr>
          <p:nvPr>
            <p:ph type="title" idx="7"/>
          </p:nvPr>
        </p:nvSpPr>
        <p:spPr>
          <a:xfrm>
            <a:off x="937444" y="1666492"/>
            <a:ext cx="86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5" name="Google Shape;365;p26"/>
          <p:cNvSpPr txBox="1">
            <a:spLocks noGrp="1"/>
          </p:cNvSpPr>
          <p:nvPr>
            <p:ph type="title" idx="8"/>
          </p:nvPr>
        </p:nvSpPr>
        <p:spPr>
          <a:xfrm>
            <a:off x="937444" y="2652569"/>
            <a:ext cx="86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04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6" name="Google Shape;366;p26"/>
          <p:cNvSpPr txBox="1">
            <a:spLocks noGrp="1"/>
          </p:cNvSpPr>
          <p:nvPr>
            <p:ph type="subTitle" idx="13"/>
          </p:nvPr>
        </p:nvSpPr>
        <p:spPr>
          <a:xfrm>
            <a:off x="1857047" y="1718576"/>
            <a:ext cx="2095472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Material y métodos</a:t>
            </a:r>
            <a:endParaRPr dirty="0"/>
          </a:p>
        </p:txBody>
      </p:sp>
      <p:sp>
        <p:nvSpPr>
          <p:cNvPr id="367" name="Google Shape;367;p26"/>
          <p:cNvSpPr txBox="1">
            <a:spLocks noGrp="1"/>
          </p:cNvSpPr>
          <p:nvPr>
            <p:ph type="title" idx="5"/>
          </p:nvPr>
        </p:nvSpPr>
        <p:spPr>
          <a:xfrm>
            <a:off x="937444" y="1058654"/>
            <a:ext cx="86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8" name="Google Shape;368;p26"/>
          <p:cNvSpPr txBox="1">
            <a:spLocks noGrp="1"/>
          </p:cNvSpPr>
          <p:nvPr>
            <p:ph type="subTitle" idx="9"/>
          </p:nvPr>
        </p:nvSpPr>
        <p:spPr>
          <a:xfrm>
            <a:off x="1857047" y="1119647"/>
            <a:ext cx="2610336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 y objetivo</a:t>
            </a:r>
            <a:endParaRPr dirty="0"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4"/>
          </p:nvPr>
        </p:nvSpPr>
        <p:spPr>
          <a:xfrm>
            <a:off x="1857047" y="3576985"/>
            <a:ext cx="2603986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Conclusión</a:t>
            </a:r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5"/>
          </p:nvPr>
        </p:nvSpPr>
        <p:spPr>
          <a:xfrm>
            <a:off x="1857047" y="2769169"/>
            <a:ext cx="3199686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ES" dirty="0"/>
              <a:t>Resultados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2E0E3D-DD5D-803E-262D-E71EDB769B95}"/>
              </a:ext>
            </a:extLst>
          </p:cNvPr>
          <p:cNvSpPr txBox="1"/>
          <p:nvPr/>
        </p:nvSpPr>
        <p:spPr>
          <a:xfrm>
            <a:off x="977301" y="3334519"/>
            <a:ext cx="8331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Raleway"/>
              </a:rPr>
              <a:t>05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54356-FA63-512D-A38D-EA394722F1A2}"/>
              </a:ext>
            </a:extLst>
          </p:cNvPr>
          <p:cNvSpPr txBox="1"/>
          <p:nvPr/>
        </p:nvSpPr>
        <p:spPr>
          <a:xfrm>
            <a:off x="1994661" y="2018744"/>
            <a:ext cx="566928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dirty="0">
                <a:latin typeface="Raleway" pitchFamily="2" charset="0"/>
              </a:rPr>
              <a:t>Búsqueda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dirty="0">
                <a:latin typeface="Raleway" pitchFamily="2" charset="0"/>
              </a:rPr>
              <a:t>Selección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4F8304-C644-3FFA-8337-C5F152D4E6F9}"/>
              </a:ext>
            </a:extLst>
          </p:cNvPr>
          <p:cNvSpPr txBox="1"/>
          <p:nvPr/>
        </p:nvSpPr>
        <p:spPr>
          <a:xfrm>
            <a:off x="961130" y="4036504"/>
            <a:ext cx="865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Raleway"/>
              </a:rPr>
              <a:t>06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CC22E-0442-7107-A930-E7DC6E157B30}"/>
              </a:ext>
            </a:extLst>
          </p:cNvPr>
          <p:cNvSpPr txBox="1"/>
          <p:nvPr/>
        </p:nvSpPr>
        <p:spPr>
          <a:xfrm>
            <a:off x="1857047" y="4319258"/>
            <a:ext cx="4595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Raleway"/>
              </a:rPr>
              <a:t>Bibliografía</a:t>
            </a:r>
            <a:endParaRPr lang="es-ES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7D4505-812C-9881-73A7-4C58B0BF0C7D}"/>
              </a:ext>
            </a:extLst>
          </p:cNvPr>
          <p:cNvSpPr txBox="1"/>
          <p:nvPr/>
        </p:nvSpPr>
        <p:spPr>
          <a:xfrm>
            <a:off x="1994661" y="3123934"/>
            <a:ext cx="4595148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dirty="0">
                <a:latin typeface="Raleway" pitchFamily="2" charset="0"/>
              </a:rPr>
              <a:t>Factores de riesgo y recomendaciones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6CDD05-73F1-7ACE-7A7D-18F0322425FA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720000" y="49365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INTRODUCCIÓN Y OBJECTIVO</a:t>
            </a:r>
          </a:p>
        </p:txBody>
      </p:sp>
      <p:sp>
        <p:nvSpPr>
          <p:cNvPr id="377" name="Google Shape;377;p27"/>
          <p:cNvSpPr txBox="1">
            <a:spLocks noGrp="1"/>
          </p:cNvSpPr>
          <p:nvPr>
            <p:ph type="subTitle" idx="2"/>
          </p:nvPr>
        </p:nvSpPr>
        <p:spPr>
          <a:xfrm>
            <a:off x="4731504" y="1205081"/>
            <a:ext cx="3900652" cy="252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             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3FFF30-75EB-74E2-6BF5-D56F729FDA2C}"/>
              </a:ext>
            </a:extLst>
          </p:cNvPr>
          <p:cNvSpPr txBox="1"/>
          <p:nvPr/>
        </p:nvSpPr>
        <p:spPr>
          <a:xfrm>
            <a:off x="1353026" y="3953717"/>
            <a:ext cx="74861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latin typeface="Raleway"/>
              </a:rPr>
              <a:t>OBJETIVO</a:t>
            </a:r>
            <a:r>
              <a:rPr lang="es-ES" sz="1600" dirty="0">
                <a:latin typeface="Raleway"/>
              </a:rPr>
              <a:t>: </a:t>
            </a:r>
            <a:r>
              <a:rPr lang="es-ES" sz="1600" dirty="0">
                <a:solidFill>
                  <a:srgbClr val="C00000"/>
                </a:solidFill>
                <a:latin typeface="Raleway"/>
              </a:rPr>
              <a:t>identificar factores de riesgo y proporcionar recomendaciones para reducir el impacto de las lesiones musculoesqueléticas</a:t>
            </a:r>
          </a:p>
        </p:txBody>
      </p:sp>
      <p:pic>
        <p:nvPicPr>
          <p:cNvPr id="1030" name="Picture 6" descr="Vea los detalles de la imagen relacionada. Archery Target Clip Art">
            <a:extLst>
              <a:ext uri="{FF2B5EF4-FFF2-40B4-BE49-F238E27FC236}">
                <a16:creationId xmlns:a16="http://schemas.microsoft.com/office/drawing/2014/main" id="{1F68036E-8A8B-4878-3D95-441BE187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" y="3815393"/>
            <a:ext cx="799868" cy="7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0422F0-E59B-D425-E6ED-403BDE620224}"/>
              </a:ext>
            </a:extLst>
          </p:cNvPr>
          <p:cNvSpPr txBox="1"/>
          <p:nvPr/>
        </p:nvSpPr>
        <p:spPr>
          <a:xfrm>
            <a:off x="601815" y="1270548"/>
            <a:ext cx="3810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0000" algn="l"/>
              </a:tabLst>
            </a:pPr>
            <a:r>
              <a:rPr lang="es-ES" sz="1600" dirty="0">
                <a:latin typeface="Aptos" panose="020B0004020202020204" pitchFamily="34" charset="0"/>
              </a:rPr>
              <a:t>Las lesiones musculoesqueléticas (LME) representan una de las principales causas de morbilidad y ausencia laboral en el personal de enfermería. </a:t>
            </a:r>
          </a:p>
          <a:p>
            <a:pPr algn="just">
              <a:tabLst>
                <a:tab pos="360000" algn="l"/>
              </a:tabLst>
            </a:pPr>
            <a:r>
              <a:rPr lang="es-ES" sz="1600" dirty="0">
                <a:latin typeface="Aptos" panose="020B0004020202020204" pitchFamily="34" charset="0"/>
              </a:rPr>
              <a:t>Según estudios recientes la prevalencia de LME en profesionales de enfermería oscila entre  50% y 90%, lo que destaca la necesidad  de implementar estrategias preventivas efectivas.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004C8E6-68A9-26AD-EEA3-DFCDF87A3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61684"/>
            <a:ext cx="2230098" cy="2230098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4C9A9D20-746B-1DCD-AF9C-520568AF9EC5}"/>
              </a:ext>
            </a:extLst>
          </p:cNvPr>
          <p:cNvSpPr/>
          <p:nvPr/>
        </p:nvSpPr>
        <p:spPr>
          <a:xfrm>
            <a:off x="6570357" y="759279"/>
            <a:ext cx="2129945" cy="2034869"/>
          </a:xfrm>
          <a:prstGeom prst="ellipse">
            <a:avLst/>
          </a:prstGeom>
          <a:solidFill>
            <a:schemeClr val="accent4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4E74E14-3922-0450-193A-2B060974FDC1}"/>
              </a:ext>
            </a:extLst>
          </p:cNvPr>
          <p:cNvSpPr txBox="1"/>
          <p:nvPr/>
        </p:nvSpPr>
        <p:spPr>
          <a:xfrm>
            <a:off x="6860497" y="991883"/>
            <a:ext cx="193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ptos" panose="020B0004020202020204" pitchFamily="34" charset="0"/>
              </a:rPr>
              <a:t>AFECTACIONES       PRINCIPALES EN: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Cuello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Rodillas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Hombros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Lumbares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D66A59E-2FC4-62AA-1417-54F088C345F2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1DA905C6-6962-478F-A756-B790F403BAD2}"/>
              </a:ext>
            </a:extLst>
          </p:cNvPr>
          <p:cNvSpPr/>
          <p:nvPr/>
        </p:nvSpPr>
        <p:spPr>
          <a:xfrm>
            <a:off x="4252258" y="3092918"/>
            <a:ext cx="695309" cy="697499"/>
          </a:xfrm>
          <a:prstGeom prst="ellipse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992C03A-54BA-CF12-0D48-7DDE82F043D5}"/>
              </a:ext>
            </a:extLst>
          </p:cNvPr>
          <p:cNvSpPr/>
          <p:nvPr/>
        </p:nvSpPr>
        <p:spPr>
          <a:xfrm>
            <a:off x="3030260" y="4119799"/>
            <a:ext cx="716192" cy="704138"/>
          </a:xfrm>
          <a:prstGeom prst="ellipse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6F4C657-B862-764B-A142-B4576A734A82}"/>
              </a:ext>
            </a:extLst>
          </p:cNvPr>
          <p:cNvSpPr/>
          <p:nvPr/>
        </p:nvSpPr>
        <p:spPr>
          <a:xfrm>
            <a:off x="4955687" y="2200914"/>
            <a:ext cx="716192" cy="704138"/>
          </a:xfrm>
          <a:prstGeom prst="ellipse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4A22CE5-6F33-7CB3-D8E8-12089F6C946A}"/>
              </a:ext>
            </a:extLst>
          </p:cNvPr>
          <p:cNvSpPr/>
          <p:nvPr/>
        </p:nvSpPr>
        <p:spPr>
          <a:xfrm>
            <a:off x="5045135" y="1309844"/>
            <a:ext cx="716191" cy="704138"/>
          </a:xfrm>
          <a:prstGeom prst="ellipse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389;p29">
            <a:extLst>
              <a:ext uri="{FF2B5EF4-FFF2-40B4-BE49-F238E27FC236}">
                <a16:creationId xmlns:a16="http://schemas.microsoft.com/office/drawing/2014/main" id="{2A7A5E39-67AF-149E-6A52-4C298378CE96}"/>
              </a:ext>
            </a:extLst>
          </p:cNvPr>
          <p:cNvSpPr txBox="1">
            <a:spLocks/>
          </p:cNvSpPr>
          <p:nvPr/>
        </p:nvSpPr>
        <p:spPr>
          <a:xfrm>
            <a:off x="703652" y="235826"/>
            <a:ext cx="4529976" cy="63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/>
              <a:t>MATERIAL Y MÉTODOS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0D09F4-1EBC-3ABD-3EEC-097538DAE65C}"/>
              </a:ext>
            </a:extLst>
          </p:cNvPr>
          <p:cNvSpPr txBox="1"/>
          <p:nvPr/>
        </p:nvSpPr>
        <p:spPr>
          <a:xfrm>
            <a:off x="945405" y="1418465"/>
            <a:ext cx="383192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ptos" panose="020B0004020202020204" pitchFamily="34" charset="0"/>
              </a:rPr>
              <a:t>PUBMED</a:t>
            </a:r>
          </a:p>
          <a:p>
            <a:pPr algn="l"/>
            <a:r>
              <a:rPr lang="en-US" sz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musculoskeletal disorders and nurses and ergonomics</a:t>
            </a:r>
            <a:endParaRPr lang="es-ES" sz="2000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OPERADOR: And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84456E-0880-B112-7CCE-066B8881FE4D}"/>
              </a:ext>
            </a:extLst>
          </p:cNvPr>
          <p:cNvSpPr txBox="1"/>
          <p:nvPr/>
        </p:nvSpPr>
        <p:spPr>
          <a:xfrm>
            <a:off x="944651" y="2185096"/>
            <a:ext cx="383192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Biblioteca Cochrane</a:t>
            </a:r>
          </a:p>
          <a:p>
            <a:r>
              <a:rPr lang="en-US" sz="12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musculoskeletal disorders and nurses and ergonomics</a:t>
            </a:r>
            <a:endParaRPr lang="es-ES" sz="2000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OPERADOR: And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E29BBA-BCFB-C989-B277-6487911B8823}"/>
              </a:ext>
            </a:extLst>
          </p:cNvPr>
          <p:cNvSpPr txBox="1"/>
          <p:nvPr/>
        </p:nvSpPr>
        <p:spPr>
          <a:xfrm>
            <a:off x="939131" y="3940200"/>
            <a:ext cx="1928261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latin typeface="Aptos" panose="020B0004020202020204" pitchFamily="34" charset="0"/>
              </a:rPr>
              <a:t>DIALNET</a:t>
            </a:r>
          </a:p>
          <a:p>
            <a:r>
              <a:rPr lang="en-US" sz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Lesiones en personal de enfermería y mecánica corporal</a:t>
            </a:r>
            <a:endParaRPr lang="es-ES" sz="2000" b="1" dirty="0">
              <a:latin typeface="Aptos" panose="020B00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168C42-1F6C-3F15-F8EC-E51F01B345A7}"/>
              </a:ext>
            </a:extLst>
          </p:cNvPr>
          <p:cNvSpPr txBox="1"/>
          <p:nvPr/>
        </p:nvSpPr>
        <p:spPr>
          <a:xfrm>
            <a:off x="939131" y="2982578"/>
            <a:ext cx="3080524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Revistas científicas especializadas</a:t>
            </a:r>
          </a:p>
          <a:p>
            <a:r>
              <a:rPr lang="es-ES" sz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Lesiones musculoesqueléticas en personal de enfermería: factores de riesgo y prevención</a:t>
            </a:r>
            <a:endParaRPr lang="es-ES" sz="1200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866470-CE61-E9C4-6B77-A9BCDE5922AE}"/>
              </a:ext>
            </a:extLst>
          </p:cNvPr>
          <p:cNvSpPr txBox="1"/>
          <p:nvPr/>
        </p:nvSpPr>
        <p:spPr>
          <a:xfrm>
            <a:off x="5233628" y="1379711"/>
            <a:ext cx="161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aleway" pitchFamily="2" charset="0"/>
              </a:rPr>
              <a:t>85 </a:t>
            </a:r>
          </a:p>
          <a:p>
            <a:r>
              <a:rPr lang="es-ES" b="1" dirty="0">
                <a:latin typeface="Raleway" pitchFamily="2" charset="0"/>
              </a:rPr>
              <a:t>resultados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98D46A-19FD-B096-4AC5-761FE557B0BA}"/>
              </a:ext>
            </a:extLst>
          </p:cNvPr>
          <p:cNvSpPr txBox="1"/>
          <p:nvPr/>
        </p:nvSpPr>
        <p:spPr>
          <a:xfrm>
            <a:off x="5137042" y="2235970"/>
            <a:ext cx="147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aleway" pitchFamily="2" charset="0"/>
              </a:rPr>
              <a:t>6 </a:t>
            </a:r>
          </a:p>
          <a:p>
            <a:r>
              <a:rPr lang="es-ES" b="1" dirty="0">
                <a:latin typeface="Raleway" pitchFamily="2" charset="0"/>
              </a:rPr>
              <a:t>resultados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06ECB4-45A3-9E6E-A46A-86A21E716BCF}"/>
              </a:ext>
            </a:extLst>
          </p:cNvPr>
          <p:cNvSpPr txBox="1"/>
          <p:nvPr/>
        </p:nvSpPr>
        <p:spPr>
          <a:xfrm>
            <a:off x="3182427" y="4179284"/>
            <a:ext cx="128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aleway" pitchFamily="2" charset="0"/>
              </a:rPr>
              <a:t>10 </a:t>
            </a:r>
          </a:p>
          <a:p>
            <a:r>
              <a:rPr lang="es-ES" b="1" dirty="0">
                <a:latin typeface="Raleway" pitchFamily="2" charset="0"/>
              </a:rPr>
              <a:t>resultados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7ECE87-4CCE-DCC3-4C10-05AD5CBD797F}"/>
              </a:ext>
            </a:extLst>
          </p:cNvPr>
          <p:cNvSpPr txBox="1"/>
          <p:nvPr/>
        </p:nvSpPr>
        <p:spPr>
          <a:xfrm>
            <a:off x="4386245" y="3171878"/>
            <a:ext cx="140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aleway" pitchFamily="2" charset="0"/>
              </a:rPr>
              <a:t>4 </a:t>
            </a:r>
          </a:p>
          <a:p>
            <a:r>
              <a:rPr lang="es-ES" b="1" dirty="0">
                <a:latin typeface="Raleway" pitchFamily="2" charset="0"/>
              </a:rPr>
              <a:t>resultados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6E85F90-BD0B-7C39-25DA-AB8CD5752ECF}"/>
              </a:ext>
            </a:extLst>
          </p:cNvPr>
          <p:cNvSpPr txBox="1"/>
          <p:nvPr/>
        </p:nvSpPr>
        <p:spPr>
          <a:xfrm>
            <a:off x="533367" y="1116268"/>
            <a:ext cx="4780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u="sng" dirty="0">
                <a:latin typeface="Raleway" pitchFamily="2" charset="0"/>
              </a:rPr>
              <a:t>BUSCADORES QUE REPORTARON 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0CD95E4-D09D-9C8A-E653-6D287A948152}"/>
              </a:ext>
            </a:extLst>
          </p:cNvPr>
          <p:cNvSpPr txBox="1"/>
          <p:nvPr/>
        </p:nvSpPr>
        <p:spPr>
          <a:xfrm>
            <a:off x="764568" y="778256"/>
            <a:ext cx="80240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¿Qué factores de riesgo favorecen a las LME en la enfermería y cómo se pueden prevenir? </a:t>
            </a:r>
            <a:endParaRPr lang="es-ES" b="1" u="sng" dirty="0">
              <a:latin typeface="Raleway" pitchFamily="2" charset="0"/>
            </a:endParaRPr>
          </a:p>
        </p:txBody>
      </p:sp>
      <p:pic>
        <p:nvPicPr>
          <p:cNvPr id="18" name="Imagen 17" descr="Vea los detalles de la imagen relacionada. Business Computer Network PNG, Clipart, Business, Communication ...">
            <a:extLst>
              <a:ext uri="{FF2B5EF4-FFF2-40B4-BE49-F238E27FC236}">
                <a16:creationId xmlns:a16="http://schemas.microsoft.com/office/drawing/2014/main" id="{B6FBBBE2-345D-B70B-CCF0-111BFCE4AD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7" b="95976" l="9916" r="96414">
                        <a14:foregroundMark x1="10759" y1="65594" x2="46203" y2="49698"/>
                        <a14:foregroundMark x1="9916" y1="63179" x2="43671" y2="49899"/>
                        <a14:foregroundMark x1="59283" y1="7646" x2="72363" y2="8652"/>
                        <a14:foregroundMark x1="72363" y1="8652" x2="76582" y2="10865"/>
                        <a14:foregroundMark x1="56540" y1="16499" x2="58228" y2="23944"/>
                        <a14:foregroundMark x1="89873" y1="23944" x2="96624" y2="32797"/>
                        <a14:foregroundMark x1="96624" y1="32797" x2="90084" y2="29175"/>
                        <a14:foregroundMark x1="56962" y1="8853" x2="68565" y2="4024"/>
                        <a14:foregroundMark x1="68565" y1="4024" x2="77426" y2="10262"/>
                        <a14:foregroundMark x1="77426" y1="10262" x2="61392" y2="5433"/>
                        <a14:foregroundMark x1="55485" y1="37827" x2="52110" y2="48692"/>
                        <a14:foregroundMark x1="52110" y1="48692" x2="62658" y2="55332"/>
                        <a14:foregroundMark x1="62658" y1="55332" x2="68354" y2="53521"/>
                        <a14:foregroundMark x1="70253" y1="45875" x2="68776" y2="62173"/>
                        <a14:foregroundMark x1="68776" y1="62173" x2="68143" y2="49698"/>
                        <a14:foregroundMark x1="68143" y1="49698" x2="67089" y2="62978"/>
                        <a14:foregroundMark x1="67089" y1="62978" x2="66878" y2="62978"/>
                        <a14:foregroundMark x1="42194" y1="36016" x2="44726" y2="33602"/>
                        <a14:foregroundMark x1="45781" y1="88934" x2="53165" y2="96177"/>
                        <a14:foregroundMark x1="53165" y1="96177" x2="51477" y2="92757"/>
                        <a14:foregroundMark x1="45359" y1="29175" x2="52321" y2="20523"/>
                        <a14:foregroundMark x1="52321" y1="20523" x2="57595" y2="17304"/>
                        <a14:foregroundMark x1="44937" y1="29577" x2="53586" y2="18913"/>
                        <a14:foregroundMark x1="53586" y1="18913" x2="45992" y2="26559"/>
                        <a14:foregroundMark x1="45992" y1="26559" x2="43038" y2="35614"/>
                        <a14:foregroundMark x1="55063" y1="18109" x2="58650" y2="7445"/>
                        <a14:foregroundMark x1="58650" y1="7445" x2="69620" y2="4628"/>
                        <a14:foregroundMark x1="69620" y1="4628" x2="78270" y2="11871"/>
                        <a14:foregroundMark x1="78270" y1="11871" x2="78692" y2="16901"/>
                        <a14:foregroundMark x1="61814" y1="5433" x2="67932" y2="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96" y="1038280"/>
            <a:ext cx="3538780" cy="370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74;p38">
            <a:extLst>
              <a:ext uri="{FF2B5EF4-FFF2-40B4-BE49-F238E27FC236}">
                <a16:creationId xmlns:a16="http://schemas.microsoft.com/office/drawing/2014/main" id="{3F1DACDF-C090-ECB7-691D-64013DFD962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8599">
            <a:off x="7715027" y="2786675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9FCA47-A3C4-2808-E1F5-85CC962B9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1912">
            <a:off x="7212137" y="1858929"/>
            <a:ext cx="783911" cy="291167"/>
          </a:xfrm>
          <a:prstGeom prst="rect">
            <a:avLst/>
          </a:prstGeom>
        </p:spPr>
      </p:pic>
      <p:pic>
        <p:nvPicPr>
          <p:cNvPr id="21" name="Imagen 20" descr="Imagen que contiene Icono&#10;&#10;Descripción generada automáticamente">
            <a:extLst>
              <a:ext uri="{FF2B5EF4-FFF2-40B4-BE49-F238E27FC236}">
                <a16:creationId xmlns:a16="http://schemas.microsoft.com/office/drawing/2014/main" id="{8CFB3364-F56F-E0E7-6052-8A5F56F0E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3" b="96000" l="708" r="96698">
                        <a14:foregroundMark x1="6893" y1="44000" x2="3066" y2="55429"/>
                        <a14:foregroundMark x1="7084" y1="43429" x2="6893" y2="44000"/>
                        <a14:foregroundMark x1="13208" y1="25143" x2="12338" y2="27742"/>
                        <a14:foregroundMark x1="3066" y1="55429" x2="8726" y2="83429"/>
                        <a14:foregroundMark x1="8726" y1="83429" x2="11085" y2="86286"/>
                        <a14:foregroundMark x1="3832" y1="43429" x2="4245" y2="76000"/>
                        <a14:foregroundMark x1="3810" y1="41714" x2="3832" y2="43429"/>
                        <a14:foregroundMark x1="3774" y1="38857" x2="3810" y2="41714"/>
                        <a14:foregroundMark x1="4245" y1="76000" x2="5425" y2="79429"/>
                        <a14:foregroundMark x1="17016" y1="66286" x2="17244" y2="76535"/>
                        <a14:foregroundMark x1="16647" y1="49714" x2="17016" y2="66286"/>
                        <a14:foregroundMark x1="16571" y1="46286" x2="16647" y2="49714"/>
                        <a14:foregroundMark x1="16546" y1="45143" x2="16571" y2="46286"/>
                        <a14:foregroundMark x1="16533" y1="44571" x2="16546" y2="45143"/>
                        <a14:foregroundMark x1="16457" y1="41143" x2="16533" y2="44571"/>
                        <a14:foregroundMark x1="16284" y1="33353" x2="16457" y2="41143"/>
                        <a14:foregroundMark x1="16038" y1="22286" x2="16217" y2="30323"/>
                        <a14:foregroundMark x1="13336" y1="44571" x2="17925" y2="44571"/>
                        <a14:foregroundMark x1="9906" y1="44571" x2="12157" y2="44571"/>
                        <a14:foregroundMark x1="15380" y1="41143" x2="15330" y2="43429"/>
                        <a14:foregroundMark x1="15483" y1="36401" x2="15380" y2="41143"/>
                        <a14:foregroundMark x1="15802" y1="21714" x2="15589" y2="31506"/>
                        <a14:foregroundMark x1="14958" y1="38399" x2="15330" y2="38286"/>
                        <a14:foregroundMark x1="13443" y1="38857" x2="13676" y2="38786"/>
                        <a14:foregroundMark x1="12736" y1="49714" x2="12736" y2="49714"/>
                        <a14:foregroundMark x1="14858" y1="54857" x2="14858" y2="54857"/>
                        <a14:foregroundMark x1="11321" y1="60000" x2="11321" y2="60000"/>
                        <a14:foregroundMark x1="15330" y1="60571" x2="15330" y2="60571"/>
                        <a14:foregroundMark x1="11557" y1="60000" x2="11557" y2="60000"/>
                        <a14:foregroundMark x1="10377" y1="60000" x2="15330" y2="59429"/>
                        <a14:foregroundMark x1="11557" y1="65143" x2="11557" y2="65143"/>
                        <a14:foregroundMark x1="13915" y1="65143" x2="13915" y2="65143"/>
                        <a14:foregroundMark x1="708" y1="48571" x2="1887" y2="70857"/>
                        <a14:foregroundMark x1="11085" y1="44571" x2="14387" y2="44571"/>
                        <a14:foregroundMark x1="18396" y1="25143" x2="29245" y2="63429"/>
                        <a14:foregroundMark x1="29245" y1="63429" x2="21226" y2="84000"/>
                        <a14:foregroundMark x1="16274" y1="85143" x2="16274" y2="85143"/>
                        <a14:foregroundMark x1="15802" y1="93143" x2="15566" y2="47429"/>
                        <a14:foregroundMark x1="15802" y1="92000" x2="15802" y2="92000"/>
                        <a14:foregroundMark x1="15802" y1="93714" x2="15802" y2="81143"/>
                        <a14:foregroundMark x1="13679" y1="77143" x2="13679" y2="77143"/>
                        <a14:foregroundMark x1="40094" y1="32571" x2="40094" y2="32571"/>
                        <a14:foregroundMark x1="48113" y1="41143" x2="48113" y2="41143"/>
                        <a14:foregroundMark x1="55660" y1="40000" x2="55660" y2="40000"/>
                        <a14:foregroundMark x1="62972" y1="36000" x2="62972" y2="36000"/>
                        <a14:foregroundMark x1="71226" y1="41143" x2="71226" y2="41143"/>
                        <a14:foregroundMark x1="80425" y1="43429" x2="80425" y2="43429"/>
                        <a14:foregroundMark x1="84906" y1="42857" x2="84906" y2="42857"/>
                        <a14:foregroundMark x1="92217" y1="42857" x2="92217" y2="42857"/>
                        <a14:foregroundMark x1="76415" y1="46857" x2="76415" y2="46857"/>
                        <a14:foregroundMark x1="39623" y1="42286" x2="39623" y2="42286"/>
                        <a14:foregroundMark x1="92925" y1="38286" x2="92925" y2="38286"/>
                        <a14:foregroundMark x1="96698" y1="41143" x2="96698" y2="41143"/>
                        <a14:foregroundMark x1="76887" y1="74857" x2="76887" y2="74857"/>
                        <a14:foregroundMark x1="70991" y1="74286" x2="70991" y2="74286"/>
                        <a14:foregroundMark x1="65802" y1="70286" x2="65802" y2="70286"/>
                        <a14:foregroundMark x1="58491" y1="72571" x2="58491" y2="72571"/>
                        <a14:foregroundMark x1="54953" y1="73143" x2="54953" y2="73143"/>
                        <a14:foregroundMark x1="46934" y1="73714" x2="46934" y2="73714"/>
                        <a14:foregroundMark x1="46698" y1="63429" x2="46698" y2="63429"/>
                        <a14:foregroundMark x1="39858" y1="70857" x2="39858" y2="70857"/>
                        <a14:backgroundMark x1="14623" y1="46286" x2="14623" y2="46286"/>
                        <a14:backgroundMark x1="10142" y1="44000" x2="10142" y2="44000"/>
                        <a14:backgroundMark x1="8019" y1="41714" x2="8019" y2="41714"/>
                        <a14:backgroundMark x1="7311" y1="43429" x2="7311" y2="43429"/>
                        <a14:backgroundMark x1="6368" y1="47429" x2="10613" y2="38286"/>
                        <a14:backgroundMark x1="16981" y1="46286" x2="16981" y2="46286"/>
                        <a14:backgroundMark x1="16745" y1="49714" x2="16745" y2="49714"/>
                        <a14:backgroundMark x1="16981" y1="66286" x2="16981" y2="66286"/>
                        <a14:backgroundMark x1="17345" y1="92000" x2="17453" y2="96571"/>
                        <a14:backgroundMark x1="17183" y1="85143" x2="17345" y2="92000"/>
                        <a14:backgroundMark x1="16994" y1="77143" x2="17183" y2="85143"/>
                        <a14:backgroundMark x1="16981" y1="76571" x2="16994" y2="7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 flipV="1">
            <a:off x="7456306" y="2129708"/>
            <a:ext cx="936779" cy="419043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84F443D-43D6-1AB0-F150-C160B34504F6}"/>
              </a:ext>
            </a:extLst>
          </p:cNvPr>
          <p:cNvSpPr/>
          <p:nvPr/>
        </p:nvSpPr>
        <p:spPr>
          <a:xfrm>
            <a:off x="5939882" y="370504"/>
            <a:ext cx="2485075" cy="439101"/>
          </a:xfrm>
          <a:prstGeom prst="roundRect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Raleway" pitchFamily="2" charset="0"/>
              </a:rPr>
              <a:t>PREGUNTA PICO</a:t>
            </a:r>
          </a:p>
        </p:txBody>
      </p:sp>
      <p:sp>
        <p:nvSpPr>
          <p:cNvPr id="23" name="Flecha: doblada 22">
            <a:extLst>
              <a:ext uri="{FF2B5EF4-FFF2-40B4-BE49-F238E27FC236}">
                <a16:creationId xmlns:a16="http://schemas.microsoft.com/office/drawing/2014/main" id="{DED96BE5-493D-8794-A6F2-F7AB12B77C04}"/>
              </a:ext>
            </a:extLst>
          </p:cNvPr>
          <p:cNvSpPr/>
          <p:nvPr/>
        </p:nvSpPr>
        <p:spPr>
          <a:xfrm>
            <a:off x="5372135" y="509185"/>
            <a:ext cx="557561" cy="306055"/>
          </a:xfrm>
          <a:prstGeom prst="bentArrow">
            <a:avLst>
              <a:gd name="adj1" fmla="val 16311"/>
              <a:gd name="adj2" fmla="val 18606"/>
              <a:gd name="adj3" fmla="val 25000"/>
              <a:gd name="adj4" fmla="val 1817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0A889B9B-BCA0-FDF9-F8BE-FF299686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75" y="2598425"/>
            <a:ext cx="464378" cy="4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CE886-2C27-9176-BC3D-14A8DC21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9587">
            <a:off x="6775039" y="2495356"/>
            <a:ext cx="1107440" cy="3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CEA2808-5111-8566-464D-B0A7C6119F20}"/>
              </a:ext>
            </a:extLst>
          </p:cNvPr>
          <p:cNvSpPr/>
          <p:nvPr/>
        </p:nvSpPr>
        <p:spPr>
          <a:xfrm>
            <a:off x="4572000" y="4158206"/>
            <a:ext cx="1726046" cy="439101"/>
          </a:xfrm>
          <a:prstGeom prst="roundRect">
            <a:avLst/>
          </a:prstGeom>
          <a:solidFill>
            <a:schemeClr val="accent4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Raleway" pitchFamily="2" charset="0"/>
              </a:rPr>
              <a:t>FILTRO: </a:t>
            </a:r>
            <a:r>
              <a:rPr lang="es-ES" dirty="0">
                <a:solidFill>
                  <a:srgbClr val="C00000"/>
                </a:solidFill>
                <a:latin typeface="Raleway" pitchFamily="2" charset="0"/>
              </a:rPr>
              <a:t>&lt; 5AÑOS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882D024-59CE-4A36-9FE3-022BC78FCD7B}"/>
              </a:ext>
            </a:extLst>
          </p:cNvPr>
          <p:cNvSpPr/>
          <p:nvPr/>
        </p:nvSpPr>
        <p:spPr>
          <a:xfrm>
            <a:off x="0" y="-50859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  <p:extLst>
      <p:ext uri="{BB962C8B-B14F-4D97-AF65-F5344CB8AC3E}">
        <p14:creationId xmlns:p14="http://schemas.microsoft.com/office/powerpoint/2010/main" val="27760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/>
          </p:nvPr>
        </p:nvSpPr>
        <p:spPr>
          <a:xfrm>
            <a:off x="720000" y="2113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MATERIAL Y MÉTODOS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1F2FC9E-6EAB-FC78-3DE4-14AD74D646C2}"/>
              </a:ext>
            </a:extLst>
          </p:cNvPr>
          <p:cNvSpPr/>
          <p:nvPr/>
        </p:nvSpPr>
        <p:spPr>
          <a:xfrm>
            <a:off x="4797309" y="762415"/>
            <a:ext cx="3851833" cy="21339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BC9CE9-7D4E-19C8-69D7-1702F3DF1956}"/>
              </a:ext>
            </a:extLst>
          </p:cNvPr>
          <p:cNvSpPr/>
          <p:nvPr/>
        </p:nvSpPr>
        <p:spPr>
          <a:xfrm>
            <a:off x="939630" y="3211418"/>
            <a:ext cx="4060344" cy="1573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s-ES" dirty="0">
              <a:cs typeface="Arial"/>
            </a:endParaRPr>
          </a:p>
          <a:p>
            <a:pPr algn="ctr"/>
            <a:endParaRPr lang="es-ES" dirty="0">
              <a:cs typeface="Arial"/>
            </a:endParaRPr>
          </a:p>
          <a:p>
            <a:pPr marL="285750" indent="-285750" algn="ctr">
              <a:buChar char="•"/>
            </a:pPr>
            <a:endParaRPr lang="es-ES" dirty="0"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B7FB81-B43F-D646-A552-FCDBD2E74715}"/>
              </a:ext>
            </a:extLst>
          </p:cNvPr>
          <p:cNvSpPr txBox="1"/>
          <p:nvPr/>
        </p:nvSpPr>
        <p:spPr>
          <a:xfrm>
            <a:off x="4858508" y="801364"/>
            <a:ext cx="393257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>
                <a:latin typeface="Raleway" pitchFamily="2" charset="0"/>
              </a:rPr>
              <a:t>           </a:t>
            </a:r>
            <a:r>
              <a:rPr lang="es-ES" sz="1600" b="1" dirty="0">
                <a:solidFill>
                  <a:schemeClr val="bg1"/>
                </a:solidFill>
                <a:latin typeface="Raleway" pitchFamily="2" charset="0"/>
              </a:rPr>
              <a:t>CRITERIOS DE INCLUSIÓN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Estudios actuales: últimos 5 años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Título adecuado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Estudios en inglés y castellano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Fuentes de información contrastadas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E901C6-D596-C960-DC60-32809D0F5A21}"/>
              </a:ext>
            </a:extLst>
          </p:cNvPr>
          <p:cNvSpPr txBox="1"/>
          <p:nvPr/>
        </p:nvSpPr>
        <p:spPr>
          <a:xfrm>
            <a:off x="939630" y="3279418"/>
            <a:ext cx="456802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Raleway" pitchFamily="2" charset="0"/>
              </a:rPr>
              <a:t>           CRITERIOS DE EXCLUSIÓN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Estudios de acceso por pago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Inclusión de otros profesionales (</a:t>
            </a:r>
            <a:r>
              <a:rPr lang="es-ES" sz="1600" dirty="0" err="1">
                <a:solidFill>
                  <a:schemeClr val="bg1"/>
                </a:solidFill>
                <a:latin typeface="Aptos" panose="020B0004020202020204" pitchFamily="34" charset="0"/>
              </a:rPr>
              <a:t>TCAEs</a:t>
            </a: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 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bg1"/>
                </a:solidFill>
                <a:latin typeface="Aptos" panose="020B0004020202020204" pitchFamily="34" charset="0"/>
              </a:rPr>
              <a:t>Artículos de opinión</a:t>
            </a:r>
          </a:p>
          <a:p>
            <a:pPr>
              <a:lnSpc>
                <a:spcPct val="150000"/>
              </a:lnSpc>
            </a:pPr>
            <a:endParaRPr lang="es-ES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303FFED-87AC-BCB7-D4BF-8A6634558467}"/>
              </a:ext>
            </a:extLst>
          </p:cNvPr>
          <p:cNvSpPr/>
          <p:nvPr/>
        </p:nvSpPr>
        <p:spPr>
          <a:xfrm rot="16200000">
            <a:off x="1652708" y="306329"/>
            <a:ext cx="2378024" cy="329019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48A47E-796F-9E7F-FCF9-1AEB93C839A7}"/>
              </a:ext>
            </a:extLst>
          </p:cNvPr>
          <p:cNvSpPr txBox="1"/>
          <p:nvPr/>
        </p:nvSpPr>
        <p:spPr>
          <a:xfrm>
            <a:off x="1307717" y="831966"/>
            <a:ext cx="3068003" cy="256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u="sng" dirty="0">
                <a:latin typeface="Raleway" pitchFamily="2" charset="0"/>
              </a:rPr>
              <a:t>Términos MeSH</a:t>
            </a:r>
          </a:p>
          <a:p>
            <a:pPr algn="ctr">
              <a:lnSpc>
                <a:spcPct val="150000"/>
              </a:lnSpc>
            </a:pPr>
            <a:r>
              <a:rPr lang="es-E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esiones musculoesqueléticas Enfermería </a:t>
            </a:r>
          </a:p>
          <a:p>
            <a:pPr algn="ctr">
              <a:lnSpc>
                <a:spcPct val="150000"/>
              </a:lnSpc>
            </a:pPr>
            <a:r>
              <a:rPr lang="es-E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actores de riesgo</a:t>
            </a:r>
          </a:p>
          <a:p>
            <a:pPr algn="ctr">
              <a:lnSpc>
                <a:spcPct val="150000"/>
              </a:lnSpc>
            </a:pPr>
            <a:r>
              <a:rPr lang="es-E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rgonomía </a:t>
            </a:r>
          </a:p>
          <a:p>
            <a:pPr algn="ctr">
              <a:lnSpc>
                <a:spcPct val="150000"/>
              </a:lnSpc>
            </a:pPr>
            <a:r>
              <a:rPr lang="es-E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revención</a:t>
            </a:r>
          </a:p>
          <a:p>
            <a:pPr algn="ctr"/>
            <a:endParaRPr lang="es-ES" b="1" dirty="0">
              <a:latin typeface="Raleway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6D38E2-688A-935C-4348-763258D241A4}"/>
              </a:ext>
            </a:extLst>
          </p:cNvPr>
          <p:cNvSpPr txBox="1"/>
          <p:nvPr/>
        </p:nvSpPr>
        <p:spPr>
          <a:xfrm>
            <a:off x="5425679" y="3418759"/>
            <a:ext cx="324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Raleway" pitchFamily="2" charset="0"/>
              </a:rPr>
              <a:t>105</a:t>
            </a:r>
            <a:r>
              <a:rPr lang="es-ES" b="1" dirty="0">
                <a:latin typeface="Raleway" pitchFamily="2" charset="0"/>
              </a:rPr>
              <a:t> </a:t>
            </a:r>
            <a:r>
              <a:rPr lang="es-ES" b="1" u="sng" dirty="0">
                <a:latin typeface="Raleway" pitchFamily="2" charset="0"/>
              </a:rPr>
              <a:t>Estudios hallados</a:t>
            </a:r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4F2AC1D7-DDA5-5368-EE9C-BFF757F31F48}"/>
              </a:ext>
            </a:extLst>
          </p:cNvPr>
          <p:cNvSpPr/>
          <p:nvPr/>
        </p:nvSpPr>
        <p:spPr>
          <a:xfrm rot="5400000">
            <a:off x="6204693" y="3829591"/>
            <a:ext cx="580173" cy="462280"/>
          </a:xfrm>
          <a:prstGeom prst="bentUpArrow">
            <a:avLst>
              <a:gd name="adj1" fmla="val 8442"/>
              <a:gd name="adj2" fmla="val 18497"/>
              <a:gd name="adj3" fmla="val 389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0BE83A-BDBA-F4F3-0093-7CB81884BBB4}"/>
              </a:ext>
            </a:extLst>
          </p:cNvPr>
          <p:cNvSpPr txBox="1"/>
          <p:nvPr/>
        </p:nvSpPr>
        <p:spPr>
          <a:xfrm>
            <a:off x="6747509" y="3955711"/>
            <a:ext cx="1456861" cy="632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Raleway" pitchFamily="2" charset="0"/>
              </a:rPr>
              <a:t>8</a:t>
            </a:r>
            <a:r>
              <a:rPr lang="es-ES" b="1" dirty="0">
                <a:latin typeface="Raleway" pitchFamily="2" charset="0"/>
              </a:rPr>
              <a:t> Seleccionados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E422E80-52A7-9A28-69C5-2D4539D68C09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>
            <a:spLocks noGrp="1"/>
          </p:cNvSpPr>
          <p:nvPr>
            <p:ph type="title"/>
          </p:nvPr>
        </p:nvSpPr>
        <p:spPr>
          <a:xfrm>
            <a:off x="720000" y="3287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C13567E-48A0-B270-ECEB-9C78DB979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92449"/>
              </p:ext>
            </p:extLst>
          </p:nvPr>
        </p:nvGraphicFramePr>
        <p:xfrm>
          <a:off x="4029853" y="435674"/>
          <a:ext cx="4653280" cy="4472246"/>
        </p:xfrm>
        <a:graphic>
          <a:graphicData uri="http://schemas.openxmlformats.org/drawingml/2006/table">
            <a:tbl>
              <a:tblPr firstRow="1" bandRow="1">
                <a:tableStyleId>{5508B882-801E-4A00-8645-D76021A23E22}</a:tableStyleId>
              </a:tblPr>
              <a:tblGrid>
                <a:gridCol w="2345600">
                  <a:extLst>
                    <a:ext uri="{9D8B030D-6E8A-4147-A177-3AD203B41FA5}">
                      <a16:colId xmlns:a16="http://schemas.microsoft.com/office/drawing/2014/main" val="3399366557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993047089"/>
                    </a:ext>
                  </a:extLst>
                </a:gridCol>
                <a:gridCol w="1179920">
                  <a:extLst>
                    <a:ext uri="{9D8B030D-6E8A-4147-A177-3AD203B41FA5}">
                      <a16:colId xmlns:a16="http://schemas.microsoft.com/office/drawing/2014/main" val="1977666198"/>
                    </a:ext>
                  </a:extLst>
                </a:gridCol>
              </a:tblGrid>
              <a:tr h="533218">
                <a:tc>
                  <a:txBody>
                    <a:bodyPr/>
                    <a:lstStyle/>
                    <a:p>
                      <a:r>
                        <a:rPr lang="es-ES" b="1" dirty="0"/>
                        <a:t>AUTOR </a:t>
                      </a:r>
                    </a:p>
                    <a:p>
                      <a:r>
                        <a:rPr lang="es-ES" b="1" dirty="0"/>
                        <a:t>AÑO DE PUBLICACIÓN</a:t>
                      </a:r>
                      <a:endParaRPr lang="es-ES" b="1" dirty="0">
                        <a:latin typeface="Raleway" pitchFamily="2" charset="0"/>
                      </a:endParaRP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TIPO DE ESTUDIO</a:t>
                      </a:r>
                      <a:endParaRPr lang="es-ES" b="1" dirty="0">
                        <a:latin typeface="Raleway" pitchFamily="2" charset="0"/>
                      </a:endParaRP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NIVEL DE EVIDENCIA</a:t>
                      </a:r>
                      <a:endParaRPr lang="es-ES" b="1" dirty="0">
                        <a:latin typeface="Raleway" pitchFamily="2" charset="0"/>
                      </a:endParaRP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49377"/>
                  </a:ext>
                </a:extLst>
              </a:tr>
              <a:tr h="1029918">
                <a:tc>
                  <a:txBody>
                    <a:bodyPr/>
                    <a:lstStyle/>
                    <a:p>
                      <a:r>
                        <a:rPr lang="pt-BR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Armando David Sousa</a:t>
                      </a:r>
                      <a:r>
                        <a:rPr lang="pt-BR" sz="1200" b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 </a:t>
                      </a:r>
                      <a:r>
                        <a:rPr lang="pt-BR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, Cristina Lavareda Baixinho</a:t>
                      </a:r>
                      <a:r>
                        <a:rPr lang="pt-BR" sz="1200" b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,</a:t>
                      </a:r>
                      <a:r>
                        <a:rPr lang="pt-BR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 Maria Helena Presado</a:t>
                      </a:r>
                      <a:r>
                        <a:rPr lang="pt-BR" sz="1200" b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 </a:t>
                      </a:r>
                      <a:r>
                        <a:rPr lang="pt-BR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, Maria Adriana Henriques</a:t>
                      </a:r>
                      <a:endParaRPr lang="pt-BR" sz="1200" b="0" u="none" strike="noStrike" cap="non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sym typeface="Arial"/>
                        <a:hlinkClick r:id="rId3"/>
                      </a:endParaRPr>
                    </a:p>
                    <a:p>
                      <a:pPr lvl="0">
                        <a:buNone/>
                      </a:pPr>
                      <a:r>
                        <a:rPr lang="pt-BR" sz="1200" b="1" u="none" strike="noStrike" cap="none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</a:p>
                    <a:p>
                      <a:pPr lvl="0">
                        <a:buNone/>
                      </a:pPr>
                      <a:endParaRPr lang="es-ES" sz="1200" b="1" i="0" u="none" strike="noStrike" noProof="0" dirty="0">
                        <a:solidFill>
                          <a:srgbClr val="C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4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ptos" panose="020B0004020202020204" pitchFamily="34" charset="0"/>
                        </a:rPr>
                        <a:t>Revisión sistemática</a:t>
                      </a:r>
                    </a:p>
                    <a:p>
                      <a:pPr lvl="0" algn="ctr">
                        <a:buNone/>
                      </a:pPr>
                      <a:endParaRPr lang="es-ES" sz="1400" b="0" u="none" strike="noStrike" noProof="0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I</a:t>
                      </a:r>
                      <a:endParaRPr lang="es-ES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96464"/>
                  </a:ext>
                </a:extLst>
              </a:tr>
              <a:tr h="7703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Fátima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Espiño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Lojo</a:t>
                      </a:r>
                      <a:endParaRPr lang="es-ES" sz="1200" b="0" i="0" u="none" strike="noStrike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s-ES" sz="1200" b="1" i="0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2020</a:t>
                      </a:r>
                    </a:p>
                    <a:p>
                      <a:pPr lvl="0">
                        <a:buNone/>
                      </a:pPr>
                      <a:endParaRPr lang="es-ES" sz="1200" b="1" i="0" u="none" strike="noStrike" noProof="0" dirty="0">
                        <a:solidFill>
                          <a:srgbClr val="C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ptos" panose="020B0004020202020204" pitchFamily="34" charset="0"/>
                        </a:rPr>
                        <a:t>Revisión sistemática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I</a:t>
                      </a:r>
                      <a:endParaRPr lang="es-ES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27456"/>
                  </a:ext>
                </a:extLst>
              </a:tr>
              <a:tr h="5865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Cristina Ruiz Martínez</a:t>
                      </a:r>
                    </a:p>
                    <a:p>
                      <a:pPr lvl="0">
                        <a:buNone/>
                      </a:pPr>
                      <a:r>
                        <a:rPr lang="es-ES" sz="1200" b="1" i="0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ptos" panose="020B0004020202020204" pitchFamily="34" charset="0"/>
                        </a:rPr>
                        <a:t>Revisión sistemática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I</a:t>
                      </a:r>
                      <a:endParaRPr lang="es-ES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69764"/>
                  </a:ext>
                </a:extLst>
              </a:tr>
              <a:tr h="1393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Tahereh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Abdollahi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Shadan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Pedram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Razi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Daryoush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Pahlevan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Mir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Saeed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Yekaninejad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Sara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Amaniyan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Christina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Leibold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Sieloff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 , 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Mojtaba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Vaismoradi</a:t>
                      </a:r>
                      <a:endParaRPr lang="es-ES" sz="1200" b="0" u="none" strike="noStrike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lvl="0">
                        <a:buNone/>
                      </a:pPr>
                      <a:r>
                        <a:rPr lang="es-ES" sz="1200" b="1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2020</a:t>
                      </a:r>
                      <a:endParaRPr lang="es-ES" sz="1200" b="1" i="0" u="none" strike="noStrike" noProof="0" dirty="0">
                        <a:solidFill>
                          <a:srgbClr val="C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s-ES" sz="1400" dirty="0">
                          <a:latin typeface="Aptos" panose="020B0004020202020204" pitchFamily="34" charset="0"/>
                        </a:rPr>
                        <a:t>Ensayo clínico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II</a:t>
                      </a:r>
                      <a:endParaRPr lang="es-ES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24850"/>
                  </a:ext>
                </a:extLst>
              </a:tr>
            </a:tbl>
          </a:graphicData>
        </a:graphic>
      </p:graphicFrame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E9D00639-F5CC-DA60-707C-2BC60AE27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7" y="3905722"/>
            <a:ext cx="3385375" cy="5271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6575E1-D32C-ED6D-F82C-BC9D0899E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15" y="1067601"/>
            <a:ext cx="3355677" cy="527139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6C7D3E3-FF43-63AA-9C5F-043A4EA40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15" y="2086648"/>
            <a:ext cx="3141069" cy="640045"/>
          </a:xfrm>
          <a:prstGeom prst="rect">
            <a:avLst/>
          </a:prstGeom>
        </p:spPr>
      </p:pic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5CAF2972-5EFC-A16B-31A4-B96994526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48" y="2849995"/>
            <a:ext cx="2480758" cy="9844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9BFC641-FC90-052F-8EEB-E10191D72376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7E898E3B-8405-F695-193C-3AD1419B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>
            <a:extLst>
              <a:ext uri="{FF2B5EF4-FFF2-40B4-BE49-F238E27FC236}">
                <a16:creationId xmlns:a16="http://schemas.microsoft.com/office/drawing/2014/main" id="{2FE64C85-39C4-94AC-AF0A-9E64C2257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029" y="339289"/>
            <a:ext cx="2625939" cy="550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00F77F5-70AE-440C-3E44-C2B53346F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92501"/>
              </p:ext>
            </p:extLst>
          </p:nvPr>
        </p:nvGraphicFramePr>
        <p:xfrm>
          <a:off x="3985124" y="503573"/>
          <a:ext cx="4772796" cy="4251307"/>
        </p:xfrm>
        <a:graphic>
          <a:graphicData uri="http://schemas.openxmlformats.org/drawingml/2006/table">
            <a:tbl>
              <a:tblPr firstRow="1" bandRow="1">
                <a:tableStyleId>{5508B882-801E-4A00-8645-D76021A23E22}</a:tableStyleId>
              </a:tblPr>
              <a:tblGrid>
                <a:gridCol w="2383951">
                  <a:extLst>
                    <a:ext uri="{9D8B030D-6E8A-4147-A177-3AD203B41FA5}">
                      <a16:colId xmlns:a16="http://schemas.microsoft.com/office/drawing/2014/main" val="3399366557"/>
                    </a:ext>
                  </a:extLst>
                </a:gridCol>
                <a:gridCol w="1220445">
                  <a:extLst>
                    <a:ext uri="{9D8B030D-6E8A-4147-A177-3AD203B41FA5}">
                      <a16:colId xmlns:a16="http://schemas.microsoft.com/office/drawing/2014/main" val="19930470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7666198"/>
                    </a:ext>
                  </a:extLst>
                </a:gridCol>
              </a:tblGrid>
              <a:tr h="563227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Raleway" pitchFamily="2" charset="0"/>
                        </a:rPr>
                        <a:t>AUTOR </a:t>
                      </a:r>
                    </a:p>
                    <a:p>
                      <a:r>
                        <a:rPr lang="es-ES" b="1" dirty="0">
                          <a:latin typeface="Raleway" pitchFamily="2" charset="0"/>
                        </a:rPr>
                        <a:t>AÑO DE PUBLICACIÓN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Raleway" pitchFamily="2" charset="0"/>
                        </a:rPr>
                        <a:t>TIPO DE ESTUDIO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Raleway" pitchFamily="2" charset="0"/>
                        </a:rPr>
                        <a:t>NIVEL DE EVIDENCIA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49377"/>
                  </a:ext>
                </a:extLst>
              </a:tr>
              <a:tr h="1017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Seyed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Abolfazl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Zakerian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,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Mansooreh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Afzalinejhad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, Mahmood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Mahmodi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Niloofar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ES" sz="1200" b="0" i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Sheibani</a:t>
                      </a:r>
                      <a:endParaRPr lang="es-ES" sz="1200" b="0" i="0" u="none" strike="noStrike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s-ES" sz="1400" b="1" i="0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ES" sz="1400" b="0" i="0" u="none" strike="noStrike" noProof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 Ensayo clínico</a:t>
                      </a:r>
                      <a:endParaRPr lang="es-ES" sz="1400" b="0" i="0" u="none" strike="noStrike" noProof="0" dirty="0">
                        <a:solidFill>
                          <a:srgbClr val="99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s-ES" dirty="0">
                          <a:latin typeface="Aptos" panose="020B0004020202020204" pitchFamily="34" charset="0"/>
                        </a:rPr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9646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Jefferson </a:t>
                      </a:r>
                      <a:r>
                        <a:rPr lang="es-ES" sz="1200" b="0" i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Zanzzi</a:t>
                      </a:r>
                      <a:r>
                        <a:rPr lang="es-ES" sz="12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Pérez</a:t>
                      </a:r>
                      <a:endParaRPr lang="es-ES" sz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s-ES" sz="1400" b="1" i="0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2022</a:t>
                      </a:r>
                    </a:p>
                    <a:p>
                      <a:pPr lvl="0">
                        <a:buNone/>
                      </a:pPr>
                      <a:endParaRPr lang="es-ES" sz="1400" b="1" i="0" u="none" strike="noStrike" noProof="0" dirty="0">
                        <a:solidFill>
                          <a:srgbClr val="C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ptos" panose="020B0004020202020204" pitchFamily="34" charset="0"/>
                        </a:rPr>
                        <a:t>Estudio descriptivo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s-ES" dirty="0">
                          <a:latin typeface="Aptos" panose="020B0004020202020204" pitchFamily="34" charset="0"/>
                        </a:rPr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27456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Aurelly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Alicia Trelles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Trelles</a:t>
                      </a:r>
                      <a:endParaRPr lang="es-ES" sz="1200" b="0" u="none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Karina </a:t>
                      </a:r>
                      <a:r>
                        <a:rPr lang="es-ES" sz="1200" b="0" u="none" strike="noStrike" noProof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kelly</a:t>
                      </a: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Mamani Ticona</a:t>
                      </a:r>
                    </a:p>
                    <a:p>
                      <a:pPr lvl="0">
                        <a:buNone/>
                      </a:pPr>
                      <a:r>
                        <a:rPr lang="es-ES" sz="1200" b="1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ptos" panose="020B0004020202020204" pitchFamily="34" charset="0"/>
                        </a:rPr>
                        <a:t>Estudio descriptivo</a:t>
                      </a:r>
                    </a:p>
                    <a:p>
                      <a:pPr algn="ctr"/>
                      <a:endParaRPr lang="es-ES" sz="1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s-ES" dirty="0">
                          <a:latin typeface="Aptos" panose="020B0004020202020204" pitchFamily="34" charset="0"/>
                        </a:rPr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24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b="0" i="0" u="none" strike="noStrike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s-ES" sz="1200" b="0" u="none" strike="noStrike" noProof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Gladys Naranjo Chávez, Génesis Castro Naranjo, Gloria Liliana Rojas Fernández</a:t>
                      </a:r>
                      <a:endParaRPr lang="es-ES" sz="1200" b="0" u="none" strike="noStrike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lvl="0">
                        <a:buNone/>
                      </a:pPr>
                      <a:r>
                        <a:rPr lang="es-ES" sz="1400" b="1" u="none" strike="noStrike" noProof="0" dirty="0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2023</a:t>
                      </a:r>
                      <a:endParaRPr lang="es-ES" sz="1400" b="1" i="0" u="none" strike="noStrike" noProof="0" dirty="0">
                        <a:solidFill>
                          <a:srgbClr val="C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0" i="0" u="none" strike="noStrike" noProof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Estudio descriptivo</a:t>
                      </a:r>
                      <a:endParaRPr lang="es-ES" sz="1400" b="0" i="0" u="none" strike="noStrike" noProof="0" dirty="0">
                        <a:solidFill>
                          <a:srgbClr val="990000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/>
                      <a:endParaRPr lang="es-ES" sz="1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s-ES" dirty="0">
                          <a:latin typeface="Aptos" panose="020B0004020202020204" pitchFamily="34" charset="0"/>
                        </a:rPr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80199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D93B5FF-D83E-8998-DE9C-B09F82A4E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7" y="1020443"/>
            <a:ext cx="2979356" cy="8356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26675D9-B401-C5D1-2A99-0DC80ECE3E6A}"/>
              </a:ext>
            </a:extLst>
          </p:cNvPr>
          <p:cNvSpPr/>
          <p:nvPr/>
        </p:nvSpPr>
        <p:spPr>
          <a:xfrm>
            <a:off x="563207" y="2162821"/>
            <a:ext cx="3225959" cy="55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ook Antiqua" panose="02040602050305030304" pitchFamily="18" charset="0"/>
                <a:cs typeface="Angsana New" panose="020B0502040204020203" pitchFamily="18" charset="-34"/>
              </a:rPr>
              <a:t>Fundamentos teóricos de la mecánica corporal en la movilización de pacientes en el ámbito de enfermería</a:t>
            </a:r>
          </a:p>
        </p:txBody>
      </p:sp>
      <p:pic>
        <p:nvPicPr>
          <p:cNvPr id="16" name="Imagen 15" descr="Texto">
            <a:extLst>
              <a:ext uri="{FF2B5EF4-FFF2-40B4-BE49-F238E27FC236}">
                <a16:creationId xmlns:a16="http://schemas.microsoft.com/office/drawing/2014/main" id="{935AABB3-D33F-5058-D817-E616C293B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17" y="3067449"/>
            <a:ext cx="2850180" cy="7209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556E5E3-B218-AF0D-D39C-53C100ABD8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189"/>
          <a:stretch/>
        </p:blipFill>
        <p:spPr>
          <a:xfrm>
            <a:off x="416845" y="4004295"/>
            <a:ext cx="3372321" cy="72098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322B9CC-AD07-04CB-0D0D-4D0A09D99F9F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  <p:extLst>
      <p:ext uri="{BB962C8B-B14F-4D97-AF65-F5344CB8AC3E}">
        <p14:creationId xmlns:p14="http://schemas.microsoft.com/office/powerpoint/2010/main" val="156192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B1A944-C051-29A0-B570-545635B2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125" y="2356780"/>
            <a:ext cx="965882" cy="11815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EBE167-3FB7-0B43-D12B-4C3A7B70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30" b="9542"/>
          <a:stretch/>
        </p:blipFill>
        <p:spPr>
          <a:xfrm>
            <a:off x="7786125" y="3596320"/>
            <a:ext cx="965882" cy="1200254"/>
          </a:xfrm>
          <a:prstGeom prst="rect">
            <a:avLst/>
          </a:prstGeom>
        </p:spPr>
      </p:pic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00033E63-7B3F-9FEA-F699-2E18D0E17BC2}"/>
              </a:ext>
            </a:extLst>
          </p:cNvPr>
          <p:cNvSpPr/>
          <p:nvPr/>
        </p:nvSpPr>
        <p:spPr>
          <a:xfrm rot="5400000">
            <a:off x="6124585" y="-1230871"/>
            <a:ext cx="417332" cy="3871629"/>
          </a:xfrm>
          <a:prstGeom prst="homePlate">
            <a:avLst>
              <a:gd name="adj" fmla="val 557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F06A3F2-FD40-0ADF-444A-90A29BF200FD}"/>
              </a:ext>
            </a:extLst>
          </p:cNvPr>
          <p:cNvSpPr/>
          <p:nvPr/>
        </p:nvSpPr>
        <p:spPr>
          <a:xfrm>
            <a:off x="625673" y="970258"/>
            <a:ext cx="2795286" cy="3758045"/>
          </a:xfrm>
          <a:prstGeom prst="roundRect">
            <a:avLst>
              <a:gd name="adj" fmla="val 1708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65C1786-B332-D6A5-B8FE-3855F3F5CC13}"/>
              </a:ext>
            </a:extLst>
          </p:cNvPr>
          <p:cNvSpPr txBox="1">
            <a:spLocks/>
          </p:cNvSpPr>
          <p:nvPr/>
        </p:nvSpPr>
        <p:spPr>
          <a:xfrm>
            <a:off x="559885" y="1151266"/>
            <a:ext cx="2889716" cy="314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s-ES" b="1" dirty="0">
                <a:latin typeface="Raleway" pitchFamily="2" charset="0"/>
              </a:rPr>
              <a:t>FACTORES DE RIESGO IDENTIFICADOS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Posturas mantenidas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Técnicas repetitivas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Requerimientos excesivos de fuerza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Falta de forma física 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Conocimientos insuficientes sobre mecánica corporal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Entornos asistenciales inadecuados</a:t>
            </a:r>
            <a:endParaRPr lang="es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41C6A2-57C1-2516-8670-1472D419CBC4}"/>
              </a:ext>
            </a:extLst>
          </p:cNvPr>
          <p:cNvSpPr txBox="1"/>
          <p:nvPr/>
        </p:nvSpPr>
        <p:spPr>
          <a:xfrm>
            <a:off x="748353" y="421368"/>
            <a:ext cx="4595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Raleway" pitchFamily="2" charset="0"/>
              </a:rPr>
              <a:t>RESULTADOS</a:t>
            </a:r>
            <a:endParaRPr lang="es-ES" sz="3200" b="1" dirty="0">
              <a:latin typeface="Raleway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10B39F-D0F6-4B02-1070-D82C77C95386}"/>
              </a:ext>
            </a:extLst>
          </p:cNvPr>
          <p:cNvSpPr txBox="1"/>
          <p:nvPr/>
        </p:nvSpPr>
        <p:spPr>
          <a:xfrm>
            <a:off x="5386762" y="511535"/>
            <a:ext cx="279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RECOMENDACIONES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19A9AA-9D44-18D2-8F93-026F21EC7B1E}"/>
              </a:ext>
            </a:extLst>
          </p:cNvPr>
          <p:cNvSpPr txBox="1"/>
          <p:nvPr/>
        </p:nvSpPr>
        <p:spPr>
          <a:xfrm>
            <a:off x="3587518" y="1151266"/>
            <a:ext cx="4108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Formación  en mecánica corporal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594D003-B6D0-D6B8-56B6-9EC82711469F}"/>
              </a:ext>
            </a:extLst>
          </p:cNvPr>
          <p:cNvSpPr txBox="1"/>
          <p:nvPr/>
        </p:nvSpPr>
        <p:spPr>
          <a:xfrm>
            <a:off x="3583997" y="1607071"/>
            <a:ext cx="43679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Uso de equipos ergonómicos disponibles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C12009-99F3-5097-7B8F-CD004F8034B4}"/>
              </a:ext>
            </a:extLst>
          </p:cNvPr>
          <p:cNvSpPr txBox="1"/>
          <p:nvPr/>
        </p:nvSpPr>
        <p:spPr>
          <a:xfrm>
            <a:off x="3583997" y="2062876"/>
            <a:ext cx="39069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Trabajo en equipo y levantamiento asistido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1F068F-8386-3BA0-2DE4-7EDF01CDE077}"/>
              </a:ext>
            </a:extLst>
          </p:cNvPr>
          <p:cNvSpPr txBox="1"/>
          <p:nvPr/>
        </p:nvSpPr>
        <p:spPr>
          <a:xfrm>
            <a:off x="3583997" y="2526116"/>
            <a:ext cx="39069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Mantener entorno de trabajo adecuado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DDC4A-B0F9-9046-3285-B9746057C3E9}"/>
              </a:ext>
            </a:extLst>
          </p:cNvPr>
          <p:cNvSpPr txBox="1"/>
          <p:nvPr/>
        </p:nvSpPr>
        <p:spPr>
          <a:xfrm>
            <a:off x="3583996" y="2977296"/>
            <a:ext cx="38546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Evaluación y ajuste de </a:t>
            </a:r>
            <a:r>
              <a:rPr lang="es-ES" sz="1500" b="1" dirty="0">
                <a:solidFill>
                  <a:srgbClr val="C00000"/>
                </a:solidFill>
                <a:latin typeface="Aptos" panose="020B0004020202020204" pitchFamily="34" charset="0"/>
              </a:rPr>
              <a:t>posturas de trabajo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4A60B-395C-6DE5-FB8D-2C236A16FAC7}"/>
              </a:ext>
            </a:extLst>
          </p:cNvPr>
          <p:cNvSpPr txBox="1"/>
          <p:nvPr/>
        </p:nvSpPr>
        <p:spPr>
          <a:xfrm>
            <a:off x="3583997" y="3438684"/>
            <a:ext cx="2998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Práctica de descansos activos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22C3FFE-2FAA-EA49-0536-415514043A79}"/>
              </a:ext>
            </a:extLst>
          </p:cNvPr>
          <p:cNvSpPr txBox="1"/>
          <p:nvPr/>
        </p:nvSpPr>
        <p:spPr>
          <a:xfrm>
            <a:off x="3558622" y="3897574"/>
            <a:ext cx="30237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Ejercicios físicos específicos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5ED313-EA16-C77E-5AD4-00CCF5A13125}"/>
              </a:ext>
            </a:extLst>
          </p:cNvPr>
          <p:cNvSpPr txBox="1"/>
          <p:nvPr/>
        </p:nvSpPr>
        <p:spPr>
          <a:xfrm>
            <a:off x="3558622" y="4361462"/>
            <a:ext cx="40931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Aptos" panose="020B0004020202020204" pitchFamily="34" charset="0"/>
              </a:rPr>
              <a:t>Seguimiento de salud musculoesquelética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22CD385-6AAA-F30D-9D7E-8542C487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126" y="1114285"/>
            <a:ext cx="971844" cy="11815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1E33EC-EAED-7A8D-EBBA-1381320B22FB}"/>
              </a:ext>
            </a:extLst>
          </p:cNvPr>
          <p:cNvSpPr txBox="1"/>
          <p:nvPr/>
        </p:nvSpPr>
        <p:spPr>
          <a:xfrm>
            <a:off x="8112201" y="1186745"/>
            <a:ext cx="7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latin typeface="Aptos" panose="020B0004020202020204" pitchFamily="34" charset="0"/>
              </a:rPr>
              <a:t>Espalda recta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B85069C-B6E5-54EA-F1A0-007C20CCC9AA}"/>
              </a:ext>
            </a:extLst>
          </p:cNvPr>
          <p:cNvSpPr txBox="1"/>
          <p:nvPr/>
        </p:nvSpPr>
        <p:spPr>
          <a:xfrm>
            <a:off x="7951904" y="2345917"/>
            <a:ext cx="102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latin typeface="Aptos" panose="020B0004020202020204" pitchFamily="34" charset="0"/>
              </a:rPr>
              <a:t>Pies separados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255B90-F051-2D1F-687E-179CFB6774CE}"/>
              </a:ext>
            </a:extLst>
          </p:cNvPr>
          <p:cNvSpPr txBox="1"/>
          <p:nvPr/>
        </p:nvSpPr>
        <p:spPr>
          <a:xfrm>
            <a:off x="7864035" y="4579740"/>
            <a:ext cx="1022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ptos" panose="020B0004020202020204" pitchFamily="34" charset="0"/>
              </a:rPr>
              <a:t>Peso cerca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D70BF871-7F37-2322-DDE5-64B3A2B5F516}"/>
              </a:ext>
            </a:extLst>
          </p:cNvPr>
          <p:cNvSpPr/>
          <p:nvPr/>
        </p:nvSpPr>
        <p:spPr>
          <a:xfrm>
            <a:off x="7413554" y="1090589"/>
            <a:ext cx="295565" cy="3758045"/>
          </a:xfrm>
          <a:prstGeom prst="leftBrace">
            <a:avLst>
              <a:gd name="adj1" fmla="val 40989"/>
              <a:gd name="adj2" fmla="val 53956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11CA711-59A7-A7F1-D8AF-DFAF46192A32}"/>
              </a:ext>
            </a:extLst>
          </p:cNvPr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</p:spTree>
    <p:extLst>
      <p:ext uri="{BB962C8B-B14F-4D97-AF65-F5344CB8AC3E}">
        <p14:creationId xmlns:p14="http://schemas.microsoft.com/office/powerpoint/2010/main" val="158088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bber stamp with word conclusion inside, illustration Stock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52677">
            <a:off x="6911249" y="229719"/>
            <a:ext cx="1925500" cy="14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D472C6-C7E7-622B-4004-EB2904EC4150}"/>
              </a:ext>
            </a:extLst>
          </p:cNvPr>
          <p:cNvSpPr/>
          <p:nvPr/>
        </p:nvSpPr>
        <p:spPr>
          <a:xfrm>
            <a:off x="-30480" y="-5551"/>
            <a:ext cx="9174479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LESIONES MÚSCULO-ESQUELÉTICAS EN PERSONAL DE ENFERMERÍA: factores de riesgo y prevención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697C494-7A13-401E-02EA-9D6E9CB40BCE}"/>
              </a:ext>
            </a:extLst>
          </p:cNvPr>
          <p:cNvSpPr txBox="1">
            <a:spLocks/>
          </p:cNvSpPr>
          <p:nvPr/>
        </p:nvSpPr>
        <p:spPr>
          <a:xfrm>
            <a:off x="1270001" y="728301"/>
            <a:ext cx="5862319" cy="5809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dirty="0">
                <a:latin typeface="Raleway" pitchFamily="2" charset="0"/>
              </a:rPr>
              <a:t>Las LME representan un problema crítico para el personal de enfermería debido a las exigencias físicas de su labor diaria. </a:t>
            </a:r>
          </a:p>
          <a:p>
            <a:pPr algn="just"/>
            <a:endParaRPr lang="es-ES" sz="1600" dirty="0">
              <a:latin typeface="Raleway" pitchFamily="2" charset="0"/>
            </a:endParaRPr>
          </a:p>
        </p:txBody>
      </p:sp>
      <p:pic>
        <p:nvPicPr>
          <p:cNvPr id="7" name="Picture 2" descr="Green check mark buttons in 3d realistic style. Checkmark sign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" y="3512382"/>
            <a:ext cx="597956" cy="5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een check mark buttons in 3d realistic style. Checkmark signs ...">
            <a:extLst>
              <a:ext uri="{FF2B5EF4-FFF2-40B4-BE49-F238E27FC236}">
                <a16:creationId xmlns:a16="http://schemas.microsoft.com/office/drawing/2014/main" id="{B6A3EC7F-51CA-01EC-439C-C9294504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" y="2551813"/>
            <a:ext cx="597956" cy="5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check mark buttons in 3d realistic style. Checkmark signs ...">
            <a:extLst>
              <a:ext uri="{FF2B5EF4-FFF2-40B4-BE49-F238E27FC236}">
                <a16:creationId xmlns:a16="http://schemas.microsoft.com/office/drawing/2014/main" id="{051FC854-09A2-C74E-1B48-0823227B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" y="1591244"/>
            <a:ext cx="597956" cy="5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een check mark buttons in 3d realistic style. Checkmark signs ...">
            <a:extLst>
              <a:ext uri="{FF2B5EF4-FFF2-40B4-BE49-F238E27FC236}">
                <a16:creationId xmlns:a16="http://schemas.microsoft.com/office/drawing/2014/main" id="{F34B7EDC-F6BA-2615-D4E6-167C7F82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" y="676759"/>
            <a:ext cx="597956" cy="5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4974E9-1B29-2FC1-52FD-9C5F89BEC6E5}"/>
              </a:ext>
            </a:extLst>
          </p:cNvPr>
          <p:cNvSpPr txBox="1"/>
          <p:nvPr/>
        </p:nvSpPr>
        <p:spPr>
          <a:xfrm>
            <a:off x="1270001" y="1655993"/>
            <a:ext cx="67563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Raleway" pitchFamily="2" charset="0"/>
              </a:rPr>
              <a:t>La implementación de programas de educación en mecánica corporal y el uso de equipos ergonómicos son estrategias efectivas para reducir la incidencia</a:t>
            </a:r>
          </a:p>
          <a:p>
            <a:pPr algn="just"/>
            <a:endParaRPr lang="es-ES" sz="1600" dirty="0">
              <a:latin typeface="Raleway" pitchFamily="2" charset="0"/>
            </a:endParaRPr>
          </a:p>
          <a:p>
            <a:pPr algn="just"/>
            <a:r>
              <a:rPr lang="es-ES" sz="1600" dirty="0">
                <a:latin typeface="Raleway" pitchFamily="2" charset="0"/>
              </a:rPr>
              <a:t>Una colaboración activa entre el personal sanitario y  los gestores de salud es clave para promover un entorno de trabajo seguro y saludable. </a:t>
            </a:r>
          </a:p>
          <a:p>
            <a:pPr marL="139700" algn="just"/>
            <a:endParaRPr lang="es-ES" sz="1600" dirty="0">
              <a:latin typeface="Raleway" pitchFamily="2" charset="0"/>
            </a:endParaRPr>
          </a:p>
          <a:p>
            <a:pPr algn="just"/>
            <a:r>
              <a:rPr lang="es-ES" sz="1600" dirty="0">
                <a:latin typeface="Raleway" pitchFamily="2" charset="0"/>
              </a:rPr>
              <a:t>Fortalecer la formación en prácticas preventivas y mejorar las condiciones ergonómicas no solo previene lesiones, sino que también mejora la calidad de vida del personal y el cuidado proporcionado a los pacientes.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020121E-F7DF-F221-4834-98CC33AD0A1B}"/>
              </a:ext>
            </a:extLst>
          </p:cNvPr>
          <p:cNvCxnSpPr>
            <a:cxnSpLocks/>
          </p:cNvCxnSpPr>
          <p:nvPr/>
        </p:nvCxnSpPr>
        <p:spPr>
          <a:xfrm>
            <a:off x="8768080" y="233539"/>
            <a:ext cx="0" cy="146036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1838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 Topics in Combinatorics - Doctor of Philosophy (Ph.D.) in Mathematics by Slidesgo">
  <a:themeElements>
    <a:clrScheme name="Simple Light">
      <a:dk1>
        <a:srgbClr val="000000"/>
      </a:dk1>
      <a:lt1>
        <a:srgbClr val="FDFFFE"/>
      </a:lt1>
      <a:dk2>
        <a:srgbClr val="C7C5C1"/>
      </a:dk2>
      <a:lt2>
        <a:srgbClr val="948777"/>
      </a:lt2>
      <a:accent1>
        <a:srgbClr val="D2B689"/>
      </a:accent1>
      <a:accent2>
        <a:srgbClr val="212E5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1174</Words>
  <Application>Microsoft Office PowerPoint</Application>
  <PresentationFormat>Presentación en pantalla (16:9)</PresentationFormat>
  <Paragraphs>198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Book Antiqua</vt:lpstr>
      <vt:lpstr>Arial</vt:lpstr>
      <vt:lpstr>Barlow</vt:lpstr>
      <vt:lpstr>Aptos</vt:lpstr>
      <vt:lpstr>Raleway</vt:lpstr>
      <vt:lpstr>Raleway Medium</vt:lpstr>
      <vt:lpstr>Wingdings</vt:lpstr>
      <vt:lpstr>DM Sans</vt:lpstr>
      <vt:lpstr>Anaheim</vt:lpstr>
      <vt:lpstr>Courier New</vt:lpstr>
      <vt:lpstr>Advanced Topics in Combinatorics - Doctor of Philosophy (Ph.D.) in Mathematics by Slidesgo</vt:lpstr>
      <vt:lpstr>Presentación de PowerPoint</vt:lpstr>
      <vt:lpstr>CONTENIDO</vt:lpstr>
      <vt:lpstr>INTRODUCCIÓN Y OBJECTIVO</vt:lpstr>
      <vt:lpstr>Presentación de PowerPoint</vt:lpstr>
      <vt:lpstr>MATERIAL Y MÉTODOS</vt:lpstr>
      <vt:lpstr>RESULTADOS</vt:lpstr>
      <vt:lpstr>RESULTADOS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Karina Fernández Ramón</dc:creator>
  <cp:lastModifiedBy>Karina Fernández Ramón</cp:lastModifiedBy>
  <cp:revision>6</cp:revision>
  <dcterms:modified xsi:type="dcterms:W3CDTF">2024-11-10T18:01:46Z</dcterms:modified>
</cp:coreProperties>
</file>