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2" r:id="rId3"/>
    <p:sldId id="259" r:id="rId4"/>
    <p:sldId id="260" r:id="rId5"/>
    <p:sldId id="261" r:id="rId6"/>
    <p:sldId id="257" r:id="rId7"/>
    <p:sldId id="265" r:id="rId8"/>
    <p:sldId id="263"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7"/>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AD7757-BABB-4E4A-A7BA-42A0ADD92649}" type="doc">
      <dgm:prSet loTypeId="urn:microsoft.com/office/officeart/2005/8/layout/StepDownProcess" loCatId="" qsTypeId="urn:microsoft.com/office/officeart/2005/8/quickstyle/simple1" qsCatId="simple" csTypeId="urn:microsoft.com/office/officeart/2005/8/colors/accent2_1" csCatId="accent2" phldr="1"/>
      <dgm:spPr/>
      <dgm:t>
        <a:bodyPr/>
        <a:lstStyle/>
        <a:p>
          <a:endParaRPr lang="es-ES"/>
        </a:p>
      </dgm:t>
    </dgm:pt>
    <dgm:pt modelId="{121FCB28-A602-CB43-88F4-7BD635A38D84}">
      <dgm:prSet phldrT="[Texto]"/>
      <dgm:spPr/>
      <dgm:t>
        <a:bodyPr/>
        <a:lstStyle/>
        <a:p>
          <a:r>
            <a:rPr lang="es-ES" dirty="0"/>
            <a:t>Satisfacción</a:t>
          </a:r>
        </a:p>
      </dgm:t>
    </dgm:pt>
    <dgm:pt modelId="{BD71DD6F-6AA7-0C4A-A1A0-219A31112754}" type="parTrans" cxnId="{A1483268-6742-3B48-8AD8-7F645B03B57E}">
      <dgm:prSet/>
      <dgm:spPr/>
      <dgm:t>
        <a:bodyPr/>
        <a:lstStyle/>
        <a:p>
          <a:endParaRPr lang="es-ES"/>
        </a:p>
      </dgm:t>
    </dgm:pt>
    <dgm:pt modelId="{6A7DD1FF-D6A4-F049-8E3F-E63B7716138B}" type="sibTrans" cxnId="{A1483268-6742-3B48-8AD8-7F645B03B57E}">
      <dgm:prSet/>
      <dgm:spPr/>
      <dgm:t>
        <a:bodyPr/>
        <a:lstStyle/>
        <a:p>
          <a:endParaRPr lang="es-ES"/>
        </a:p>
      </dgm:t>
    </dgm:pt>
    <dgm:pt modelId="{375CBA8A-3D55-A841-A87B-091319E46DFC}">
      <dgm:prSet phldrT="[Texto]" custT="1"/>
      <dgm:spPr/>
      <dgm:t>
        <a:bodyPr/>
        <a:lstStyle/>
        <a:p>
          <a:r>
            <a:rPr lang="es-ES" sz="1800" dirty="0"/>
            <a:t>Indicador de calidad asistencial.</a:t>
          </a:r>
        </a:p>
      </dgm:t>
    </dgm:pt>
    <dgm:pt modelId="{388D14E2-562E-AF4A-9EA7-AD5098F88A95}" type="parTrans" cxnId="{68D7FF06-C310-5E4E-A815-E6D05CE4B02C}">
      <dgm:prSet/>
      <dgm:spPr/>
      <dgm:t>
        <a:bodyPr/>
        <a:lstStyle/>
        <a:p>
          <a:endParaRPr lang="es-ES"/>
        </a:p>
      </dgm:t>
    </dgm:pt>
    <dgm:pt modelId="{37A1684B-0653-F449-8BFA-1B1A37FA4619}" type="sibTrans" cxnId="{68D7FF06-C310-5E4E-A815-E6D05CE4B02C}">
      <dgm:prSet/>
      <dgm:spPr/>
      <dgm:t>
        <a:bodyPr/>
        <a:lstStyle/>
        <a:p>
          <a:endParaRPr lang="es-ES"/>
        </a:p>
      </dgm:t>
    </dgm:pt>
    <dgm:pt modelId="{D39BA49D-E2FB-534B-B94C-76965A2BFE6D}">
      <dgm:prSet phldrT="[Texto]"/>
      <dgm:spPr/>
      <dgm:t>
        <a:bodyPr/>
        <a:lstStyle/>
        <a:p>
          <a:r>
            <a:rPr lang="es-ES" dirty="0"/>
            <a:t>Cuestionarios</a:t>
          </a:r>
        </a:p>
      </dgm:t>
    </dgm:pt>
    <dgm:pt modelId="{DDB74960-85FD-FF40-86BA-A211645E825B}" type="parTrans" cxnId="{A6BDE8F9-C991-CF4E-AC74-74AEDF85E6AF}">
      <dgm:prSet/>
      <dgm:spPr/>
      <dgm:t>
        <a:bodyPr/>
        <a:lstStyle/>
        <a:p>
          <a:endParaRPr lang="es-ES"/>
        </a:p>
      </dgm:t>
    </dgm:pt>
    <dgm:pt modelId="{E48D2968-0C7A-3948-9AD9-2221108FD687}" type="sibTrans" cxnId="{A6BDE8F9-C991-CF4E-AC74-74AEDF85E6AF}">
      <dgm:prSet/>
      <dgm:spPr/>
      <dgm:t>
        <a:bodyPr/>
        <a:lstStyle/>
        <a:p>
          <a:endParaRPr lang="es-ES"/>
        </a:p>
      </dgm:t>
    </dgm:pt>
    <dgm:pt modelId="{3FE136C0-A7BE-F144-B8F0-F97B53724B10}">
      <dgm:prSet phldrT="[Texto]" custT="1"/>
      <dgm:spPr/>
      <dgm:t>
        <a:bodyPr/>
        <a:lstStyle/>
        <a:p>
          <a:r>
            <a:rPr lang="es-ES" sz="1800" dirty="0"/>
            <a:t>Permiten obtener información relevante.</a:t>
          </a:r>
        </a:p>
      </dgm:t>
    </dgm:pt>
    <dgm:pt modelId="{A4A9B28C-1A2C-1743-804C-106794B0C703}" type="parTrans" cxnId="{4967AC27-F79E-CC4F-9B28-CA1E0AC1698E}">
      <dgm:prSet/>
      <dgm:spPr/>
      <dgm:t>
        <a:bodyPr/>
        <a:lstStyle/>
        <a:p>
          <a:endParaRPr lang="es-ES"/>
        </a:p>
      </dgm:t>
    </dgm:pt>
    <dgm:pt modelId="{FC3B4D94-4B59-824B-AA5F-631AE6B6B6EC}" type="sibTrans" cxnId="{4967AC27-F79E-CC4F-9B28-CA1E0AC1698E}">
      <dgm:prSet/>
      <dgm:spPr/>
      <dgm:t>
        <a:bodyPr/>
        <a:lstStyle/>
        <a:p>
          <a:endParaRPr lang="es-ES"/>
        </a:p>
      </dgm:t>
    </dgm:pt>
    <dgm:pt modelId="{72AE3590-1B61-AB44-BB15-E37C65A7C332}">
      <dgm:prSet phldrT="[Texto]"/>
      <dgm:spPr/>
      <dgm:t>
        <a:bodyPr/>
        <a:lstStyle/>
        <a:p>
          <a:r>
            <a:rPr lang="es-ES" dirty="0"/>
            <a:t>Utilidad</a:t>
          </a:r>
        </a:p>
      </dgm:t>
    </dgm:pt>
    <dgm:pt modelId="{9CC7E5AB-00BA-B346-9B94-5A1502D2CF48}" type="parTrans" cxnId="{6C93A3AF-FAF3-BC41-B6E3-1F03C376DCC4}">
      <dgm:prSet/>
      <dgm:spPr/>
      <dgm:t>
        <a:bodyPr/>
        <a:lstStyle/>
        <a:p>
          <a:endParaRPr lang="es-ES"/>
        </a:p>
      </dgm:t>
    </dgm:pt>
    <dgm:pt modelId="{DF571681-DDA4-5A44-8115-06F73BFB9FE5}" type="sibTrans" cxnId="{6C93A3AF-FAF3-BC41-B6E3-1F03C376DCC4}">
      <dgm:prSet/>
      <dgm:spPr/>
      <dgm:t>
        <a:bodyPr/>
        <a:lstStyle/>
        <a:p>
          <a:endParaRPr lang="es-ES"/>
        </a:p>
      </dgm:t>
    </dgm:pt>
    <dgm:pt modelId="{4FFB8531-FCB5-E744-97FA-5F15E736156D}">
      <dgm:prSet phldrT="[Texto]" custT="1"/>
      <dgm:spPr/>
      <dgm:t>
        <a:bodyPr/>
        <a:lstStyle/>
        <a:p>
          <a:r>
            <a:rPr lang="es-ES" sz="1800" dirty="0"/>
            <a:t>Mejorar la atención prestada.</a:t>
          </a:r>
        </a:p>
      </dgm:t>
    </dgm:pt>
    <dgm:pt modelId="{5024C2D5-2EA0-8C47-9971-9738DC154237}" type="parTrans" cxnId="{DDE319C0-9F52-7F4D-B934-F61B63086848}">
      <dgm:prSet/>
      <dgm:spPr/>
      <dgm:t>
        <a:bodyPr/>
        <a:lstStyle/>
        <a:p>
          <a:endParaRPr lang="es-ES"/>
        </a:p>
      </dgm:t>
    </dgm:pt>
    <dgm:pt modelId="{B3E4A8F0-22C1-5749-81F3-ACA1A294388E}" type="sibTrans" cxnId="{DDE319C0-9F52-7F4D-B934-F61B63086848}">
      <dgm:prSet/>
      <dgm:spPr/>
      <dgm:t>
        <a:bodyPr/>
        <a:lstStyle/>
        <a:p>
          <a:endParaRPr lang="es-ES"/>
        </a:p>
      </dgm:t>
    </dgm:pt>
    <dgm:pt modelId="{A192AAFB-642F-FB46-85A9-6B962A18357D}" type="pres">
      <dgm:prSet presAssocID="{73AD7757-BABB-4E4A-A7BA-42A0ADD92649}" presName="rootnode" presStyleCnt="0">
        <dgm:presLayoutVars>
          <dgm:chMax/>
          <dgm:chPref/>
          <dgm:dir/>
          <dgm:animLvl val="lvl"/>
        </dgm:presLayoutVars>
      </dgm:prSet>
      <dgm:spPr/>
    </dgm:pt>
    <dgm:pt modelId="{E4FD498E-8E3F-F84C-B195-9F586D3C08CA}" type="pres">
      <dgm:prSet presAssocID="{121FCB28-A602-CB43-88F4-7BD635A38D84}" presName="composite" presStyleCnt="0"/>
      <dgm:spPr/>
    </dgm:pt>
    <dgm:pt modelId="{4D14A067-C773-4846-AB05-0BD5E2B011E2}" type="pres">
      <dgm:prSet presAssocID="{121FCB28-A602-CB43-88F4-7BD635A38D84}" presName="bentUpArrow1" presStyleLbl="alignImgPlace1" presStyleIdx="0" presStyleCnt="2" custLinFactNeighborY="3180"/>
      <dgm:spPr/>
    </dgm:pt>
    <dgm:pt modelId="{C4199B5A-3471-DD48-8FE3-6A8798769285}" type="pres">
      <dgm:prSet presAssocID="{121FCB28-A602-CB43-88F4-7BD635A38D84}" presName="ParentText" presStyleLbl="node1" presStyleIdx="0" presStyleCnt="3" custLinFactNeighborX="-30228" custLinFactNeighborY="-2781">
        <dgm:presLayoutVars>
          <dgm:chMax val="1"/>
          <dgm:chPref val="1"/>
          <dgm:bulletEnabled val="1"/>
        </dgm:presLayoutVars>
      </dgm:prSet>
      <dgm:spPr/>
    </dgm:pt>
    <dgm:pt modelId="{DA422025-270A-0E4E-AEB7-3CA27467DEB0}" type="pres">
      <dgm:prSet presAssocID="{121FCB28-A602-CB43-88F4-7BD635A38D84}" presName="ChildText" presStyleLbl="revTx" presStyleIdx="0" presStyleCnt="3" custScaleX="171341">
        <dgm:presLayoutVars>
          <dgm:chMax val="0"/>
          <dgm:chPref val="0"/>
          <dgm:bulletEnabled val="1"/>
        </dgm:presLayoutVars>
      </dgm:prSet>
      <dgm:spPr/>
    </dgm:pt>
    <dgm:pt modelId="{54B27987-80A5-1A4F-BA69-8FCFA856B01E}" type="pres">
      <dgm:prSet presAssocID="{6A7DD1FF-D6A4-F049-8E3F-E63B7716138B}" presName="sibTrans" presStyleCnt="0"/>
      <dgm:spPr/>
    </dgm:pt>
    <dgm:pt modelId="{FFC97FDD-14F9-F143-9140-87D7076B1620}" type="pres">
      <dgm:prSet presAssocID="{D39BA49D-E2FB-534B-B94C-76965A2BFE6D}" presName="composite" presStyleCnt="0"/>
      <dgm:spPr/>
    </dgm:pt>
    <dgm:pt modelId="{743F4DBE-15ED-2B4F-AA18-8CFAE5653681}" type="pres">
      <dgm:prSet presAssocID="{D39BA49D-E2FB-534B-B94C-76965A2BFE6D}" presName="bentUpArrow1" presStyleLbl="alignImgPlace1" presStyleIdx="1" presStyleCnt="2" custLinFactNeighborX="20481" custLinFactNeighborY="8479"/>
      <dgm:spPr/>
    </dgm:pt>
    <dgm:pt modelId="{0A664055-7C1F-764B-AA2F-DE09B84A56DE}" type="pres">
      <dgm:prSet presAssocID="{D39BA49D-E2FB-534B-B94C-76965A2BFE6D}" presName="ParentText" presStyleLbl="node1" presStyleIdx="1" presStyleCnt="3" custLinFactNeighborX="-13629" custLinFactNeighborY="2697">
        <dgm:presLayoutVars>
          <dgm:chMax val="1"/>
          <dgm:chPref val="1"/>
          <dgm:bulletEnabled val="1"/>
        </dgm:presLayoutVars>
      </dgm:prSet>
      <dgm:spPr/>
    </dgm:pt>
    <dgm:pt modelId="{7504FF13-48BA-1847-BCCF-63C1EFE05A70}" type="pres">
      <dgm:prSet presAssocID="{D39BA49D-E2FB-534B-B94C-76965A2BFE6D}" presName="ChildText" presStyleLbl="revTx" presStyleIdx="1" presStyleCnt="3" custScaleX="175704" custLinFactNeighborX="27700" custLinFactNeighborY="5915">
        <dgm:presLayoutVars>
          <dgm:chMax val="0"/>
          <dgm:chPref val="0"/>
          <dgm:bulletEnabled val="1"/>
        </dgm:presLayoutVars>
      </dgm:prSet>
      <dgm:spPr/>
    </dgm:pt>
    <dgm:pt modelId="{A7902D96-5653-2641-B4A8-41047F7DE030}" type="pres">
      <dgm:prSet presAssocID="{E48D2968-0C7A-3948-9AD9-2221108FD687}" presName="sibTrans" presStyleCnt="0"/>
      <dgm:spPr/>
    </dgm:pt>
    <dgm:pt modelId="{07602E10-2903-2944-B860-E3706CA9FC9D}" type="pres">
      <dgm:prSet presAssocID="{72AE3590-1B61-AB44-BB15-E37C65A7C332}" presName="composite" presStyleCnt="0"/>
      <dgm:spPr/>
    </dgm:pt>
    <dgm:pt modelId="{CC68C35C-7C08-E143-84B6-CC927BA712A6}" type="pres">
      <dgm:prSet presAssocID="{72AE3590-1B61-AB44-BB15-E37C65A7C332}" presName="ParentText" presStyleLbl="node1" presStyleIdx="2" presStyleCnt="3">
        <dgm:presLayoutVars>
          <dgm:chMax val="1"/>
          <dgm:chPref val="1"/>
          <dgm:bulletEnabled val="1"/>
        </dgm:presLayoutVars>
      </dgm:prSet>
      <dgm:spPr/>
    </dgm:pt>
    <dgm:pt modelId="{530F7A8D-2B6B-194B-A0E0-6052B14C4098}" type="pres">
      <dgm:prSet presAssocID="{72AE3590-1B61-AB44-BB15-E37C65A7C332}" presName="FinalChildText" presStyleLbl="revTx" presStyleIdx="2" presStyleCnt="3" custScaleX="168190" custLinFactNeighborX="40685" custLinFactNeighborY="1113">
        <dgm:presLayoutVars>
          <dgm:chMax val="0"/>
          <dgm:chPref val="0"/>
          <dgm:bulletEnabled val="1"/>
        </dgm:presLayoutVars>
      </dgm:prSet>
      <dgm:spPr/>
    </dgm:pt>
  </dgm:ptLst>
  <dgm:cxnLst>
    <dgm:cxn modelId="{68D7FF06-C310-5E4E-A815-E6D05CE4B02C}" srcId="{121FCB28-A602-CB43-88F4-7BD635A38D84}" destId="{375CBA8A-3D55-A841-A87B-091319E46DFC}" srcOrd="0" destOrd="0" parTransId="{388D14E2-562E-AF4A-9EA7-AD5098F88A95}" sibTransId="{37A1684B-0653-F449-8BFA-1B1A37FA4619}"/>
    <dgm:cxn modelId="{247B960A-18A0-5340-B1E6-22112BFFBD6B}" type="presOf" srcId="{4FFB8531-FCB5-E744-97FA-5F15E736156D}" destId="{530F7A8D-2B6B-194B-A0E0-6052B14C4098}" srcOrd="0" destOrd="0" presId="urn:microsoft.com/office/officeart/2005/8/layout/StepDownProcess"/>
    <dgm:cxn modelId="{107D6627-F703-5E4E-9BB4-27F80D883D99}" type="presOf" srcId="{72AE3590-1B61-AB44-BB15-E37C65A7C332}" destId="{CC68C35C-7C08-E143-84B6-CC927BA712A6}" srcOrd="0" destOrd="0" presId="urn:microsoft.com/office/officeart/2005/8/layout/StepDownProcess"/>
    <dgm:cxn modelId="{4967AC27-F79E-CC4F-9B28-CA1E0AC1698E}" srcId="{D39BA49D-E2FB-534B-B94C-76965A2BFE6D}" destId="{3FE136C0-A7BE-F144-B8F0-F97B53724B10}" srcOrd="0" destOrd="0" parTransId="{A4A9B28C-1A2C-1743-804C-106794B0C703}" sibTransId="{FC3B4D94-4B59-824B-AA5F-631AE6B6B6EC}"/>
    <dgm:cxn modelId="{D0B2D82A-7CD4-9643-AEB7-0E1199F04AE0}" type="presOf" srcId="{375CBA8A-3D55-A841-A87B-091319E46DFC}" destId="{DA422025-270A-0E4E-AEB7-3CA27467DEB0}" srcOrd="0" destOrd="0" presId="urn:microsoft.com/office/officeart/2005/8/layout/StepDownProcess"/>
    <dgm:cxn modelId="{B7063348-E434-7346-9860-D0A48DC5D82B}" type="presOf" srcId="{3FE136C0-A7BE-F144-B8F0-F97B53724B10}" destId="{7504FF13-48BA-1847-BCCF-63C1EFE05A70}" srcOrd="0" destOrd="0" presId="urn:microsoft.com/office/officeart/2005/8/layout/StepDownProcess"/>
    <dgm:cxn modelId="{D923AE61-1269-B94F-8C2A-D0A5E9C32767}" type="presOf" srcId="{D39BA49D-E2FB-534B-B94C-76965A2BFE6D}" destId="{0A664055-7C1F-764B-AA2F-DE09B84A56DE}" srcOrd="0" destOrd="0" presId="urn:microsoft.com/office/officeart/2005/8/layout/StepDownProcess"/>
    <dgm:cxn modelId="{A1483268-6742-3B48-8AD8-7F645B03B57E}" srcId="{73AD7757-BABB-4E4A-A7BA-42A0ADD92649}" destId="{121FCB28-A602-CB43-88F4-7BD635A38D84}" srcOrd="0" destOrd="0" parTransId="{BD71DD6F-6AA7-0C4A-A1A0-219A31112754}" sibTransId="{6A7DD1FF-D6A4-F049-8E3F-E63B7716138B}"/>
    <dgm:cxn modelId="{6C93A3AF-FAF3-BC41-B6E3-1F03C376DCC4}" srcId="{73AD7757-BABB-4E4A-A7BA-42A0ADD92649}" destId="{72AE3590-1B61-AB44-BB15-E37C65A7C332}" srcOrd="2" destOrd="0" parTransId="{9CC7E5AB-00BA-B346-9B94-5A1502D2CF48}" sibTransId="{DF571681-DDA4-5A44-8115-06F73BFB9FE5}"/>
    <dgm:cxn modelId="{DDE319C0-9F52-7F4D-B934-F61B63086848}" srcId="{72AE3590-1B61-AB44-BB15-E37C65A7C332}" destId="{4FFB8531-FCB5-E744-97FA-5F15E736156D}" srcOrd="0" destOrd="0" parTransId="{5024C2D5-2EA0-8C47-9971-9738DC154237}" sibTransId="{B3E4A8F0-22C1-5749-81F3-ACA1A294388E}"/>
    <dgm:cxn modelId="{8144EFD4-0E9B-7348-B7E7-DCF282E66DD6}" type="presOf" srcId="{73AD7757-BABB-4E4A-A7BA-42A0ADD92649}" destId="{A192AAFB-642F-FB46-85A9-6B962A18357D}" srcOrd="0" destOrd="0" presId="urn:microsoft.com/office/officeart/2005/8/layout/StepDownProcess"/>
    <dgm:cxn modelId="{E59CA9E9-9D6A-F24A-92BB-0AC669114FCE}" type="presOf" srcId="{121FCB28-A602-CB43-88F4-7BD635A38D84}" destId="{C4199B5A-3471-DD48-8FE3-6A8798769285}" srcOrd="0" destOrd="0" presId="urn:microsoft.com/office/officeart/2005/8/layout/StepDownProcess"/>
    <dgm:cxn modelId="{A6BDE8F9-C991-CF4E-AC74-74AEDF85E6AF}" srcId="{73AD7757-BABB-4E4A-A7BA-42A0ADD92649}" destId="{D39BA49D-E2FB-534B-B94C-76965A2BFE6D}" srcOrd="1" destOrd="0" parTransId="{DDB74960-85FD-FF40-86BA-A211645E825B}" sibTransId="{E48D2968-0C7A-3948-9AD9-2221108FD687}"/>
    <dgm:cxn modelId="{FA8A6DEB-7756-7A47-B995-57C8FC7F2FA2}" type="presParOf" srcId="{A192AAFB-642F-FB46-85A9-6B962A18357D}" destId="{E4FD498E-8E3F-F84C-B195-9F586D3C08CA}" srcOrd="0" destOrd="0" presId="urn:microsoft.com/office/officeart/2005/8/layout/StepDownProcess"/>
    <dgm:cxn modelId="{36026744-6196-D945-BCC0-44C366D27789}" type="presParOf" srcId="{E4FD498E-8E3F-F84C-B195-9F586D3C08CA}" destId="{4D14A067-C773-4846-AB05-0BD5E2B011E2}" srcOrd="0" destOrd="0" presId="urn:microsoft.com/office/officeart/2005/8/layout/StepDownProcess"/>
    <dgm:cxn modelId="{059FE7CE-598A-C74C-950F-886E40EE33D5}" type="presParOf" srcId="{E4FD498E-8E3F-F84C-B195-9F586D3C08CA}" destId="{C4199B5A-3471-DD48-8FE3-6A8798769285}" srcOrd="1" destOrd="0" presId="urn:microsoft.com/office/officeart/2005/8/layout/StepDownProcess"/>
    <dgm:cxn modelId="{0D12176E-DB0A-D84C-B37B-6F0821883727}" type="presParOf" srcId="{E4FD498E-8E3F-F84C-B195-9F586D3C08CA}" destId="{DA422025-270A-0E4E-AEB7-3CA27467DEB0}" srcOrd="2" destOrd="0" presId="urn:microsoft.com/office/officeart/2005/8/layout/StepDownProcess"/>
    <dgm:cxn modelId="{21633909-358F-2648-834A-C924745183D1}" type="presParOf" srcId="{A192AAFB-642F-FB46-85A9-6B962A18357D}" destId="{54B27987-80A5-1A4F-BA69-8FCFA856B01E}" srcOrd="1" destOrd="0" presId="urn:microsoft.com/office/officeart/2005/8/layout/StepDownProcess"/>
    <dgm:cxn modelId="{5BA9BA58-6252-1D4F-A21C-4C3FBFA7C6D9}" type="presParOf" srcId="{A192AAFB-642F-FB46-85A9-6B962A18357D}" destId="{FFC97FDD-14F9-F143-9140-87D7076B1620}" srcOrd="2" destOrd="0" presId="urn:microsoft.com/office/officeart/2005/8/layout/StepDownProcess"/>
    <dgm:cxn modelId="{23AA444A-E9A8-004A-B0FA-CE4124D1D937}" type="presParOf" srcId="{FFC97FDD-14F9-F143-9140-87D7076B1620}" destId="{743F4DBE-15ED-2B4F-AA18-8CFAE5653681}" srcOrd="0" destOrd="0" presId="urn:microsoft.com/office/officeart/2005/8/layout/StepDownProcess"/>
    <dgm:cxn modelId="{5157B596-8BE0-D443-9EE1-48D8969B8361}" type="presParOf" srcId="{FFC97FDD-14F9-F143-9140-87D7076B1620}" destId="{0A664055-7C1F-764B-AA2F-DE09B84A56DE}" srcOrd="1" destOrd="0" presId="urn:microsoft.com/office/officeart/2005/8/layout/StepDownProcess"/>
    <dgm:cxn modelId="{3AD5B0FB-3B40-5548-9E6B-6374688ECA3D}" type="presParOf" srcId="{FFC97FDD-14F9-F143-9140-87D7076B1620}" destId="{7504FF13-48BA-1847-BCCF-63C1EFE05A70}" srcOrd="2" destOrd="0" presId="urn:microsoft.com/office/officeart/2005/8/layout/StepDownProcess"/>
    <dgm:cxn modelId="{405E7D4D-C84D-0243-9688-C14F27A25FC3}" type="presParOf" srcId="{A192AAFB-642F-FB46-85A9-6B962A18357D}" destId="{A7902D96-5653-2641-B4A8-41047F7DE030}" srcOrd="3" destOrd="0" presId="urn:microsoft.com/office/officeart/2005/8/layout/StepDownProcess"/>
    <dgm:cxn modelId="{5320E55C-84B1-944D-A455-A8B427FF7CF7}" type="presParOf" srcId="{A192AAFB-642F-FB46-85A9-6B962A18357D}" destId="{07602E10-2903-2944-B860-E3706CA9FC9D}" srcOrd="4" destOrd="0" presId="urn:microsoft.com/office/officeart/2005/8/layout/StepDownProcess"/>
    <dgm:cxn modelId="{6094A9CE-DF6C-A64C-B363-01C771D5DDA0}" type="presParOf" srcId="{07602E10-2903-2944-B860-E3706CA9FC9D}" destId="{CC68C35C-7C08-E143-84B6-CC927BA712A6}" srcOrd="0" destOrd="0" presId="urn:microsoft.com/office/officeart/2005/8/layout/StepDownProcess"/>
    <dgm:cxn modelId="{5D6CA1A2-70B3-284C-BE52-5D6BB6A76E0E}" type="presParOf" srcId="{07602E10-2903-2944-B860-E3706CA9FC9D}" destId="{530F7A8D-2B6B-194B-A0E0-6052B14C4098}"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3389E3-4427-1844-BD90-D79D55616BB7}" type="doc">
      <dgm:prSet loTypeId="urn:microsoft.com/office/officeart/2005/8/layout/vList2" loCatId="" qsTypeId="urn:microsoft.com/office/officeart/2005/8/quickstyle/simple1" qsCatId="simple" csTypeId="urn:microsoft.com/office/officeart/2005/8/colors/accent2_4" csCatId="accent2" phldr="1"/>
      <dgm:spPr/>
      <dgm:t>
        <a:bodyPr/>
        <a:lstStyle/>
        <a:p>
          <a:endParaRPr lang="es-ES"/>
        </a:p>
      </dgm:t>
    </dgm:pt>
    <dgm:pt modelId="{CC7D28BA-EC42-5C4A-83E9-A00B21A20469}">
      <dgm:prSet phldrT="[Texto]" custT="1"/>
      <dgm:spPr/>
      <dgm:t>
        <a:bodyPr/>
        <a:lstStyle/>
        <a:p>
          <a:pPr algn="just"/>
          <a:r>
            <a:rPr lang="es-ES" sz="2600" b="1" kern="1200">
              <a:latin typeface="Tw Cen MT" panose="020B0602020104020603" pitchFamily="34" charset="77"/>
              <a:ea typeface="+mn-ea"/>
              <a:cs typeface="Calibri" panose="020F0502020204030204" pitchFamily="34" charset="0"/>
            </a:rPr>
            <a:t>Criterios de exclusión</a:t>
          </a:r>
          <a:endParaRPr lang="es-ES" sz="2600" b="1" kern="1200" dirty="0">
            <a:latin typeface="Tw Cen MT" panose="020B0602020104020603" pitchFamily="34" charset="77"/>
            <a:ea typeface="+mn-ea"/>
            <a:cs typeface="Calibri" panose="020F0502020204030204" pitchFamily="34" charset="0"/>
          </a:endParaRPr>
        </a:p>
      </dgm:t>
    </dgm:pt>
    <dgm:pt modelId="{7D3D5D2C-EA48-E848-AC1F-767432388C5A}" type="parTrans" cxnId="{D7BF0614-688A-5448-85FE-9E4679AE7714}">
      <dgm:prSet/>
      <dgm:spPr/>
      <dgm:t>
        <a:bodyPr/>
        <a:lstStyle/>
        <a:p>
          <a:endParaRPr lang="es-ES"/>
        </a:p>
      </dgm:t>
    </dgm:pt>
    <dgm:pt modelId="{AEA795D6-2D84-464F-AEA8-4D918C9BA2B3}" type="sibTrans" cxnId="{D7BF0614-688A-5448-85FE-9E4679AE7714}">
      <dgm:prSet/>
      <dgm:spPr/>
      <dgm:t>
        <a:bodyPr/>
        <a:lstStyle/>
        <a:p>
          <a:endParaRPr lang="es-ES"/>
        </a:p>
      </dgm:t>
    </dgm:pt>
    <dgm:pt modelId="{92FA52CB-4121-C94E-A067-C54D063A9CA8}">
      <dgm:prSet phldrT="[Texto]" custT="1"/>
      <dgm:spPr/>
      <dgm:t>
        <a:bodyPr/>
        <a:lstStyle/>
        <a:p>
          <a:pPr algn="just">
            <a:lnSpc>
              <a:spcPct val="100000"/>
            </a:lnSpc>
            <a:buFont typeface="Letra del sistema regular"/>
            <a:buChar char="-"/>
          </a:pPr>
          <a:r>
            <a:rPr lang="es-ES" sz="2000" kern="1200" dirty="0">
              <a:latin typeface="Tw Cen MT" panose="020B0602020104020603"/>
              <a:ea typeface="+mn-ea"/>
              <a:cs typeface="+mn-cs"/>
            </a:rPr>
            <a:t>Cualquier artículo, revisión sistemática o informe técnico en el que no se describa, valide o evalúe la satisfacción de los trabajadores con algún aspecto de la vigilancia de la salud o de las UBS.</a:t>
          </a:r>
        </a:p>
      </dgm:t>
    </dgm:pt>
    <dgm:pt modelId="{E1E7C657-A9B2-B14C-968F-694C53D56E5E}" type="parTrans" cxnId="{36771499-D18E-704A-B9BD-8CFC2E07E630}">
      <dgm:prSet/>
      <dgm:spPr/>
      <dgm:t>
        <a:bodyPr/>
        <a:lstStyle/>
        <a:p>
          <a:endParaRPr lang="es-ES"/>
        </a:p>
      </dgm:t>
    </dgm:pt>
    <dgm:pt modelId="{D9CC1F97-AEF0-6341-A6DA-70F2B1C108AD}" type="sibTrans" cxnId="{36771499-D18E-704A-B9BD-8CFC2E07E630}">
      <dgm:prSet/>
      <dgm:spPr/>
      <dgm:t>
        <a:bodyPr/>
        <a:lstStyle/>
        <a:p>
          <a:endParaRPr lang="es-ES"/>
        </a:p>
      </dgm:t>
    </dgm:pt>
    <dgm:pt modelId="{907C3489-D44D-5D4A-A201-682F4A2BD731}">
      <dgm:prSet phldrT="[Texto]" custT="1"/>
      <dgm:spPr/>
      <dgm:t>
        <a:bodyPr/>
        <a:lstStyle/>
        <a:p>
          <a:pPr algn="just">
            <a:lnSpc>
              <a:spcPct val="90000"/>
            </a:lnSpc>
            <a:buFont typeface="Arial" panose="020B0604020202020204" pitchFamily="34" charset="0"/>
            <a:buChar char="•"/>
          </a:pPr>
          <a:endParaRPr lang="es-ES" sz="2300" kern="1200" dirty="0">
            <a:latin typeface="Calibri" panose="020F0502020204030204" pitchFamily="34" charset="0"/>
            <a:cs typeface="Calibri" panose="020F0502020204030204" pitchFamily="34" charset="0"/>
          </a:endParaRPr>
        </a:p>
      </dgm:t>
    </dgm:pt>
    <dgm:pt modelId="{B17B2F82-AB75-4442-AAE3-38CCEFD561A3}" type="parTrans" cxnId="{4EDFBAC8-8252-6448-B4AA-C3A7F204F5C8}">
      <dgm:prSet/>
      <dgm:spPr/>
      <dgm:t>
        <a:bodyPr/>
        <a:lstStyle/>
        <a:p>
          <a:endParaRPr lang="es-ES"/>
        </a:p>
      </dgm:t>
    </dgm:pt>
    <dgm:pt modelId="{E593FD29-955B-CB4D-8B01-21DCA82F0EF1}" type="sibTrans" cxnId="{4EDFBAC8-8252-6448-B4AA-C3A7F204F5C8}">
      <dgm:prSet/>
      <dgm:spPr/>
      <dgm:t>
        <a:bodyPr/>
        <a:lstStyle/>
        <a:p>
          <a:endParaRPr lang="es-ES"/>
        </a:p>
      </dgm:t>
    </dgm:pt>
    <dgm:pt modelId="{DABE0473-38B0-BB4E-AFE3-637CDD3D2B88}" type="pres">
      <dgm:prSet presAssocID="{303389E3-4427-1844-BD90-D79D55616BB7}" presName="linear" presStyleCnt="0">
        <dgm:presLayoutVars>
          <dgm:animLvl val="lvl"/>
          <dgm:resizeHandles val="exact"/>
        </dgm:presLayoutVars>
      </dgm:prSet>
      <dgm:spPr/>
    </dgm:pt>
    <dgm:pt modelId="{1762BE4D-B8D9-DE45-B332-4648AD793878}" type="pres">
      <dgm:prSet presAssocID="{CC7D28BA-EC42-5C4A-83E9-A00B21A20469}" presName="parentText" presStyleLbl="node1" presStyleIdx="0" presStyleCnt="1" custScaleY="42668" custLinFactNeighborY="-63435">
        <dgm:presLayoutVars>
          <dgm:chMax val="0"/>
          <dgm:bulletEnabled val="1"/>
        </dgm:presLayoutVars>
      </dgm:prSet>
      <dgm:spPr/>
    </dgm:pt>
    <dgm:pt modelId="{195CB934-59FD-7544-8ED2-D06550BE845D}" type="pres">
      <dgm:prSet presAssocID="{CC7D28BA-EC42-5C4A-83E9-A00B21A20469}" presName="childText" presStyleLbl="revTx" presStyleIdx="0" presStyleCnt="1" custScaleY="104242" custLinFactNeighborY="-66314">
        <dgm:presLayoutVars>
          <dgm:bulletEnabled val="1"/>
        </dgm:presLayoutVars>
      </dgm:prSet>
      <dgm:spPr/>
    </dgm:pt>
  </dgm:ptLst>
  <dgm:cxnLst>
    <dgm:cxn modelId="{D7BF0614-688A-5448-85FE-9E4679AE7714}" srcId="{303389E3-4427-1844-BD90-D79D55616BB7}" destId="{CC7D28BA-EC42-5C4A-83E9-A00B21A20469}" srcOrd="0" destOrd="0" parTransId="{7D3D5D2C-EA48-E848-AC1F-767432388C5A}" sibTransId="{AEA795D6-2D84-464F-AEA8-4D918C9BA2B3}"/>
    <dgm:cxn modelId="{DE22ED36-5835-5D49-B677-68561007EE21}" type="presOf" srcId="{303389E3-4427-1844-BD90-D79D55616BB7}" destId="{DABE0473-38B0-BB4E-AFE3-637CDD3D2B88}" srcOrd="0" destOrd="0" presId="urn:microsoft.com/office/officeart/2005/8/layout/vList2"/>
    <dgm:cxn modelId="{51A4ED38-0BF2-6849-ABA0-A65BBBFF866C}" type="presOf" srcId="{907C3489-D44D-5D4A-A201-682F4A2BD731}" destId="{195CB934-59FD-7544-8ED2-D06550BE845D}" srcOrd="0" destOrd="1" presId="urn:microsoft.com/office/officeart/2005/8/layout/vList2"/>
    <dgm:cxn modelId="{38F5445F-3783-B747-8163-51C2CF4275C9}" type="presOf" srcId="{CC7D28BA-EC42-5C4A-83E9-A00B21A20469}" destId="{1762BE4D-B8D9-DE45-B332-4648AD793878}" srcOrd="0" destOrd="0" presId="urn:microsoft.com/office/officeart/2005/8/layout/vList2"/>
    <dgm:cxn modelId="{98B9098A-1AC4-AC49-AB23-4F3D18533027}" type="presOf" srcId="{92FA52CB-4121-C94E-A067-C54D063A9CA8}" destId="{195CB934-59FD-7544-8ED2-D06550BE845D}" srcOrd="0" destOrd="0" presId="urn:microsoft.com/office/officeart/2005/8/layout/vList2"/>
    <dgm:cxn modelId="{36771499-D18E-704A-B9BD-8CFC2E07E630}" srcId="{CC7D28BA-EC42-5C4A-83E9-A00B21A20469}" destId="{92FA52CB-4121-C94E-A067-C54D063A9CA8}" srcOrd="0" destOrd="0" parTransId="{E1E7C657-A9B2-B14C-968F-694C53D56E5E}" sibTransId="{D9CC1F97-AEF0-6341-A6DA-70F2B1C108AD}"/>
    <dgm:cxn modelId="{4EDFBAC8-8252-6448-B4AA-C3A7F204F5C8}" srcId="{CC7D28BA-EC42-5C4A-83E9-A00B21A20469}" destId="{907C3489-D44D-5D4A-A201-682F4A2BD731}" srcOrd="1" destOrd="0" parTransId="{B17B2F82-AB75-4442-AAE3-38CCEFD561A3}" sibTransId="{E593FD29-955B-CB4D-8B01-21DCA82F0EF1}"/>
    <dgm:cxn modelId="{535E751A-A8C8-6A46-B7D3-FC556FB02535}" type="presParOf" srcId="{DABE0473-38B0-BB4E-AFE3-637CDD3D2B88}" destId="{1762BE4D-B8D9-DE45-B332-4648AD793878}" srcOrd="0" destOrd="0" presId="urn:microsoft.com/office/officeart/2005/8/layout/vList2"/>
    <dgm:cxn modelId="{2ACE08B6-E12E-BB44-AA79-9880BA272B24}" type="presParOf" srcId="{DABE0473-38B0-BB4E-AFE3-637CDD3D2B88}" destId="{195CB934-59FD-7544-8ED2-D06550BE845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3389E3-4427-1844-BD90-D79D55616BB7}" type="doc">
      <dgm:prSet loTypeId="urn:microsoft.com/office/officeart/2005/8/layout/vList2" loCatId="" qsTypeId="urn:microsoft.com/office/officeart/2005/8/quickstyle/simple1" qsCatId="simple" csTypeId="urn:microsoft.com/office/officeart/2005/8/colors/accent2_2" csCatId="accent2" phldr="1"/>
      <dgm:spPr/>
      <dgm:t>
        <a:bodyPr/>
        <a:lstStyle/>
        <a:p>
          <a:endParaRPr lang="es-ES"/>
        </a:p>
      </dgm:t>
    </dgm:pt>
    <dgm:pt modelId="{CC7D28BA-EC42-5C4A-83E9-A00B21A20469}">
      <dgm:prSet phldrT="[Texto]" custT="1"/>
      <dgm:spPr/>
      <dgm:t>
        <a:bodyPr/>
        <a:lstStyle/>
        <a:p>
          <a:pPr algn="just"/>
          <a:r>
            <a:rPr lang="es-ES" sz="2600" b="1" dirty="0">
              <a:latin typeface="Tw Cen MT" panose="020B0602020104020603" pitchFamily="34" charset="77"/>
              <a:cs typeface="Calibri" panose="020F0502020204030204" pitchFamily="34" charset="0"/>
            </a:rPr>
            <a:t>Criterios de inclusión</a:t>
          </a:r>
        </a:p>
      </dgm:t>
    </dgm:pt>
    <dgm:pt modelId="{7D3D5D2C-EA48-E848-AC1F-767432388C5A}" type="parTrans" cxnId="{D7BF0614-688A-5448-85FE-9E4679AE7714}">
      <dgm:prSet/>
      <dgm:spPr/>
      <dgm:t>
        <a:bodyPr/>
        <a:lstStyle/>
        <a:p>
          <a:endParaRPr lang="es-ES" sz="2000">
            <a:latin typeface="Calibri" panose="020F0502020204030204" pitchFamily="34" charset="0"/>
            <a:cs typeface="Calibri" panose="020F0502020204030204" pitchFamily="34" charset="0"/>
          </a:endParaRPr>
        </a:p>
      </dgm:t>
    </dgm:pt>
    <dgm:pt modelId="{AEA795D6-2D84-464F-AEA8-4D918C9BA2B3}" type="sibTrans" cxnId="{D7BF0614-688A-5448-85FE-9E4679AE7714}">
      <dgm:prSet/>
      <dgm:spPr/>
      <dgm:t>
        <a:bodyPr/>
        <a:lstStyle/>
        <a:p>
          <a:endParaRPr lang="es-ES" sz="2000">
            <a:latin typeface="Calibri" panose="020F0502020204030204" pitchFamily="34" charset="0"/>
            <a:cs typeface="Calibri" panose="020F0502020204030204" pitchFamily="34" charset="0"/>
          </a:endParaRPr>
        </a:p>
      </dgm:t>
    </dgm:pt>
    <dgm:pt modelId="{92FA52CB-4121-C94E-A067-C54D063A9CA8}">
      <dgm:prSet phldrT="[Texto]" custT="1"/>
      <dgm:spPr/>
      <dgm:t>
        <a:bodyPr/>
        <a:lstStyle/>
        <a:p>
          <a:pPr algn="just">
            <a:lnSpc>
              <a:spcPct val="100000"/>
            </a:lnSpc>
            <a:spcAft>
              <a:spcPts val="200"/>
            </a:spcAft>
            <a:buFont typeface="Letra del sistema regular"/>
            <a:buChar char="-"/>
          </a:pPr>
          <a:r>
            <a:rPr lang="es-ES" sz="2000" kern="1200" dirty="0">
              <a:solidFill>
                <a:schemeClr val="tx1"/>
              </a:solidFill>
              <a:latin typeface="+mn-lt"/>
              <a:ea typeface="+mn-ea"/>
              <a:cs typeface="+mn-cs"/>
            </a:rPr>
            <a:t>Artículos en los que se describa o valide alguna herramienta sobre la satisfacción de los trabajadores con algún aspecto de la vigilancia de la salud o de las unidades básicas sanitarias (UBS).</a:t>
          </a:r>
        </a:p>
      </dgm:t>
    </dgm:pt>
    <dgm:pt modelId="{E1E7C657-A9B2-B14C-968F-694C53D56E5E}" type="parTrans" cxnId="{36771499-D18E-704A-B9BD-8CFC2E07E630}">
      <dgm:prSet/>
      <dgm:spPr/>
      <dgm:t>
        <a:bodyPr/>
        <a:lstStyle/>
        <a:p>
          <a:endParaRPr lang="es-ES" sz="2000">
            <a:latin typeface="Calibri" panose="020F0502020204030204" pitchFamily="34" charset="0"/>
            <a:cs typeface="Calibri" panose="020F0502020204030204" pitchFamily="34" charset="0"/>
          </a:endParaRPr>
        </a:p>
      </dgm:t>
    </dgm:pt>
    <dgm:pt modelId="{D9CC1F97-AEF0-6341-A6DA-70F2B1C108AD}" type="sibTrans" cxnId="{36771499-D18E-704A-B9BD-8CFC2E07E630}">
      <dgm:prSet/>
      <dgm:spPr/>
      <dgm:t>
        <a:bodyPr/>
        <a:lstStyle/>
        <a:p>
          <a:endParaRPr lang="es-ES" sz="2000">
            <a:latin typeface="Calibri" panose="020F0502020204030204" pitchFamily="34" charset="0"/>
            <a:cs typeface="Calibri" panose="020F0502020204030204" pitchFamily="34" charset="0"/>
          </a:endParaRPr>
        </a:p>
      </dgm:t>
    </dgm:pt>
    <dgm:pt modelId="{A67B0B18-9A7A-514D-BBA4-989802164FE2}">
      <dgm:prSet custT="1"/>
      <dgm:spPr/>
      <dgm:t>
        <a:bodyPr/>
        <a:lstStyle/>
        <a:p>
          <a:pPr algn="just">
            <a:lnSpc>
              <a:spcPct val="100000"/>
            </a:lnSpc>
            <a:spcAft>
              <a:spcPts val="200"/>
            </a:spcAft>
            <a:buFont typeface="Letra del sistema regular"/>
            <a:buChar char="-"/>
          </a:pPr>
          <a:r>
            <a:rPr lang="es-ES" sz="2000" kern="1200" dirty="0">
              <a:solidFill>
                <a:schemeClr val="tx1"/>
              </a:solidFill>
              <a:latin typeface="+mn-lt"/>
              <a:ea typeface="+mn-ea"/>
              <a:cs typeface="+mn-cs"/>
            </a:rPr>
            <a:t>Artículos en los que se evalúe la satisfacción de los trabajadores con algún aspecto de la vigilancia de la salud o de las UBS.</a:t>
          </a:r>
        </a:p>
      </dgm:t>
    </dgm:pt>
    <dgm:pt modelId="{7AF60BC3-51F1-954A-9050-18102EE516D8}" type="sibTrans" cxnId="{5E141E65-BDDE-3A45-B26F-A52A8CAE3360}">
      <dgm:prSet/>
      <dgm:spPr/>
      <dgm:t>
        <a:bodyPr/>
        <a:lstStyle/>
        <a:p>
          <a:endParaRPr lang="es-ES"/>
        </a:p>
      </dgm:t>
    </dgm:pt>
    <dgm:pt modelId="{AFA6252B-AB8B-154D-8EAC-968659A3DA9A}" type="parTrans" cxnId="{5E141E65-BDDE-3A45-B26F-A52A8CAE3360}">
      <dgm:prSet/>
      <dgm:spPr/>
      <dgm:t>
        <a:bodyPr/>
        <a:lstStyle/>
        <a:p>
          <a:endParaRPr lang="es-ES"/>
        </a:p>
      </dgm:t>
    </dgm:pt>
    <dgm:pt modelId="{D81B6759-E7AB-D247-A64B-08DDCC49926B}">
      <dgm:prSet custT="1"/>
      <dgm:spPr/>
      <dgm:t>
        <a:bodyPr/>
        <a:lstStyle/>
        <a:p>
          <a:pPr algn="just">
            <a:lnSpc>
              <a:spcPct val="100000"/>
            </a:lnSpc>
            <a:spcAft>
              <a:spcPts val="200"/>
            </a:spcAft>
            <a:buFont typeface="Letra del sistema regular"/>
            <a:buChar char="-"/>
          </a:pPr>
          <a:r>
            <a:rPr lang="es-ES" sz="2000" kern="1200" dirty="0">
              <a:solidFill>
                <a:schemeClr val="tx1"/>
              </a:solidFill>
              <a:latin typeface="+mn-lt"/>
              <a:ea typeface="+mn-ea"/>
              <a:cs typeface="+mn-cs"/>
            </a:rPr>
            <a:t>Revisiones sistemáticas o informes técnicos donde se revisen este tipo de instrumentos.</a:t>
          </a:r>
        </a:p>
      </dgm:t>
    </dgm:pt>
    <dgm:pt modelId="{63C7B448-7498-5F44-AE52-BACD6B855415}" type="sibTrans" cxnId="{CDE23D3A-A575-9842-917A-BF88FCCCE260}">
      <dgm:prSet/>
      <dgm:spPr/>
      <dgm:t>
        <a:bodyPr/>
        <a:lstStyle/>
        <a:p>
          <a:endParaRPr lang="es-ES"/>
        </a:p>
      </dgm:t>
    </dgm:pt>
    <dgm:pt modelId="{62ABE1EA-BFEB-054F-86E6-AD77B6DD7234}" type="parTrans" cxnId="{CDE23D3A-A575-9842-917A-BF88FCCCE260}">
      <dgm:prSet/>
      <dgm:spPr/>
      <dgm:t>
        <a:bodyPr/>
        <a:lstStyle/>
        <a:p>
          <a:endParaRPr lang="es-ES"/>
        </a:p>
      </dgm:t>
    </dgm:pt>
    <dgm:pt modelId="{DABE0473-38B0-BB4E-AFE3-637CDD3D2B88}" type="pres">
      <dgm:prSet presAssocID="{303389E3-4427-1844-BD90-D79D55616BB7}" presName="linear" presStyleCnt="0">
        <dgm:presLayoutVars>
          <dgm:animLvl val="lvl"/>
          <dgm:resizeHandles val="exact"/>
        </dgm:presLayoutVars>
      </dgm:prSet>
      <dgm:spPr/>
    </dgm:pt>
    <dgm:pt modelId="{1762BE4D-B8D9-DE45-B332-4648AD793878}" type="pres">
      <dgm:prSet presAssocID="{CC7D28BA-EC42-5C4A-83E9-A00B21A20469}" presName="parentText" presStyleLbl="node1" presStyleIdx="0" presStyleCnt="1" custScaleY="42668" custLinFactNeighborY="-10893">
        <dgm:presLayoutVars>
          <dgm:chMax val="0"/>
          <dgm:bulletEnabled val="1"/>
        </dgm:presLayoutVars>
      </dgm:prSet>
      <dgm:spPr/>
    </dgm:pt>
    <dgm:pt modelId="{195CB934-59FD-7544-8ED2-D06550BE845D}" type="pres">
      <dgm:prSet presAssocID="{CC7D28BA-EC42-5C4A-83E9-A00B21A20469}" presName="childText" presStyleLbl="revTx" presStyleIdx="0" presStyleCnt="1" custScaleY="104242" custLinFactNeighborY="-18023">
        <dgm:presLayoutVars>
          <dgm:bulletEnabled val="1"/>
        </dgm:presLayoutVars>
      </dgm:prSet>
      <dgm:spPr/>
    </dgm:pt>
  </dgm:ptLst>
  <dgm:cxnLst>
    <dgm:cxn modelId="{D7BF0614-688A-5448-85FE-9E4679AE7714}" srcId="{303389E3-4427-1844-BD90-D79D55616BB7}" destId="{CC7D28BA-EC42-5C4A-83E9-A00B21A20469}" srcOrd="0" destOrd="0" parTransId="{7D3D5D2C-EA48-E848-AC1F-767432388C5A}" sibTransId="{AEA795D6-2D84-464F-AEA8-4D918C9BA2B3}"/>
    <dgm:cxn modelId="{DE22ED36-5835-5D49-B677-68561007EE21}" type="presOf" srcId="{303389E3-4427-1844-BD90-D79D55616BB7}" destId="{DABE0473-38B0-BB4E-AFE3-637CDD3D2B88}" srcOrd="0" destOrd="0" presId="urn:microsoft.com/office/officeart/2005/8/layout/vList2"/>
    <dgm:cxn modelId="{CDE23D3A-A575-9842-917A-BF88FCCCE260}" srcId="{CC7D28BA-EC42-5C4A-83E9-A00B21A20469}" destId="{D81B6759-E7AB-D247-A64B-08DDCC49926B}" srcOrd="2" destOrd="0" parTransId="{62ABE1EA-BFEB-054F-86E6-AD77B6DD7234}" sibTransId="{63C7B448-7498-5F44-AE52-BACD6B855415}"/>
    <dgm:cxn modelId="{92D0113C-4B66-0B44-95F9-B0E4A055B960}" type="presOf" srcId="{D81B6759-E7AB-D247-A64B-08DDCC49926B}" destId="{195CB934-59FD-7544-8ED2-D06550BE845D}" srcOrd="0" destOrd="2" presId="urn:microsoft.com/office/officeart/2005/8/layout/vList2"/>
    <dgm:cxn modelId="{38F5445F-3783-B747-8163-51C2CF4275C9}" type="presOf" srcId="{CC7D28BA-EC42-5C4A-83E9-A00B21A20469}" destId="{1762BE4D-B8D9-DE45-B332-4648AD793878}" srcOrd="0" destOrd="0" presId="urn:microsoft.com/office/officeart/2005/8/layout/vList2"/>
    <dgm:cxn modelId="{5E141E65-BDDE-3A45-B26F-A52A8CAE3360}" srcId="{CC7D28BA-EC42-5C4A-83E9-A00B21A20469}" destId="{A67B0B18-9A7A-514D-BBA4-989802164FE2}" srcOrd="1" destOrd="0" parTransId="{AFA6252B-AB8B-154D-8EAC-968659A3DA9A}" sibTransId="{7AF60BC3-51F1-954A-9050-18102EE516D8}"/>
    <dgm:cxn modelId="{98B9098A-1AC4-AC49-AB23-4F3D18533027}" type="presOf" srcId="{92FA52CB-4121-C94E-A067-C54D063A9CA8}" destId="{195CB934-59FD-7544-8ED2-D06550BE845D}" srcOrd="0" destOrd="0" presId="urn:microsoft.com/office/officeart/2005/8/layout/vList2"/>
    <dgm:cxn modelId="{36771499-D18E-704A-B9BD-8CFC2E07E630}" srcId="{CC7D28BA-EC42-5C4A-83E9-A00B21A20469}" destId="{92FA52CB-4121-C94E-A067-C54D063A9CA8}" srcOrd="0" destOrd="0" parTransId="{E1E7C657-A9B2-B14C-968F-694C53D56E5E}" sibTransId="{D9CC1F97-AEF0-6341-A6DA-70F2B1C108AD}"/>
    <dgm:cxn modelId="{B01A78A3-D373-6C44-A2A4-3BC6A519F53C}" type="presOf" srcId="{A67B0B18-9A7A-514D-BBA4-989802164FE2}" destId="{195CB934-59FD-7544-8ED2-D06550BE845D}" srcOrd="0" destOrd="1" presId="urn:microsoft.com/office/officeart/2005/8/layout/vList2"/>
    <dgm:cxn modelId="{535E751A-A8C8-6A46-B7D3-FC556FB02535}" type="presParOf" srcId="{DABE0473-38B0-BB4E-AFE3-637CDD3D2B88}" destId="{1762BE4D-B8D9-DE45-B332-4648AD793878}" srcOrd="0" destOrd="0" presId="urn:microsoft.com/office/officeart/2005/8/layout/vList2"/>
    <dgm:cxn modelId="{2ACE08B6-E12E-BB44-AA79-9880BA272B24}" type="presParOf" srcId="{DABE0473-38B0-BB4E-AFE3-637CDD3D2B88}" destId="{195CB934-59FD-7544-8ED2-D06550BE845D}"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6379C3-7B3D-3642-BDCD-37011816B164}" type="doc">
      <dgm:prSet loTypeId="urn:microsoft.com/office/officeart/2005/8/layout/process1" loCatId="process" qsTypeId="urn:microsoft.com/office/officeart/2005/8/quickstyle/simple1" qsCatId="simple" csTypeId="urn:microsoft.com/office/officeart/2005/8/colors/accent2_1" csCatId="accent2" phldr="1"/>
      <dgm:spPr/>
    </dgm:pt>
    <dgm:pt modelId="{8D8954A2-3F89-6E48-AA92-27FC72080712}">
      <dgm:prSet phldrT="[Texto]"/>
      <dgm:spPr/>
      <dgm:t>
        <a:bodyPr/>
        <a:lstStyle/>
        <a:p>
          <a:r>
            <a:rPr lang="es-ES" dirty="0"/>
            <a:t>Ninguno resulta de aplicación</a:t>
          </a:r>
        </a:p>
      </dgm:t>
    </dgm:pt>
    <dgm:pt modelId="{909224B4-33D0-B149-86A4-A537DDC66E53}" type="sibTrans" cxnId="{60CD3FF1-6AF9-F848-8293-DDC4A3A04CD5}">
      <dgm:prSet/>
      <dgm:spPr/>
      <dgm:t>
        <a:bodyPr/>
        <a:lstStyle/>
        <a:p>
          <a:endParaRPr lang="es-ES"/>
        </a:p>
      </dgm:t>
    </dgm:pt>
    <dgm:pt modelId="{D823D6AB-F9F5-C243-9D03-1F1CD09B2576}" type="parTrans" cxnId="{60CD3FF1-6AF9-F848-8293-DDC4A3A04CD5}">
      <dgm:prSet/>
      <dgm:spPr/>
      <dgm:t>
        <a:bodyPr/>
        <a:lstStyle/>
        <a:p>
          <a:endParaRPr lang="es-ES"/>
        </a:p>
      </dgm:t>
    </dgm:pt>
    <dgm:pt modelId="{F1B9E30B-0C8D-594C-8B02-0018ECDDC018}">
      <dgm:prSet phldrT="[Texto]"/>
      <dgm:spPr/>
      <dgm:t>
        <a:bodyPr/>
        <a:lstStyle/>
        <a:p>
          <a:r>
            <a:rPr lang="es-ES" dirty="0"/>
            <a:t>Selección:  28 artículos</a:t>
          </a:r>
        </a:p>
      </dgm:t>
    </dgm:pt>
    <dgm:pt modelId="{6AA75522-5811-C94C-AD75-CD47E98990C8}" type="sibTrans" cxnId="{5D1B96E5-D7B2-954A-A4C9-9780E105F792}">
      <dgm:prSet/>
      <dgm:spPr/>
      <dgm:t>
        <a:bodyPr/>
        <a:lstStyle/>
        <a:p>
          <a:endParaRPr lang="es-ES"/>
        </a:p>
      </dgm:t>
    </dgm:pt>
    <dgm:pt modelId="{25348F0E-034E-1446-902E-923F7B8472F5}" type="parTrans" cxnId="{5D1B96E5-D7B2-954A-A4C9-9780E105F792}">
      <dgm:prSet/>
      <dgm:spPr/>
      <dgm:t>
        <a:bodyPr/>
        <a:lstStyle/>
        <a:p>
          <a:endParaRPr lang="es-ES"/>
        </a:p>
      </dgm:t>
    </dgm:pt>
    <dgm:pt modelId="{0BFF45FB-BBB4-3145-A64F-7A73096DC68E}">
      <dgm:prSet phldrT="[Texto]"/>
      <dgm:spPr/>
      <dgm:t>
        <a:bodyPr/>
        <a:lstStyle/>
        <a:p>
          <a:r>
            <a:rPr lang="es-ES" dirty="0"/>
            <a:t>Lectura de títulos y resúmenes</a:t>
          </a:r>
        </a:p>
      </dgm:t>
    </dgm:pt>
    <dgm:pt modelId="{0069AF23-62A1-CC41-ADE6-05EE23AB3DB7}" type="sibTrans" cxnId="{5AE5EAC6-6AF2-974E-A0D2-575B27BA1D0B}">
      <dgm:prSet/>
      <dgm:spPr/>
      <dgm:t>
        <a:bodyPr/>
        <a:lstStyle/>
        <a:p>
          <a:endParaRPr lang="es-ES"/>
        </a:p>
      </dgm:t>
    </dgm:pt>
    <dgm:pt modelId="{6D7287A8-9DFC-7446-8D32-052B7A0F936C}" type="parTrans" cxnId="{5AE5EAC6-6AF2-974E-A0D2-575B27BA1D0B}">
      <dgm:prSet/>
      <dgm:spPr/>
      <dgm:t>
        <a:bodyPr/>
        <a:lstStyle/>
        <a:p>
          <a:endParaRPr lang="es-ES"/>
        </a:p>
      </dgm:t>
    </dgm:pt>
    <dgm:pt modelId="{979677B9-BA8D-CD4F-BBEB-51BA5B7CE950}" type="pres">
      <dgm:prSet presAssocID="{FC6379C3-7B3D-3642-BDCD-37011816B164}" presName="Name0" presStyleCnt="0">
        <dgm:presLayoutVars>
          <dgm:dir/>
          <dgm:resizeHandles val="exact"/>
        </dgm:presLayoutVars>
      </dgm:prSet>
      <dgm:spPr/>
    </dgm:pt>
    <dgm:pt modelId="{12C7FB3D-5181-9845-BB28-44BF985957D3}" type="pres">
      <dgm:prSet presAssocID="{0BFF45FB-BBB4-3145-A64F-7A73096DC68E}" presName="node" presStyleLbl="node1" presStyleIdx="0" presStyleCnt="3">
        <dgm:presLayoutVars>
          <dgm:bulletEnabled val="1"/>
        </dgm:presLayoutVars>
      </dgm:prSet>
      <dgm:spPr/>
    </dgm:pt>
    <dgm:pt modelId="{AAA8FF31-A1D0-7C4B-BBBD-E27607A164F3}" type="pres">
      <dgm:prSet presAssocID="{0069AF23-62A1-CC41-ADE6-05EE23AB3DB7}" presName="sibTrans" presStyleLbl="sibTrans2D1" presStyleIdx="0" presStyleCnt="2"/>
      <dgm:spPr/>
    </dgm:pt>
    <dgm:pt modelId="{3DAA06D3-7D38-6E49-A576-3708707259CF}" type="pres">
      <dgm:prSet presAssocID="{0069AF23-62A1-CC41-ADE6-05EE23AB3DB7}" presName="connectorText" presStyleLbl="sibTrans2D1" presStyleIdx="0" presStyleCnt="2"/>
      <dgm:spPr/>
    </dgm:pt>
    <dgm:pt modelId="{46DB134F-861D-4949-A7C5-BA8ECB37FD31}" type="pres">
      <dgm:prSet presAssocID="{F1B9E30B-0C8D-594C-8B02-0018ECDDC018}" presName="node" presStyleLbl="node1" presStyleIdx="1" presStyleCnt="3">
        <dgm:presLayoutVars>
          <dgm:bulletEnabled val="1"/>
        </dgm:presLayoutVars>
      </dgm:prSet>
      <dgm:spPr/>
    </dgm:pt>
    <dgm:pt modelId="{5A57566B-93D7-094F-8AFD-92D90589F3D1}" type="pres">
      <dgm:prSet presAssocID="{6AA75522-5811-C94C-AD75-CD47E98990C8}" presName="sibTrans" presStyleLbl="sibTrans2D1" presStyleIdx="1" presStyleCnt="2"/>
      <dgm:spPr/>
    </dgm:pt>
    <dgm:pt modelId="{B87C8839-9B55-E946-936D-027852893FD1}" type="pres">
      <dgm:prSet presAssocID="{6AA75522-5811-C94C-AD75-CD47E98990C8}" presName="connectorText" presStyleLbl="sibTrans2D1" presStyleIdx="1" presStyleCnt="2"/>
      <dgm:spPr/>
    </dgm:pt>
    <dgm:pt modelId="{F4F867D4-E1A2-7649-99C5-B12913B6D3B0}" type="pres">
      <dgm:prSet presAssocID="{8D8954A2-3F89-6E48-AA92-27FC72080712}" presName="node" presStyleLbl="node1" presStyleIdx="2" presStyleCnt="3">
        <dgm:presLayoutVars>
          <dgm:bulletEnabled val="1"/>
        </dgm:presLayoutVars>
      </dgm:prSet>
      <dgm:spPr/>
    </dgm:pt>
  </dgm:ptLst>
  <dgm:cxnLst>
    <dgm:cxn modelId="{A094551E-67B1-664E-ABE4-14768591C6E1}" type="presOf" srcId="{0069AF23-62A1-CC41-ADE6-05EE23AB3DB7}" destId="{3DAA06D3-7D38-6E49-A576-3708707259CF}" srcOrd="1" destOrd="0" presId="urn:microsoft.com/office/officeart/2005/8/layout/process1"/>
    <dgm:cxn modelId="{9484CD2A-3545-0C4D-B71A-98122F427202}" type="presOf" srcId="{F1B9E30B-0C8D-594C-8B02-0018ECDDC018}" destId="{46DB134F-861D-4949-A7C5-BA8ECB37FD31}" srcOrd="0" destOrd="0" presId="urn:microsoft.com/office/officeart/2005/8/layout/process1"/>
    <dgm:cxn modelId="{2407783B-1726-224A-ABD0-2CA05E2F39E1}" type="presOf" srcId="{6AA75522-5811-C94C-AD75-CD47E98990C8}" destId="{5A57566B-93D7-094F-8AFD-92D90589F3D1}" srcOrd="0" destOrd="0" presId="urn:microsoft.com/office/officeart/2005/8/layout/process1"/>
    <dgm:cxn modelId="{B03C1747-DCD8-9C4A-8F91-2CD584D0F2BF}" type="presOf" srcId="{0BFF45FB-BBB4-3145-A64F-7A73096DC68E}" destId="{12C7FB3D-5181-9845-BB28-44BF985957D3}" srcOrd="0" destOrd="0" presId="urn:microsoft.com/office/officeart/2005/8/layout/process1"/>
    <dgm:cxn modelId="{2105C877-5151-DB46-A674-DD39EA537F6C}" type="presOf" srcId="{6AA75522-5811-C94C-AD75-CD47E98990C8}" destId="{B87C8839-9B55-E946-936D-027852893FD1}" srcOrd="1" destOrd="0" presId="urn:microsoft.com/office/officeart/2005/8/layout/process1"/>
    <dgm:cxn modelId="{848BA980-547F-4342-A6BC-566963C063C6}" type="presOf" srcId="{8D8954A2-3F89-6E48-AA92-27FC72080712}" destId="{F4F867D4-E1A2-7649-99C5-B12913B6D3B0}" srcOrd="0" destOrd="0" presId="urn:microsoft.com/office/officeart/2005/8/layout/process1"/>
    <dgm:cxn modelId="{FFED2EA8-3098-2046-91B8-64F42BABEF77}" type="presOf" srcId="{FC6379C3-7B3D-3642-BDCD-37011816B164}" destId="{979677B9-BA8D-CD4F-BBEB-51BA5B7CE950}" srcOrd="0" destOrd="0" presId="urn:microsoft.com/office/officeart/2005/8/layout/process1"/>
    <dgm:cxn modelId="{5AE5EAC6-6AF2-974E-A0D2-575B27BA1D0B}" srcId="{FC6379C3-7B3D-3642-BDCD-37011816B164}" destId="{0BFF45FB-BBB4-3145-A64F-7A73096DC68E}" srcOrd="0" destOrd="0" parTransId="{6D7287A8-9DFC-7446-8D32-052B7A0F936C}" sibTransId="{0069AF23-62A1-CC41-ADE6-05EE23AB3DB7}"/>
    <dgm:cxn modelId="{5D1B96E5-D7B2-954A-A4C9-9780E105F792}" srcId="{FC6379C3-7B3D-3642-BDCD-37011816B164}" destId="{F1B9E30B-0C8D-594C-8B02-0018ECDDC018}" srcOrd="1" destOrd="0" parTransId="{25348F0E-034E-1446-902E-923F7B8472F5}" sibTransId="{6AA75522-5811-C94C-AD75-CD47E98990C8}"/>
    <dgm:cxn modelId="{60CD3FF1-6AF9-F848-8293-DDC4A3A04CD5}" srcId="{FC6379C3-7B3D-3642-BDCD-37011816B164}" destId="{8D8954A2-3F89-6E48-AA92-27FC72080712}" srcOrd="2" destOrd="0" parTransId="{D823D6AB-F9F5-C243-9D03-1F1CD09B2576}" sibTransId="{909224B4-33D0-B149-86A4-A537DDC66E53}"/>
    <dgm:cxn modelId="{185459F9-338B-D042-A8BB-57EED7F3BA73}" type="presOf" srcId="{0069AF23-62A1-CC41-ADE6-05EE23AB3DB7}" destId="{AAA8FF31-A1D0-7C4B-BBBD-E27607A164F3}" srcOrd="0" destOrd="0" presId="urn:microsoft.com/office/officeart/2005/8/layout/process1"/>
    <dgm:cxn modelId="{F825A965-414D-0748-BD1E-439FEB046D68}" type="presParOf" srcId="{979677B9-BA8D-CD4F-BBEB-51BA5B7CE950}" destId="{12C7FB3D-5181-9845-BB28-44BF985957D3}" srcOrd="0" destOrd="0" presId="urn:microsoft.com/office/officeart/2005/8/layout/process1"/>
    <dgm:cxn modelId="{B71D4344-2900-434C-BDDD-506DF62FDFB9}" type="presParOf" srcId="{979677B9-BA8D-CD4F-BBEB-51BA5B7CE950}" destId="{AAA8FF31-A1D0-7C4B-BBBD-E27607A164F3}" srcOrd="1" destOrd="0" presId="urn:microsoft.com/office/officeart/2005/8/layout/process1"/>
    <dgm:cxn modelId="{60236F22-0319-4548-805D-D22DC9453DC5}" type="presParOf" srcId="{AAA8FF31-A1D0-7C4B-BBBD-E27607A164F3}" destId="{3DAA06D3-7D38-6E49-A576-3708707259CF}" srcOrd="0" destOrd="0" presId="urn:microsoft.com/office/officeart/2005/8/layout/process1"/>
    <dgm:cxn modelId="{49FC4A93-9FFF-444B-8BF3-06BA0E46A5AD}" type="presParOf" srcId="{979677B9-BA8D-CD4F-BBEB-51BA5B7CE950}" destId="{46DB134F-861D-4949-A7C5-BA8ECB37FD31}" srcOrd="2" destOrd="0" presId="urn:microsoft.com/office/officeart/2005/8/layout/process1"/>
    <dgm:cxn modelId="{1A38AFB8-1918-1149-BB49-F3B6D22AB96F}" type="presParOf" srcId="{979677B9-BA8D-CD4F-BBEB-51BA5B7CE950}" destId="{5A57566B-93D7-094F-8AFD-92D90589F3D1}" srcOrd="3" destOrd="0" presId="urn:microsoft.com/office/officeart/2005/8/layout/process1"/>
    <dgm:cxn modelId="{E9E4F746-3B5D-8B41-8903-5892B939133A}" type="presParOf" srcId="{5A57566B-93D7-094F-8AFD-92D90589F3D1}" destId="{B87C8839-9B55-E946-936D-027852893FD1}" srcOrd="0" destOrd="0" presId="urn:microsoft.com/office/officeart/2005/8/layout/process1"/>
    <dgm:cxn modelId="{D980C16B-AF67-3E46-819E-0271B3D0C3CC}" type="presParOf" srcId="{979677B9-BA8D-CD4F-BBEB-51BA5B7CE950}" destId="{F4F867D4-E1A2-7649-99C5-B12913B6D3B0}"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0279C0-F0A7-004A-9DDE-07540761FCC2}" type="doc">
      <dgm:prSet loTypeId="urn:microsoft.com/office/officeart/2005/8/layout/equation2" loCatId="" qsTypeId="urn:microsoft.com/office/officeart/2005/8/quickstyle/simple1" qsCatId="simple" csTypeId="urn:microsoft.com/office/officeart/2005/8/colors/accent2_2" csCatId="accent2" phldr="1"/>
      <dgm:spPr/>
      <dgm:t>
        <a:bodyPr/>
        <a:lstStyle/>
        <a:p>
          <a:endParaRPr lang="es-ES"/>
        </a:p>
      </dgm:t>
    </dgm:pt>
    <dgm:pt modelId="{FA94A8B0-1F92-8F45-9934-1B578D6D7476}">
      <dgm:prSet phldrT="[Texto]" custT="1"/>
      <dgm:spPr>
        <a:ln>
          <a:solidFill>
            <a:schemeClr val="accent1">
              <a:lumMod val="50000"/>
            </a:schemeClr>
          </a:solidFill>
        </a:ln>
      </dgm:spPr>
      <dgm:t>
        <a:bodyPr spcFirstLastPara="0" vert="horz" wrap="square" lIns="31750" tIns="31750" rIns="31750" bIns="31750" numCol="1" spcCol="1270" anchor="ctr" anchorCtr="0"/>
        <a:lstStyle/>
        <a:p>
          <a:pPr marL="0" lvl="0" indent="0" algn="ctr" defTabSz="1111250">
            <a:lnSpc>
              <a:spcPct val="90000"/>
            </a:lnSpc>
            <a:spcBef>
              <a:spcPct val="0"/>
            </a:spcBef>
            <a:spcAft>
              <a:spcPct val="35000"/>
            </a:spcAft>
            <a:buNone/>
          </a:pPr>
          <a:r>
            <a:rPr lang="es-ES" sz="2100" b="1" kern="1200" dirty="0">
              <a:solidFill>
                <a:schemeClr val="bg1"/>
              </a:solidFill>
              <a:latin typeface="+mn-lt"/>
              <a:ea typeface="+mn-ea"/>
              <a:cs typeface="+mn-cs"/>
            </a:rPr>
            <a:t>Pubmed</a:t>
          </a:r>
        </a:p>
        <a:p>
          <a:pPr marL="0" lvl="0" indent="0" algn="ctr" defTabSz="1111250">
            <a:lnSpc>
              <a:spcPct val="90000"/>
            </a:lnSpc>
            <a:spcBef>
              <a:spcPct val="0"/>
            </a:spcBef>
            <a:spcAft>
              <a:spcPct val="35000"/>
            </a:spcAft>
            <a:buNone/>
          </a:pPr>
          <a:r>
            <a:rPr lang="es-ES" sz="2100" kern="1200" dirty="0">
              <a:solidFill>
                <a:schemeClr val="bg1"/>
              </a:solidFill>
              <a:latin typeface="+mn-lt"/>
              <a:ea typeface="+mn-ea"/>
              <a:cs typeface="+mn-cs"/>
            </a:rPr>
            <a:t>948 resultados</a:t>
          </a:r>
        </a:p>
      </dgm:t>
    </dgm:pt>
    <dgm:pt modelId="{830EC555-5E6A-AB4B-985B-474FD9F2735E}" type="parTrans" cxnId="{0D30A140-BAD9-CA47-A7F9-A489F55A1F5F}">
      <dgm:prSet/>
      <dgm:spPr/>
      <dgm:t>
        <a:bodyPr/>
        <a:lstStyle/>
        <a:p>
          <a:endParaRPr lang="es-ES">
            <a:latin typeface="Calibri" panose="020F0502020204030204" pitchFamily="34" charset="0"/>
            <a:cs typeface="Calibri" panose="020F0502020204030204" pitchFamily="34" charset="0"/>
          </a:endParaRPr>
        </a:p>
      </dgm:t>
    </dgm:pt>
    <dgm:pt modelId="{D57904BB-294C-D54F-BC5B-9B08099F5EA8}" type="sibTrans" cxnId="{0D30A140-BAD9-CA47-A7F9-A489F55A1F5F}">
      <dgm:prSet/>
      <dgm:spPr>
        <a:solidFill>
          <a:schemeClr val="accent2">
            <a:lumMod val="50000"/>
          </a:schemeClr>
        </a:solidFill>
      </dgm:spPr>
      <dgm:t>
        <a:bodyPr/>
        <a:lstStyle/>
        <a:p>
          <a:endParaRPr lang="es-ES">
            <a:latin typeface="Calibri" panose="020F0502020204030204" pitchFamily="34" charset="0"/>
            <a:cs typeface="Calibri" panose="020F0502020204030204" pitchFamily="34" charset="0"/>
          </a:endParaRPr>
        </a:p>
      </dgm:t>
    </dgm:pt>
    <dgm:pt modelId="{1E37A334-6278-3848-973D-EA474832268E}">
      <dgm:prSet phldrT="[Texto]" custT="1"/>
      <dgm:spPr>
        <a:ln>
          <a:solidFill>
            <a:schemeClr val="accent1">
              <a:lumMod val="50000"/>
            </a:schemeClr>
          </a:solidFill>
        </a:ln>
      </dgm:spPr>
      <dgm:t>
        <a:bodyPr spcFirstLastPara="0" vert="horz" wrap="square" lIns="22860" tIns="22860" rIns="22860" bIns="22860" numCol="1" spcCol="1270" anchor="ctr" anchorCtr="0"/>
        <a:lstStyle/>
        <a:p>
          <a:pPr>
            <a:spcAft>
              <a:spcPct val="35000"/>
            </a:spcAft>
          </a:pPr>
          <a:r>
            <a:rPr lang="es-ES" sz="2100" b="1" kern="1200" dirty="0">
              <a:solidFill>
                <a:srgbClr val="FFFFFF"/>
              </a:solidFill>
              <a:latin typeface="Tw Cen MT" panose="020B0602020104020603"/>
              <a:ea typeface="+mn-ea"/>
              <a:cs typeface="+mn-cs"/>
            </a:rPr>
            <a:t>Web of Science</a:t>
          </a:r>
        </a:p>
        <a:p>
          <a:pPr>
            <a:spcAft>
              <a:spcPts val="0"/>
            </a:spcAft>
            <a:buNone/>
          </a:pPr>
          <a:r>
            <a:rPr lang="es-ES" sz="2100" kern="1200" dirty="0">
              <a:solidFill>
                <a:srgbClr val="FFFFFF"/>
              </a:solidFill>
              <a:latin typeface="Tw Cen MT" panose="020B0602020104020603"/>
              <a:ea typeface="+mn-ea"/>
              <a:cs typeface="+mn-cs"/>
            </a:rPr>
            <a:t>987  resultados</a:t>
          </a:r>
        </a:p>
      </dgm:t>
    </dgm:pt>
    <dgm:pt modelId="{44DB15DC-D1B6-B149-9B8A-964244BD0B53}" type="parTrans" cxnId="{167C5D64-B39B-7B48-A1BA-E63D7F356E64}">
      <dgm:prSet/>
      <dgm:spPr/>
      <dgm:t>
        <a:bodyPr/>
        <a:lstStyle/>
        <a:p>
          <a:endParaRPr lang="es-ES">
            <a:latin typeface="Calibri" panose="020F0502020204030204" pitchFamily="34" charset="0"/>
            <a:cs typeface="Calibri" panose="020F0502020204030204" pitchFamily="34" charset="0"/>
          </a:endParaRPr>
        </a:p>
      </dgm:t>
    </dgm:pt>
    <dgm:pt modelId="{4855D6DE-3F5E-CA44-A0F6-B799C70AD340}" type="sibTrans" cxnId="{167C5D64-B39B-7B48-A1BA-E63D7F356E64}">
      <dgm:prSet/>
      <dgm:spPr>
        <a:solidFill>
          <a:schemeClr val="accent2">
            <a:lumMod val="50000"/>
          </a:schemeClr>
        </a:solidFill>
      </dgm:spPr>
      <dgm:t>
        <a:bodyPr/>
        <a:lstStyle/>
        <a:p>
          <a:endParaRPr lang="es-ES">
            <a:latin typeface="Calibri" panose="020F0502020204030204" pitchFamily="34" charset="0"/>
            <a:cs typeface="Calibri" panose="020F0502020204030204" pitchFamily="34" charset="0"/>
          </a:endParaRPr>
        </a:p>
      </dgm:t>
    </dgm:pt>
    <dgm:pt modelId="{3F4B6FAA-22F7-F040-BF4C-824170CD3690}">
      <dgm:prSet phldrT="[Texto]" custT="1"/>
      <dgm:spPr>
        <a:ln>
          <a:solidFill>
            <a:schemeClr val="accent1">
              <a:lumMod val="50000"/>
            </a:schemeClr>
          </a:solidFill>
        </a:ln>
      </dgm:spPr>
      <dgm:t>
        <a:bodyPr spcFirstLastPara="0" vert="horz" wrap="square" lIns="22860" tIns="22860" rIns="22860" bIns="22860" numCol="1" spcCol="1270" anchor="ctr" anchorCtr="0"/>
        <a:lstStyle/>
        <a:p>
          <a:pPr marL="0" lvl="0" indent="0" algn="ctr" defTabSz="800100">
            <a:lnSpc>
              <a:spcPct val="90000"/>
            </a:lnSpc>
            <a:spcBef>
              <a:spcPct val="0"/>
            </a:spcBef>
            <a:spcAft>
              <a:spcPct val="35000"/>
            </a:spcAft>
            <a:buNone/>
          </a:pPr>
          <a:r>
            <a:rPr lang="es-ES" sz="2600" b="1" kern="1200" dirty="0">
              <a:solidFill>
                <a:srgbClr val="FFFFFF"/>
              </a:solidFill>
              <a:latin typeface="Tw Cen MT" panose="020B0602020104020603"/>
              <a:ea typeface="+mn-ea"/>
              <a:cs typeface="+mn-cs"/>
            </a:rPr>
            <a:t>1981 resultados</a:t>
          </a:r>
        </a:p>
      </dgm:t>
    </dgm:pt>
    <dgm:pt modelId="{84ECFEDC-700B-5147-9A9C-E09179A61774}" type="parTrans" cxnId="{222CE811-EABA-1342-93E9-8A79EDE58EE5}">
      <dgm:prSet/>
      <dgm:spPr/>
      <dgm:t>
        <a:bodyPr/>
        <a:lstStyle/>
        <a:p>
          <a:endParaRPr lang="es-ES">
            <a:latin typeface="Calibri" panose="020F0502020204030204" pitchFamily="34" charset="0"/>
            <a:cs typeface="Calibri" panose="020F0502020204030204" pitchFamily="34" charset="0"/>
          </a:endParaRPr>
        </a:p>
      </dgm:t>
    </dgm:pt>
    <dgm:pt modelId="{511A4E37-0C4A-7947-BB14-6904621BB68C}" type="sibTrans" cxnId="{222CE811-EABA-1342-93E9-8A79EDE58EE5}">
      <dgm:prSet/>
      <dgm:spPr/>
      <dgm:t>
        <a:bodyPr/>
        <a:lstStyle/>
        <a:p>
          <a:endParaRPr lang="es-ES">
            <a:latin typeface="Calibri" panose="020F0502020204030204" pitchFamily="34" charset="0"/>
            <a:cs typeface="Calibri" panose="020F0502020204030204" pitchFamily="34" charset="0"/>
          </a:endParaRPr>
        </a:p>
      </dgm:t>
    </dgm:pt>
    <dgm:pt modelId="{DEBB3E7B-7F54-284A-B6F4-6F15E495D4F6}">
      <dgm:prSet phldrT="[Texto]" custT="1"/>
      <dgm:spPr>
        <a:ln>
          <a:solidFill>
            <a:schemeClr val="accent1">
              <a:lumMod val="50000"/>
            </a:schemeClr>
          </a:solidFill>
        </a:ln>
      </dgm:spPr>
      <dgm:t>
        <a:bodyPr spcFirstLastPara="0" vert="horz" wrap="square" lIns="22860" tIns="22860" rIns="22860" bIns="22860" numCol="1" spcCol="1270" anchor="ctr" anchorCtr="0"/>
        <a:lstStyle/>
        <a:p>
          <a:pPr marL="0" lvl="0" indent="0" algn="ctr" defTabSz="1111250">
            <a:lnSpc>
              <a:spcPct val="90000"/>
            </a:lnSpc>
            <a:spcBef>
              <a:spcPct val="0"/>
            </a:spcBef>
            <a:spcAft>
              <a:spcPct val="35000"/>
            </a:spcAft>
            <a:buNone/>
          </a:pPr>
          <a:r>
            <a:rPr lang="es-ES" sz="2100" b="1" kern="1200" dirty="0">
              <a:solidFill>
                <a:schemeClr val="bg1"/>
              </a:solidFill>
              <a:latin typeface="Tw Cen MT" panose="020B0602020104020603"/>
              <a:ea typeface="+mn-ea"/>
              <a:cs typeface="+mn-cs"/>
            </a:rPr>
            <a:t>Scopus</a:t>
          </a:r>
        </a:p>
        <a:p>
          <a:pPr marL="0" lvl="0" indent="0" algn="ctr" defTabSz="1111250">
            <a:lnSpc>
              <a:spcPct val="90000"/>
            </a:lnSpc>
            <a:spcBef>
              <a:spcPct val="0"/>
            </a:spcBef>
            <a:spcAft>
              <a:spcPct val="35000"/>
            </a:spcAft>
            <a:buNone/>
          </a:pPr>
          <a:r>
            <a:rPr lang="es-ES" sz="2100" kern="1200" dirty="0">
              <a:solidFill>
                <a:schemeClr val="bg1"/>
              </a:solidFill>
              <a:latin typeface="Tw Cen MT" panose="020B0602020104020603"/>
              <a:ea typeface="+mn-ea"/>
              <a:cs typeface="+mn-cs"/>
            </a:rPr>
            <a:t>510 resultados</a:t>
          </a:r>
        </a:p>
      </dgm:t>
    </dgm:pt>
    <dgm:pt modelId="{0BE623FA-72C2-2A4E-A75A-49F400D528B1}" type="parTrans" cxnId="{EF41C002-CAFA-534B-934E-25FECDF1A91E}">
      <dgm:prSet/>
      <dgm:spPr/>
      <dgm:t>
        <a:bodyPr/>
        <a:lstStyle/>
        <a:p>
          <a:endParaRPr lang="es-ES">
            <a:latin typeface="Calibri" panose="020F0502020204030204" pitchFamily="34" charset="0"/>
            <a:cs typeface="Calibri" panose="020F0502020204030204" pitchFamily="34" charset="0"/>
          </a:endParaRPr>
        </a:p>
      </dgm:t>
    </dgm:pt>
    <dgm:pt modelId="{FFFA54EA-90E4-D64D-96F2-2901E4707B96}" type="sibTrans" cxnId="{EF41C002-CAFA-534B-934E-25FECDF1A91E}">
      <dgm:prSet custT="1"/>
      <dgm:spPr>
        <a:solidFill>
          <a:schemeClr val="accent2">
            <a:lumMod val="50000"/>
          </a:schemeClr>
        </a:solidFill>
      </dgm:spPr>
      <dgm:t>
        <a:bodyPr spcFirstLastPara="0" vert="horz" wrap="square" lIns="21590" tIns="21590" rIns="21590" bIns="21590" numCol="1" spcCol="1270" anchor="ctr" anchorCtr="0"/>
        <a:lstStyle/>
        <a:p>
          <a:pPr marL="0" lvl="0" algn="ctr" defTabSz="755650">
            <a:lnSpc>
              <a:spcPct val="90000"/>
            </a:lnSpc>
            <a:spcBef>
              <a:spcPct val="0"/>
            </a:spcBef>
            <a:spcAft>
              <a:spcPct val="35000"/>
            </a:spcAft>
            <a:buNone/>
          </a:pPr>
          <a:endParaRPr lang="es-ES" sz="1700" b="1" kern="1200">
            <a:solidFill>
              <a:prstClr val="white"/>
            </a:solidFill>
            <a:latin typeface="Calibri" panose="020F0502020204030204" pitchFamily="34" charset="0"/>
            <a:ea typeface="+mn-ea"/>
            <a:cs typeface="Calibri" panose="020F0502020204030204" pitchFamily="34" charset="0"/>
          </a:endParaRPr>
        </a:p>
      </dgm:t>
    </dgm:pt>
    <dgm:pt modelId="{F8DEC91D-15FC-7841-9DAC-11EF822A1834}" type="pres">
      <dgm:prSet presAssocID="{E50279C0-F0A7-004A-9DDE-07540761FCC2}" presName="Name0" presStyleCnt="0">
        <dgm:presLayoutVars>
          <dgm:dir/>
          <dgm:resizeHandles val="exact"/>
        </dgm:presLayoutVars>
      </dgm:prSet>
      <dgm:spPr/>
    </dgm:pt>
    <dgm:pt modelId="{42DFF0F6-D892-D848-B939-3AF656A1E29A}" type="pres">
      <dgm:prSet presAssocID="{E50279C0-F0A7-004A-9DDE-07540761FCC2}" presName="vNodes" presStyleCnt="0"/>
      <dgm:spPr/>
    </dgm:pt>
    <dgm:pt modelId="{4680ECFD-5A90-304E-9489-FD0E47CC6B32}" type="pres">
      <dgm:prSet presAssocID="{FA94A8B0-1F92-8F45-9934-1B578D6D7476}" presName="node" presStyleLbl="node1" presStyleIdx="0" presStyleCnt="4" custScaleX="701297" custScaleY="569896" custLinFactX="-800000" custLinFactY="1333079" custLinFactNeighborX="-828288" custLinFactNeighborY="1400000">
        <dgm:presLayoutVars>
          <dgm:bulletEnabled val="1"/>
        </dgm:presLayoutVars>
      </dgm:prSet>
      <dgm:spPr>
        <a:xfrm>
          <a:off x="387454" y="3528433"/>
          <a:ext cx="1655615" cy="1391077"/>
        </a:xfrm>
        <a:prstGeom prst="ellipse">
          <a:avLst/>
        </a:prstGeom>
      </dgm:spPr>
    </dgm:pt>
    <dgm:pt modelId="{E8FB13DC-EA13-5A42-B44D-81E0A3901B71}" type="pres">
      <dgm:prSet presAssocID="{D57904BB-294C-D54F-BC5B-9B08099F5EA8}" presName="spacerT" presStyleCnt="0"/>
      <dgm:spPr/>
    </dgm:pt>
    <dgm:pt modelId="{05DA6A3D-2C1A-3F44-A5F9-D70E582A91EC}" type="pres">
      <dgm:prSet presAssocID="{D57904BB-294C-D54F-BC5B-9B08099F5EA8}" presName="sibTrans" presStyleLbl="sibTrans2D1" presStyleIdx="0" presStyleCnt="3" custScaleX="281359" custScaleY="293765" custLinFactX="-1000000" custLinFactY="1533056" custLinFactNeighborX="-1063872" custLinFactNeighborY="1600000"/>
      <dgm:spPr/>
    </dgm:pt>
    <dgm:pt modelId="{25E37D23-1272-C447-A82F-E7FAD90029AC}" type="pres">
      <dgm:prSet presAssocID="{D57904BB-294C-D54F-BC5B-9B08099F5EA8}" presName="spacerB" presStyleCnt="0"/>
      <dgm:spPr/>
    </dgm:pt>
    <dgm:pt modelId="{1CACCC00-D538-2749-A6BC-7D75FDF69FE4}" type="pres">
      <dgm:prSet presAssocID="{1E37A334-6278-3848-973D-EA474832268E}" presName="node" presStyleLbl="node1" presStyleIdx="1" presStyleCnt="4" custScaleX="701297" custScaleY="576159" custLinFactY="615416" custLinFactNeighborX="83645" custLinFactNeighborY="700000">
        <dgm:presLayoutVars>
          <dgm:bulletEnabled val="1"/>
        </dgm:presLayoutVars>
      </dgm:prSet>
      <dgm:spPr>
        <a:xfrm>
          <a:off x="4825005" y="3514638"/>
          <a:ext cx="1672030" cy="1404871"/>
        </a:xfrm>
        <a:prstGeom prst="ellipse">
          <a:avLst/>
        </a:prstGeom>
      </dgm:spPr>
    </dgm:pt>
    <dgm:pt modelId="{F428325C-ECD7-3F49-8C15-C976E0168373}" type="pres">
      <dgm:prSet presAssocID="{4855D6DE-3F5E-CA44-A0F6-B799C70AD340}" presName="spacerT" presStyleCnt="0"/>
      <dgm:spPr/>
    </dgm:pt>
    <dgm:pt modelId="{A1E48CA4-83F3-9944-AD46-D2879E241BEC}" type="pres">
      <dgm:prSet presAssocID="{4855D6DE-3F5E-CA44-A0F6-B799C70AD340}" presName="sibTrans" presStyleLbl="sibTrans2D1" presStyleIdx="1" presStyleCnt="3" custScaleX="295022" custScaleY="309326" custLinFactX="-291453" custLinFactY="380456" custLinFactNeighborX="-300000" custLinFactNeighborY="400000"/>
      <dgm:spPr/>
    </dgm:pt>
    <dgm:pt modelId="{CFC3E53D-DB23-7C48-BE6A-34A45BA322E7}" type="pres">
      <dgm:prSet presAssocID="{4855D6DE-3F5E-CA44-A0F6-B799C70AD340}" presName="spacerB" presStyleCnt="0"/>
      <dgm:spPr/>
    </dgm:pt>
    <dgm:pt modelId="{E50FD854-AB4F-A343-99AA-05E573C49CC2}" type="pres">
      <dgm:prSet presAssocID="{DEBB3E7B-7F54-284A-B6F4-6F15E495D4F6}" presName="node" presStyleLbl="node1" presStyleIdx="2" presStyleCnt="4" custScaleX="701297" custScaleY="574024" custLinFactX="-370673" custLinFactY="-77577" custLinFactNeighborX="-400000" custLinFactNeighborY="-100000">
        <dgm:presLayoutVars>
          <dgm:bulletEnabled val="1"/>
        </dgm:presLayoutVars>
      </dgm:prSet>
      <dgm:spPr>
        <a:xfrm>
          <a:off x="2602098" y="3519844"/>
          <a:ext cx="1665836" cy="1399665"/>
        </a:xfrm>
        <a:prstGeom prst="ellipse">
          <a:avLst/>
        </a:prstGeom>
      </dgm:spPr>
    </dgm:pt>
    <dgm:pt modelId="{BA5A9DBD-90DE-C240-B515-2AA154241EDE}" type="pres">
      <dgm:prSet presAssocID="{E50279C0-F0A7-004A-9DDE-07540761FCC2}" presName="sibTransLast" presStyleLbl="sibTrans2D1" presStyleIdx="2" presStyleCnt="3" custAng="21008150" custScaleX="172634" custScaleY="1071591" custLinFactY="167382" custLinFactNeighborX="-3957" custLinFactNeighborY="200000"/>
      <dgm:spPr>
        <a:xfrm rot="20144">
          <a:off x="6441102" y="3727767"/>
          <a:ext cx="2157719" cy="781315"/>
        </a:xfrm>
        <a:prstGeom prst="rightArrow">
          <a:avLst>
            <a:gd name="adj1" fmla="val 60000"/>
            <a:gd name="adj2" fmla="val 50000"/>
          </a:avLst>
        </a:prstGeom>
      </dgm:spPr>
    </dgm:pt>
    <dgm:pt modelId="{F0DE81A6-FBC1-BB4C-8912-A239D11E44EE}" type="pres">
      <dgm:prSet presAssocID="{E50279C0-F0A7-004A-9DDE-07540761FCC2}" presName="connectorText" presStyleLbl="sibTrans2D1" presStyleIdx="2" presStyleCnt="3"/>
      <dgm:spPr/>
    </dgm:pt>
    <dgm:pt modelId="{5A8367C8-BB27-864F-869B-75A59513C8B8}" type="pres">
      <dgm:prSet presAssocID="{E50279C0-F0A7-004A-9DDE-07540761FCC2}" presName="lastNode" presStyleLbl="node1" presStyleIdx="3" presStyleCnt="4" custScaleX="430926" custScaleY="320843" custLinFactX="295724" custLinFactY="122469" custLinFactNeighborX="300000" custLinFactNeighborY="200000">
        <dgm:presLayoutVars>
          <dgm:bulletEnabled val="1"/>
        </dgm:presLayoutVars>
      </dgm:prSet>
      <dgm:spPr>
        <a:xfrm>
          <a:off x="8856470" y="3354859"/>
          <a:ext cx="2101487" cy="1564648"/>
        </a:xfrm>
        <a:prstGeom prst="ellipse">
          <a:avLst/>
        </a:prstGeom>
      </dgm:spPr>
    </dgm:pt>
  </dgm:ptLst>
  <dgm:cxnLst>
    <dgm:cxn modelId="{EF41C002-CAFA-534B-934E-25FECDF1A91E}" srcId="{E50279C0-F0A7-004A-9DDE-07540761FCC2}" destId="{DEBB3E7B-7F54-284A-B6F4-6F15E495D4F6}" srcOrd="2" destOrd="0" parTransId="{0BE623FA-72C2-2A4E-A75A-49F400D528B1}" sibTransId="{FFFA54EA-90E4-D64D-96F2-2901E4707B96}"/>
    <dgm:cxn modelId="{222CE811-EABA-1342-93E9-8A79EDE58EE5}" srcId="{E50279C0-F0A7-004A-9DDE-07540761FCC2}" destId="{3F4B6FAA-22F7-F040-BF4C-824170CD3690}" srcOrd="3" destOrd="0" parTransId="{84ECFEDC-700B-5147-9A9C-E09179A61774}" sibTransId="{511A4E37-0C4A-7947-BB14-6904621BB68C}"/>
    <dgm:cxn modelId="{E720DF14-94FD-3047-96B8-C3B83BB09FDE}" type="presOf" srcId="{E50279C0-F0A7-004A-9DDE-07540761FCC2}" destId="{F8DEC91D-15FC-7841-9DAC-11EF822A1834}" srcOrd="0" destOrd="0" presId="urn:microsoft.com/office/officeart/2005/8/layout/equation2"/>
    <dgm:cxn modelId="{61F5983B-1E90-E34D-857F-2AEB07C4491F}" type="presOf" srcId="{FFFA54EA-90E4-D64D-96F2-2901E4707B96}" destId="{BA5A9DBD-90DE-C240-B515-2AA154241EDE}" srcOrd="0" destOrd="0" presId="urn:microsoft.com/office/officeart/2005/8/layout/equation2"/>
    <dgm:cxn modelId="{0D30A140-BAD9-CA47-A7F9-A489F55A1F5F}" srcId="{E50279C0-F0A7-004A-9DDE-07540761FCC2}" destId="{FA94A8B0-1F92-8F45-9934-1B578D6D7476}" srcOrd="0" destOrd="0" parTransId="{830EC555-5E6A-AB4B-985B-474FD9F2735E}" sibTransId="{D57904BB-294C-D54F-BC5B-9B08099F5EA8}"/>
    <dgm:cxn modelId="{03EBB05F-1CAE-4444-B8FD-8EE338576515}" type="presOf" srcId="{3F4B6FAA-22F7-F040-BF4C-824170CD3690}" destId="{5A8367C8-BB27-864F-869B-75A59513C8B8}" srcOrd="0" destOrd="0" presId="urn:microsoft.com/office/officeart/2005/8/layout/equation2"/>
    <dgm:cxn modelId="{167C5D64-B39B-7B48-A1BA-E63D7F356E64}" srcId="{E50279C0-F0A7-004A-9DDE-07540761FCC2}" destId="{1E37A334-6278-3848-973D-EA474832268E}" srcOrd="1" destOrd="0" parTransId="{44DB15DC-D1B6-B149-9B8A-964244BD0B53}" sibTransId="{4855D6DE-3F5E-CA44-A0F6-B799C70AD340}"/>
    <dgm:cxn modelId="{26DBAB65-A033-5D4C-8C6D-6F6DCF8BA702}" type="presOf" srcId="{FA94A8B0-1F92-8F45-9934-1B578D6D7476}" destId="{4680ECFD-5A90-304E-9489-FD0E47CC6B32}" srcOrd="0" destOrd="0" presId="urn:microsoft.com/office/officeart/2005/8/layout/equation2"/>
    <dgm:cxn modelId="{7C8E8480-EB74-B541-A9AC-CE74E5C034E1}" type="presOf" srcId="{1E37A334-6278-3848-973D-EA474832268E}" destId="{1CACCC00-D538-2749-A6BC-7D75FDF69FE4}" srcOrd="0" destOrd="0" presId="urn:microsoft.com/office/officeart/2005/8/layout/equation2"/>
    <dgm:cxn modelId="{A4F6578A-9047-6D4E-AB2E-00182D4A0B29}" type="presOf" srcId="{4855D6DE-3F5E-CA44-A0F6-B799C70AD340}" destId="{A1E48CA4-83F3-9944-AD46-D2879E241BEC}" srcOrd="0" destOrd="0" presId="urn:microsoft.com/office/officeart/2005/8/layout/equation2"/>
    <dgm:cxn modelId="{F10E4696-D734-A448-8DE0-412F1DC9B9C7}" type="presOf" srcId="{FFFA54EA-90E4-D64D-96F2-2901E4707B96}" destId="{F0DE81A6-FBC1-BB4C-8912-A239D11E44EE}" srcOrd="1" destOrd="0" presId="urn:microsoft.com/office/officeart/2005/8/layout/equation2"/>
    <dgm:cxn modelId="{EDEA3BA9-5D37-1B45-9AB8-FCF6FE9688C7}" type="presOf" srcId="{DEBB3E7B-7F54-284A-B6F4-6F15E495D4F6}" destId="{E50FD854-AB4F-A343-99AA-05E573C49CC2}" srcOrd="0" destOrd="0" presId="urn:microsoft.com/office/officeart/2005/8/layout/equation2"/>
    <dgm:cxn modelId="{BD6AF9BC-4E81-D149-8212-CE1BD1E10CFA}" type="presOf" srcId="{D57904BB-294C-D54F-BC5B-9B08099F5EA8}" destId="{05DA6A3D-2C1A-3F44-A5F9-D70E582A91EC}" srcOrd="0" destOrd="0" presId="urn:microsoft.com/office/officeart/2005/8/layout/equation2"/>
    <dgm:cxn modelId="{D533D5B9-E771-9D45-BB42-0C90FE475FE4}" type="presParOf" srcId="{F8DEC91D-15FC-7841-9DAC-11EF822A1834}" destId="{42DFF0F6-D892-D848-B939-3AF656A1E29A}" srcOrd="0" destOrd="0" presId="urn:microsoft.com/office/officeart/2005/8/layout/equation2"/>
    <dgm:cxn modelId="{8510D2AE-EDCD-7D40-AD78-CAEA30F899E8}" type="presParOf" srcId="{42DFF0F6-D892-D848-B939-3AF656A1E29A}" destId="{4680ECFD-5A90-304E-9489-FD0E47CC6B32}" srcOrd="0" destOrd="0" presId="urn:microsoft.com/office/officeart/2005/8/layout/equation2"/>
    <dgm:cxn modelId="{C9B759BE-7B60-3B47-A03E-274429A310E1}" type="presParOf" srcId="{42DFF0F6-D892-D848-B939-3AF656A1E29A}" destId="{E8FB13DC-EA13-5A42-B44D-81E0A3901B71}" srcOrd="1" destOrd="0" presId="urn:microsoft.com/office/officeart/2005/8/layout/equation2"/>
    <dgm:cxn modelId="{5E6F1224-4E8F-4C40-A869-4C4A4C68D038}" type="presParOf" srcId="{42DFF0F6-D892-D848-B939-3AF656A1E29A}" destId="{05DA6A3D-2C1A-3F44-A5F9-D70E582A91EC}" srcOrd="2" destOrd="0" presId="urn:microsoft.com/office/officeart/2005/8/layout/equation2"/>
    <dgm:cxn modelId="{76256CF4-62A6-974F-B996-67D9889C5E94}" type="presParOf" srcId="{42DFF0F6-D892-D848-B939-3AF656A1E29A}" destId="{25E37D23-1272-C447-A82F-E7FAD90029AC}" srcOrd="3" destOrd="0" presId="urn:microsoft.com/office/officeart/2005/8/layout/equation2"/>
    <dgm:cxn modelId="{F30223B0-12F9-BD40-8DE6-8BAE3CB10EEC}" type="presParOf" srcId="{42DFF0F6-D892-D848-B939-3AF656A1E29A}" destId="{1CACCC00-D538-2749-A6BC-7D75FDF69FE4}" srcOrd="4" destOrd="0" presId="urn:microsoft.com/office/officeart/2005/8/layout/equation2"/>
    <dgm:cxn modelId="{E6D15CCB-C02B-4B41-9A7B-3480998AC020}" type="presParOf" srcId="{42DFF0F6-D892-D848-B939-3AF656A1E29A}" destId="{F428325C-ECD7-3F49-8C15-C976E0168373}" srcOrd="5" destOrd="0" presId="urn:microsoft.com/office/officeart/2005/8/layout/equation2"/>
    <dgm:cxn modelId="{F2F0ABF7-BA86-1349-9676-3560949D6EA5}" type="presParOf" srcId="{42DFF0F6-D892-D848-B939-3AF656A1E29A}" destId="{A1E48CA4-83F3-9944-AD46-D2879E241BEC}" srcOrd="6" destOrd="0" presId="urn:microsoft.com/office/officeart/2005/8/layout/equation2"/>
    <dgm:cxn modelId="{9DD52249-2307-9C44-9D97-4E2412319AA1}" type="presParOf" srcId="{42DFF0F6-D892-D848-B939-3AF656A1E29A}" destId="{CFC3E53D-DB23-7C48-BE6A-34A45BA322E7}" srcOrd="7" destOrd="0" presId="urn:microsoft.com/office/officeart/2005/8/layout/equation2"/>
    <dgm:cxn modelId="{858F6D7F-5860-F24C-B14A-477676FB07A2}" type="presParOf" srcId="{42DFF0F6-D892-D848-B939-3AF656A1E29A}" destId="{E50FD854-AB4F-A343-99AA-05E573C49CC2}" srcOrd="8" destOrd="0" presId="urn:microsoft.com/office/officeart/2005/8/layout/equation2"/>
    <dgm:cxn modelId="{C4932E89-A6C4-2C45-9F6C-0D7166841902}" type="presParOf" srcId="{F8DEC91D-15FC-7841-9DAC-11EF822A1834}" destId="{BA5A9DBD-90DE-C240-B515-2AA154241EDE}" srcOrd="1" destOrd="0" presId="urn:microsoft.com/office/officeart/2005/8/layout/equation2"/>
    <dgm:cxn modelId="{00FED2A5-6756-A14B-B24B-0A4BA20300CA}" type="presParOf" srcId="{BA5A9DBD-90DE-C240-B515-2AA154241EDE}" destId="{F0DE81A6-FBC1-BB4C-8912-A239D11E44EE}" srcOrd="0" destOrd="0" presId="urn:microsoft.com/office/officeart/2005/8/layout/equation2"/>
    <dgm:cxn modelId="{02A1D7A6-4524-DE4E-B415-B57C3477C56E}" type="presParOf" srcId="{F8DEC91D-15FC-7841-9DAC-11EF822A1834}" destId="{5A8367C8-BB27-864F-869B-75A59513C8B8}" srcOrd="2" destOrd="0" presId="urn:microsoft.com/office/officeart/2005/8/layout/equation2"/>
  </dgm:cxnLst>
  <dgm:bg>
    <a:noFill/>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4A067-C773-4846-AB05-0BD5E2B011E2}">
      <dsp:nvSpPr>
        <dsp:cNvPr id="0" name=""/>
        <dsp:cNvSpPr/>
      </dsp:nvSpPr>
      <dsp:spPr>
        <a:xfrm rot="5400000">
          <a:off x="1738591" y="1208371"/>
          <a:ext cx="1039465" cy="1183395"/>
        </a:xfrm>
        <a:prstGeom prst="bentUpArrow">
          <a:avLst>
            <a:gd name="adj1" fmla="val 32840"/>
            <a:gd name="adj2" fmla="val 25000"/>
            <a:gd name="adj3" fmla="val 35780"/>
          </a:avLst>
        </a:prstGeom>
        <a:solidFill>
          <a:schemeClr val="accent2">
            <a:tint val="40000"/>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199B5A-3471-DD48-8FE3-6A8798769285}">
      <dsp:nvSpPr>
        <dsp:cNvPr id="0" name=""/>
        <dsp:cNvSpPr/>
      </dsp:nvSpPr>
      <dsp:spPr>
        <a:xfrm>
          <a:off x="934251" y="0"/>
          <a:ext cx="1749848" cy="1224837"/>
        </a:xfrm>
        <a:prstGeom prst="roundRect">
          <a:avLst>
            <a:gd name="adj" fmla="val 1667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ES" sz="2100" kern="1200" dirty="0"/>
            <a:t>Satisfacción</a:t>
          </a:r>
        </a:p>
      </dsp:txBody>
      <dsp:txXfrm>
        <a:off x="994053" y="59802"/>
        <a:ext cx="1630244" cy="1105233"/>
      </dsp:txXfrm>
    </dsp:sp>
    <dsp:sp modelId="{DA422025-270A-0E4E-AEB7-3CA27467DEB0}">
      <dsp:nvSpPr>
        <dsp:cNvPr id="0" name=""/>
        <dsp:cNvSpPr/>
      </dsp:nvSpPr>
      <dsp:spPr>
        <a:xfrm>
          <a:off x="2759075" y="139863"/>
          <a:ext cx="2180610" cy="989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Indicador de calidad asistencial.</a:t>
          </a:r>
        </a:p>
      </dsp:txBody>
      <dsp:txXfrm>
        <a:off x="2759075" y="139863"/>
        <a:ext cx="2180610" cy="989967"/>
      </dsp:txXfrm>
    </dsp:sp>
    <dsp:sp modelId="{743F4DBE-15ED-2B4F-AA18-8CFAE5653681}">
      <dsp:nvSpPr>
        <dsp:cNvPr id="0" name=""/>
        <dsp:cNvSpPr/>
      </dsp:nvSpPr>
      <dsp:spPr>
        <a:xfrm rot="5400000">
          <a:off x="3649677" y="2639348"/>
          <a:ext cx="1039465" cy="1183395"/>
        </a:xfrm>
        <a:prstGeom prst="bentUpArrow">
          <a:avLst>
            <a:gd name="adj1" fmla="val 32840"/>
            <a:gd name="adj2" fmla="val 25000"/>
            <a:gd name="adj3" fmla="val 35780"/>
          </a:avLst>
        </a:prstGeom>
        <a:solidFill>
          <a:schemeClr val="accent2">
            <a:tint val="40000"/>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664055-7C1F-764B-AA2F-DE09B84A56DE}">
      <dsp:nvSpPr>
        <dsp:cNvPr id="0" name=""/>
        <dsp:cNvSpPr/>
      </dsp:nvSpPr>
      <dsp:spPr>
        <a:xfrm>
          <a:off x="2893424" y="1431977"/>
          <a:ext cx="1749848" cy="1224837"/>
        </a:xfrm>
        <a:prstGeom prst="roundRect">
          <a:avLst>
            <a:gd name="adj" fmla="val 1667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ES" sz="2100" kern="1200" dirty="0"/>
            <a:t>Cuestionarios</a:t>
          </a:r>
        </a:p>
      </dsp:txBody>
      <dsp:txXfrm>
        <a:off x="2953226" y="1491779"/>
        <a:ext cx="1630244" cy="1105233"/>
      </dsp:txXfrm>
    </dsp:sp>
    <dsp:sp modelId="{7504FF13-48BA-1847-BCCF-63C1EFE05A70}">
      <dsp:nvSpPr>
        <dsp:cNvPr id="0" name=""/>
        <dsp:cNvSpPr/>
      </dsp:nvSpPr>
      <dsp:spPr>
        <a:xfrm>
          <a:off x="4752558" y="1574316"/>
          <a:ext cx="2236137" cy="989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Permiten obtener información relevante.</a:t>
          </a:r>
        </a:p>
      </dsp:txBody>
      <dsp:txXfrm>
        <a:off x="4752558" y="1574316"/>
        <a:ext cx="2236137" cy="989967"/>
      </dsp:txXfrm>
    </dsp:sp>
    <dsp:sp modelId="{CC68C35C-7C08-E143-84B6-CC927BA712A6}">
      <dsp:nvSpPr>
        <dsp:cNvPr id="0" name=""/>
        <dsp:cNvSpPr/>
      </dsp:nvSpPr>
      <dsp:spPr>
        <a:xfrm>
          <a:off x="4800626" y="2774840"/>
          <a:ext cx="1749848" cy="1224837"/>
        </a:xfrm>
        <a:prstGeom prst="roundRect">
          <a:avLst>
            <a:gd name="adj" fmla="val 1667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ES" sz="2100" kern="1200" dirty="0"/>
            <a:t>Utilidad</a:t>
          </a:r>
        </a:p>
      </dsp:txBody>
      <dsp:txXfrm>
        <a:off x="4860428" y="2834642"/>
        <a:ext cx="1630244" cy="1105233"/>
      </dsp:txXfrm>
    </dsp:sp>
    <dsp:sp modelId="{530F7A8D-2B6B-194B-A0E0-6052B14C4098}">
      <dsp:nvSpPr>
        <dsp:cNvPr id="0" name=""/>
        <dsp:cNvSpPr/>
      </dsp:nvSpPr>
      <dsp:spPr>
        <a:xfrm>
          <a:off x="6634344" y="2902674"/>
          <a:ext cx="2140508" cy="989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Mejorar la atención prestada.</a:t>
          </a:r>
        </a:p>
      </dsp:txBody>
      <dsp:txXfrm>
        <a:off x="6634344" y="2902674"/>
        <a:ext cx="2140508" cy="9899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2BE4D-B8D9-DE45-B332-4648AD793878}">
      <dsp:nvSpPr>
        <dsp:cNvPr id="0" name=""/>
        <dsp:cNvSpPr/>
      </dsp:nvSpPr>
      <dsp:spPr>
        <a:xfrm>
          <a:off x="0" y="325469"/>
          <a:ext cx="9603275" cy="511196"/>
        </a:xfrm>
        <a:prstGeom prst="roundRect">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es-ES" sz="2600" b="1" kern="1200">
              <a:latin typeface="Tw Cen MT" panose="020B0602020104020603" pitchFamily="34" charset="77"/>
              <a:ea typeface="+mn-ea"/>
              <a:cs typeface="Calibri" panose="020F0502020204030204" pitchFamily="34" charset="0"/>
            </a:rPr>
            <a:t>Criterios de exclusión</a:t>
          </a:r>
          <a:endParaRPr lang="es-ES" sz="2600" b="1" kern="1200" dirty="0">
            <a:latin typeface="Tw Cen MT" panose="020B0602020104020603" pitchFamily="34" charset="77"/>
            <a:ea typeface="+mn-ea"/>
            <a:cs typeface="Calibri" panose="020F0502020204030204" pitchFamily="34" charset="0"/>
          </a:endParaRPr>
        </a:p>
      </dsp:txBody>
      <dsp:txXfrm>
        <a:off x="24955" y="350424"/>
        <a:ext cx="9553365" cy="461286"/>
      </dsp:txXfrm>
    </dsp:sp>
    <dsp:sp modelId="{195CB934-59FD-7544-8ED2-D06550BE845D}">
      <dsp:nvSpPr>
        <dsp:cNvPr id="0" name=""/>
        <dsp:cNvSpPr/>
      </dsp:nvSpPr>
      <dsp:spPr>
        <a:xfrm>
          <a:off x="0" y="840538"/>
          <a:ext cx="9603275" cy="1311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904" tIns="25400" rIns="142240" bIns="25400" numCol="1" spcCol="1270" anchor="t" anchorCtr="0">
          <a:noAutofit/>
        </a:bodyPr>
        <a:lstStyle/>
        <a:p>
          <a:pPr marL="228600" lvl="1" indent="-228600" algn="just" defTabSz="889000">
            <a:lnSpc>
              <a:spcPct val="100000"/>
            </a:lnSpc>
            <a:spcBef>
              <a:spcPct val="0"/>
            </a:spcBef>
            <a:spcAft>
              <a:spcPct val="20000"/>
            </a:spcAft>
            <a:buFont typeface="Letra del sistema regular"/>
            <a:buChar char="-"/>
          </a:pPr>
          <a:r>
            <a:rPr lang="es-ES" sz="2000" kern="1200" dirty="0">
              <a:latin typeface="Tw Cen MT" panose="020B0602020104020603"/>
              <a:ea typeface="+mn-ea"/>
              <a:cs typeface="+mn-cs"/>
            </a:rPr>
            <a:t>Cualquier artículo, revisión sistemática o informe técnico en el que no se describa, valide o evalúe la satisfacción de los trabajadores con algún aspecto de la vigilancia de la salud o de las UBS.</a:t>
          </a:r>
        </a:p>
        <a:p>
          <a:pPr marL="228600" lvl="1" indent="-228600" algn="just" defTabSz="1022350">
            <a:lnSpc>
              <a:spcPct val="90000"/>
            </a:lnSpc>
            <a:spcBef>
              <a:spcPct val="0"/>
            </a:spcBef>
            <a:spcAft>
              <a:spcPct val="20000"/>
            </a:spcAft>
            <a:buFont typeface="Arial" panose="020B0604020202020204" pitchFamily="34" charset="0"/>
            <a:buChar char="•"/>
          </a:pPr>
          <a:endParaRPr lang="es-ES" sz="2300" kern="1200" dirty="0">
            <a:latin typeface="Calibri" panose="020F0502020204030204" pitchFamily="34" charset="0"/>
            <a:cs typeface="Calibri" panose="020F0502020204030204" pitchFamily="34" charset="0"/>
          </a:endParaRPr>
        </a:p>
      </dsp:txBody>
      <dsp:txXfrm>
        <a:off x="0" y="840538"/>
        <a:ext cx="9603275" cy="1311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2BE4D-B8D9-DE45-B332-4648AD793878}">
      <dsp:nvSpPr>
        <dsp:cNvPr id="0" name=""/>
        <dsp:cNvSpPr/>
      </dsp:nvSpPr>
      <dsp:spPr>
        <a:xfrm>
          <a:off x="0" y="652817"/>
          <a:ext cx="9603275" cy="51119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es-ES" sz="2600" b="1" kern="1200" dirty="0">
              <a:latin typeface="Tw Cen MT" panose="020B0602020104020603" pitchFamily="34" charset="77"/>
              <a:cs typeface="Calibri" panose="020F0502020204030204" pitchFamily="34" charset="0"/>
            </a:rPr>
            <a:t>Criterios de inclusión</a:t>
          </a:r>
        </a:p>
      </dsp:txBody>
      <dsp:txXfrm>
        <a:off x="24955" y="677772"/>
        <a:ext cx="9553365" cy="461286"/>
      </dsp:txXfrm>
    </dsp:sp>
    <dsp:sp modelId="{195CB934-59FD-7544-8ED2-D06550BE845D}">
      <dsp:nvSpPr>
        <dsp:cNvPr id="0" name=""/>
        <dsp:cNvSpPr/>
      </dsp:nvSpPr>
      <dsp:spPr>
        <a:xfrm>
          <a:off x="0" y="1142903"/>
          <a:ext cx="9603275" cy="1864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904" tIns="25400" rIns="142240" bIns="25400" numCol="1" spcCol="1270" anchor="t" anchorCtr="0">
          <a:noAutofit/>
        </a:bodyPr>
        <a:lstStyle/>
        <a:p>
          <a:pPr marL="228600" lvl="1" indent="-228600" algn="just" defTabSz="889000">
            <a:lnSpc>
              <a:spcPct val="100000"/>
            </a:lnSpc>
            <a:spcBef>
              <a:spcPct val="0"/>
            </a:spcBef>
            <a:spcAft>
              <a:spcPts val="200"/>
            </a:spcAft>
            <a:buFont typeface="Letra del sistema regular"/>
            <a:buChar char="-"/>
          </a:pPr>
          <a:r>
            <a:rPr lang="es-ES" sz="2000" kern="1200" dirty="0">
              <a:solidFill>
                <a:schemeClr val="tx1"/>
              </a:solidFill>
              <a:latin typeface="+mn-lt"/>
              <a:ea typeface="+mn-ea"/>
              <a:cs typeface="+mn-cs"/>
            </a:rPr>
            <a:t>Artículos en los que se describa o valide alguna herramienta sobre la satisfacción de los trabajadores con algún aspecto de la vigilancia de la salud o de las unidades básicas sanitarias (UBS).</a:t>
          </a:r>
        </a:p>
        <a:p>
          <a:pPr marL="228600" lvl="1" indent="-228600" algn="just" defTabSz="889000">
            <a:lnSpc>
              <a:spcPct val="100000"/>
            </a:lnSpc>
            <a:spcBef>
              <a:spcPct val="0"/>
            </a:spcBef>
            <a:spcAft>
              <a:spcPts val="200"/>
            </a:spcAft>
            <a:buFont typeface="Letra del sistema regular"/>
            <a:buChar char="-"/>
          </a:pPr>
          <a:r>
            <a:rPr lang="es-ES" sz="2000" kern="1200" dirty="0">
              <a:solidFill>
                <a:schemeClr val="tx1"/>
              </a:solidFill>
              <a:latin typeface="+mn-lt"/>
              <a:ea typeface="+mn-ea"/>
              <a:cs typeface="+mn-cs"/>
            </a:rPr>
            <a:t>Artículos en los que se evalúe la satisfacción de los trabajadores con algún aspecto de la vigilancia de la salud o de las UBS.</a:t>
          </a:r>
        </a:p>
        <a:p>
          <a:pPr marL="228600" lvl="1" indent="-228600" algn="just" defTabSz="889000">
            <a:lnSpc>
              <a:spcPct val="100000"/>
            </a:lnSpc>
            <a:spcBef>
              <a:spcPct val="0"/>
            </a:spcBef>
            <a:spcAft>
              <a:spcPts val="200"/>
            </a:spcAft>
            <a:buFont typeface="Letra del sistema regular"/>
            <a:buChar char="-"/>
          </a:pPr>
          <a:r>
            <a:rPr lang="es-ES" sz="2000" kern="1200" dirty="0">
              <a:solidFill>
                <a:schemeClr val="tx1"/>
              </a:solidFill>
              <a:latin typeface="+mn-lt"/>
              <a:ea typeface="+mn-ea"/>
              <a:cs typeface="+mn-cs"/>
            </a:rPr>
            <a:t>Revisiones sistemáticas o informes técnicos donde se revisen este tipo de instrumentos.</a:t>
          </a:r>
        </a:p>
      </dsp:txBody>
      <dsp:txXfrm>
        <a:off x="0" y="1142903"/>
        <a:ext cx="9603275" cy="18643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7FB3D-5181-9845-BB28-44BF985957D3}">
      <dsp:nvSpPr>
        <dsp:cNvPr id="0" name=""/>
        <dsp:cNvSpPr/>
      </dsp:nvSpPr>
      <dsp:spPr>
        <a:xfrm>
          <a:off x="6980" y="1422533"/>
          <a:ext cx="2086247" cy="1251748"/>
        </a:xfrm>
        <a:prstGeom prst="roundRect">
          <a:avLst>
            <a:gd name="adj" fmla="val 1000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 sz="2600" kern="1200" dirty="0"/>
            <a:t>Lectura de títulos y resúmenes</a:t>
          </a:r>
        </a:p>
      </dsp:txBody>
      <dsp:txXfrm>
        <a:off x="43642" y="1459195"/>
        <a:ext cx="2012923" cy="1178424"/>
      </dsp:txXfrm>
    </dsp:sp>
    <dsp:sp modelId="{AAA8FF31-A1D0-7C4B-BBBD-E27607A164F3}">
      <dsp:nvSpPr>
        <dsp:cNvPr id="0" name=""/>
        <dsp:cNvSpPr/>
      </dsp:nvSpPr>
      <dsp:spPr>
        <a:xfrm>
          <a:off x="2301852" y="1789712"/>
          <a:ext cx="442284" cy="51738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s-ES" sz="2100" kern="1200"/>
        </a:p>
      </dsp:txBody>
      <dsp:txXfrm>
        <a:off x="2301852" y="1893190"/>
        <a:ext cx="309599" cy="310433"/>
      </dsp:txXfrm>
    </dsp:sp>
    <dsp:sp modelId="{46DB134F-861D-4949-A7C5-BA8ECB37FD31}">
      <dsp:nvSpPr>
        <dsp:cNvPr id="0" name=""/>
        <dsp:cNvSpPr/>
      </dsp:nvSpPr>
      <dsp:spPr>
        <a:xfrm>
          <a:off x="2927726" y="1422533"/>
          <a:ext cx="2086247" cy="1251748"/>
        </a:xfrm>
        <a:prstGeom prst="roundRect">
          <a:avLst>
            <a:gd name="adj" fmla="val 1000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 sz="2600" kern="1200" dirty="0"/>
            <a:t>Selección:  28 artículos</a:t>
          </a:r>
        </a:p>
      </dsp:txBody>
      <dsp:txXfrm>
        <a:off x="2964388" y="1459195"/>
        <a:ext cx="2012923" cy="1178424"/>
      </dsp:txXfrm>
    </dsp:sp>
    <dsp:sp modelId="{5A57566B-93D7-094F-8AFD-92D90589F3D1}">
      <dsp:nvSpPr>
        <dsp:cNvPr id="0" name=""/>
        <dsp:cNvSpPr/>
      </dsp:nvSpPr>
      <dsp:spPr>
        <a:xfrm>
          <a:off x="5222598" y="1789712"/>
          <a:ext cx="442284" cy="51738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s-ES" sz="2100" kern="1200"/>
        </a:p>
      </dsp:txBody>
      <dsp:txXfrm>
        <a:off x="5222598" y="1893190"/>
        <a:ext cx="309599" cy="310433"/>
      </dsp:txXfrm>
    </dsp:sp>
    <dsp:sp modelId="{F4F867D4-E1A2-7649-99C5-B12913B6D3B0}">
      <dsp:nvSpPr>
        <dsp:cNvPr id="0" name=""/>
        <dsp:cNvSpPr/>
      </dsp:nvSpPr>
      <dsp:spPr>
        <a:xfrm>
          <a:off x="5848472" y="1422533"/>
          <a:ext cx="2086247" cy="1251748"/>
        </a:xfrm>
        <a:prstGeom prst="roundRect">
          <a:avLst>
            <a:gd name="adj" fmla="val 1000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 sz="2600" kern="1200" dirty="0"/>
            <a:t>Ninguno resulta de aplicación</a:t>
          </a:r>
        </a:p>
      </dsp:txBody>
      <dsp:txXfrm>
        <a:off x="5885134" y="1459195"/>
        <a:ext cx="2012923" cy="11784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0ECFD-5A90-304E-9489-FD0E47CC6B32}">
      <dsp:nvSpPr>
        <dsp:cNvPr id="0" name=""/>
        <dsp:cNvSpPr/>
      </dsp:nvSpPr>
      <dsp:spPr>
        <a:xfrm>
          <a:off x="903231" y="3529171"/>
          <a:ext cx="1710000" cy="1389599"/>
        </a:xfrm>
        <a:prstGeom prst="ellipse">
          <a:avLst/>
        </a:prstGeom>
        <a:solidFill>
          <a:schemeClr val="accent2">
            <a:hueOff val="0"/>
            <a:satOff val="0"/>
            <a:lumOff val="0"/>
            <a:alphaOff val="0"/>
          </a:schemeClr>
        </a:solidFill>
        <a:ln w="15875"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s-ES" sz="2100" b="1" kern="1200" dirty="0">
              <a:solidFill>
                <a:schemeClr val="bg1"/>
              </a:solidFill>
              <a:latin typeface="+mn-lt"/>
              <a:ea typeface="+mn-ea"/>
              <a:cs typeface="+mn-cs"/>
            </a:rPr>
            <a:t>Pubmed</a:t>
          </a:r>
        </a:p>
        <a:p>
          <a:pPr marL="0" lvl="0" indent="0" algn="ctr" defTabSz="1111250">
            <a:lnSpc>
              <a:spcPct val="90000"/>
            </a:lnSpc>
            <a:spcBef>
              <a:spcPct val="0"/>
            </a:spcBef>
            <a:spcAft>
              <a:spcPct val="35000"/>
            </a:spcAft>
            <a:buNone/>
          </a:pPr>
          <a:r>
            <a:rPr lang="es-ES" sz="2100" kern="1200" dirty="0">
              <a:solidFill>
                <a:schemeClr val="bg1"/>
              </a:solidFill>
              <a:latin typeface="+mn-lt"/>
              <a:ea typeface="+mn-ea"/>
              <a:cs typeface="+mn-cs"/>
            </a:rPr>
            <a:t>948 resultados</a:t>
          </a:r>
        </a:p>
      </dsp:txBody>
      <dsp:txXfrm>
        <a:off x="1153655" y="3732673"/>
        <a:ext cx="1209152" cy="982595"/>
      </dsp:txXfrm>
    </dsp:sp>
    <dsp:sp modelId="{05DA6A3D-2C1A-3F44-A5F9-D70E582A91EC}">
      <dsp:nvSpPr>
        <dsp:cNvPr id="0" name=""/>
        <dsp:cNvSpPr/>
      </dsp:nvSpPr>
      <dsp:spPr>
        <a:xfrm>
          <a:off x="2610792" y="3895774"/>
          <a:ext cx="397908" cy="415453"/>
        </a:xfrm>
        <a:prstGeom prst="mathPlus">
          <a:avLst/>
        </a:prstGeom>
        <a:solidFill>
          <a:schemeClr val="accent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s-ES" sz="600" kern="1200">
            <a:latin typeface="Calibri" panose="020F0502020204030204" pitchFamily="34" charset="0"/>
            <a:cs typeface="Calibri" panose="020F0502020204030204" pitchFamily="34" charset="0"/>
          </a:endParaRPr>
        </a:p>
      </dsp:txBody>
      <dsp:txXfrm>
        <a:off x="2663535" y="4056707"/>
        <a:ext cx="292422" cy="93587"/>
      </dsp:txXfrm>
    </dsp:sp>
    <dsp:sp modelId="{1CACCC00-D538-2749-A6BC-7D75FDF69FE4}">
      <dsp:nvSpPr>
        <dsp:cNvPr id="0" name=""/>
        <dsp:cNvSpPr/>
      </dsp:nvSpPr>
      <dsp:spPr>
        <a:xfrm>
          <a:off x="5077505" y="3485322"/>
          <a:ext cx="1710000" cy="1404871"/>
        </a:xfrm>
        <a:prstGeom prst="ellipse">
          <a:avLst/>
        </a:prstGeom>
        <a:solidFill>
          <a:schemeClr val="accent2">
            <a:hueOff val="0"/>
            <a:satOff val="0"/>
            <a:lumOff val="0"/>
            <a:alphaOff val="0"/>
          </a:schemeClr>
        </a:solidFill>
        <a:ln w="15875"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933450">
            <a:lnSpc>
              <a:spcPct val="90000"/>
            </a:lnSpc>
            <a:spcBef>
              <a:spcPct val="0"/>
            </a:spcBef>
            <a:spcAft>
              <a:spcPct val="35000"/>
            </a:spcAft>
            <a:buNone/>
          </a:pPr>
          <a:r>
            <a:rPr lang="es-ES" sz="2100" b="1" kern="1200" dirty="0">
              <a:solidFill>
                <a:srgbClr val="FFFFFF"/>
              </a:solidFill>
              <a:latin typeface="Tw Cen MT" panose="020B0602020104020603"/>
              <a:ea typeface="+mn-ea"/>
              <a:cs typeface="+mn-cs"/>
            </a:rPr>
            <a:t>Web of Science</a:t>
          </a:r>
        </a:p>
        <a:p>
          <a:pPr marL="0" lvl="0" indent="0" algn="ctr" defTabSz="933450">
            <a:lnSpc>
              <a:spcPct val="90000"/>
            </a:lnSpc>
            <a:spcBef>
              <a:spcPct val="0"/>
            </a:spcBef>
            <a:spcAft>
              <a:spcPts val="0"/>
            </a:spcAft>
            <a:buNone/>
          </a:pPr>
          <a:r>
            <a:rPr lang="es-ES" sz="2100" kern="1200" dirty="0">
              <a:solidFill>
                <a:srgbClr val="FFFFFF"/>
              </a:solidFill>
              <a:latin typeface="Tw Cen MT" panose="020B0602020104020603"/>
              <a:ea typeface="+mn-ea"/>
              <a:cs typeface="+mn-cs"/>
            </a:rPr>
            <a:t>987  resultados</a:t>
          </a:r>
        </a:p>
      </dsp:txBody>
      <dsp:txXfrm>
        <a:off x="5327929" y="3691061"/>
        <a:ext cx="1209152" cy="993393"/>
      </dsp:txXfrm>
    </dsp:sp>
    <dsp:sp modelId="{A1E48CA4-83F3-9944-AD46-D2879E241BEC}">
      <dsp:nvSpPr>
        <dsp:cNvPr id="0" name=""/>
        <dsp:cNvSpPr/>
      </dsp:nvSpPr>
      <dsp:spPr>
        <a:xfrm>
          <a:off x="4683480" y="3888056"/>
          <a:ext cx="417230" cy="437460"/>
        </a:xfrm>
        <a:prstGeom prst="mathPlus">
          <a:avLst/>
        </a:prstGeom>
        <a:solidFill>
          <a:schemeClr val="accent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s-ES" sz="700" kern="1200">
            <a:latin typeface="Calibri" panose="020F0502020204030204" pitchFamily="34" charset="0"/>
            <a:cs typeface="Calibri" panose="020F0502020204030204" pitchFamily="34" charset="0"/>
          </a:endParaRPr>
        </a:p>
      </dsp:txBody>
      <dsp:txXfrm>
        <a:off x="4738784" y="4057720"/>
        <a:ext cx="306622" cy="98132"/>
      </dsp:txXfrm>
    </dsp:sp>
    <dsp:sp modelId="{E50FD854-AB4F-A343-99AA-05E573C49CC2}">
      <dsp:nvSpPr>
        <dsp:cNvPr id="0" name=""/>
        <dsp:cNvSpPr/>
      </dsp:nvSpPr>
      <dsp:spPr>
        <a:xfrm>
          <a:off x="2994388" y="3519105"/>
          <a:ext cx="1710000" cy="1399665"/>
        </a:xfrm>
        <a:prstGeom prst="ellipse">
          <a:avLst/>
        </a:prstGeom>
        <a:solidFill>
          <a:schemeClr val="accent2">
            <a:hueOff val="0"/>
            <a:satOff val="0"/>
            <a:lumOff val="0"/>
            <a:alphaOff val="0"/>
          </a:schemeClr>
        </a:solidFill>
        <a:ln w="15875"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111250">
            <a:lnSpc>
              <a:spcPct val="90000"/>
            </a:lnSpc>
            <a:spcBef>
              <a:spcPct val="0"/>
            </a:spcBef>
            <a:spcAft>
              <a:spcPct val="35000"/>
            </a:spcAft>
            <a:buNone/>
          </a:pPr>
          <a:r>
            <a:rPr lang="es-ES" sz="2100" b="1" kern="1200" dirty="0">
              <a:solidFill>
                <a:schemeClr val="bg1"/>
              </a:solidFill>
              <a:latin typeface="Tw Cen MT" panose="020B0602020104020603"/>
              <a:ea typeface="+mn-ea"/>
              <a:cs typeface="+mn-cs"/>
            </a:rPr>
            <a:t>Scopus</a:t>
          </a:r>
        </a:p>
        <a:p>
          <a:pPr marL="0" lvl="0" indent="0" algn="ctr" defTabSz="1111250">
            <a:lnSpc>
              <a:spcPct val="90000"/>
            </a:lnSpc>
            <a:spcBef>
              <a:spcPct val="0"/>
            </a:spcBef>
            <a:spcAft>
              <a:spcPct val="35000"/>
            </a:spcAft>
            <a:buNone/>
          </a:pPr>
          <a:r>
            <a:rPr lang="es-ES" sz="2100" kern="1200" dirty="0">
              <a:solidFill>
                <a:schemeClr val="bg1"/>
              </a:solidFill>
              <a:latin typeface="Tw Cen MT" panose="020B0602020104020603"/>
              <a:ea typeface="+mn-ea"/>
              <a:cs typeface="+mn-cs"/>
            </a:rPr>
            <a:t>510 resultados</a:t>
          </a:r>
        </a:p>
      </dsp:txBody>
      <dsp:txXfrm>
        <a:off x="3244812" y="3724081"/>
        <a:ext cx="1209152" cy="989713"/>
      </dsp:txXfrm>
    </dsp:sp>
    <dsp:sp modelId="{BA5A9DBD-90DE-C240-B515-2AA154241EDE}">
      <dsp:nvSpPr>
        <dsp:cNvPr id="0" name=""/>
        <dsp:cNvSpPr/>
      </dsp:nvSpPr>
      <dsp:spPr>
        <a:xfrm rot="1784">
          <a:off x="6836372" y="3665015"/>
          <a:ext cx="1547736" cy="971999"/>
        </a:xfrm>
        <a:prstGeom prst="rightArrow">
          <a:avLst>
            <a:gd name="adj1" fmla="val 60000"/>
            <a:gd name="adj2" fmla="val 50000"/>
          </a:avLst>
        </a:prstGeom>
        <a:solidFill>
          <a:schemeClr val="accent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s-ES" sz="1700" b="1" kern="1200">
            <a:solidFill>
              <a:prstClr val="white"/>
            </a:solidFill>
            <a:latin typeface="Calibri" panose="020F0502020204030204" pitchFamily="34" charset="0"/>
            <a:ea typeface="+mn-ea"/>
            <a:cs typeface="Calibri" panose="020F0502020204030204" pitchFamily="34" charset="0"/>
          </a:endParaRPr>
        </a:p>
      </dsp:txBody>
      <dsp:txXfrm>
        <a:off x="6836372" y="3859339"/>
        <a:ext cx="1256136" cy="583199"/>
      </dsp:txXfrm>
    </dsp:sp>
    <dsp:sp modelId="{5A8367C8-BB27-864F-869B-75A59513C8B8}">
      <dsp:nvSpPr>
        <dsp:cNvPr id="0" name=""/>
        <dsp:cNvSpPr/>
      </dsp:nvSpPr>
      <dsp:spPr>
        <a:xfrm>
          <a:off x="8426239" y="3354859"/>
          <a:ext cx="2101487" cy="1564648"/>
        </a:xfrm>
        <a:prstGeom prst="ellipse">
          <a:avLst/>
        </a:prstGeom>
        <a:solidFill>
          <a:schemeClr val="accent2">
            <a:hueOff val="0"/>
            <a:satOff val="0"/>
            <a:lumOff val="0"/>
            <a:alphaOff val="0"/>
          </a:schemeClr>
        </a:solidFill>
        <a:ln w="15875"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2600" b="1" kern="1200" dirty="0">
              <a:solidFill>
                <a:srgbClr val="FFFFFF"/>
              </a:solidFill>
              <a:latin typeface="Tw Cen MT" panose="020B0602020104020603"/>
              <a:ea typeface="+mn-ea"/>
              <a:cs typeface="+mn-cs"/>
            </a:rPr>
            <a:t>1981 resultados</a:t>
          </a:r>
        </a:p>
      </dsp:txBody>
      <dsp:txXfrm>
        <a:off x="8733995" y="3583996"/>
        <a:ext cx="1485975" cy="110637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22152B58-8444-8C45-84C3-EB1FE74396FF}" type="datetimeFigureOut">
              <a:rPr lang="es-ES" smtClean="0"/>
              <a:t>31/10/24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22A52B-4336-4A40-85A8-796A6B333520}" type="slidenum">
              <a:rPr lang="es-ES" smtClean="0"/>
              <a:t>‹Nº›</a:t>
            </a:fld>
            <a:endParaRPr lang="es-E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16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152B58-8444-8C45-84C3-EB1FE74396FF}" type="datetimeFigureOut">
              <a:rPr lang="es-ES" smtClean="0"/>
              <a:t>31/10/24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340535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152B58-8444-8C45-84C3-EB1FE74396FF}" type="datetimeFigureOut">
              <a:rPr lang="es-ES" smtClean="0"/>
              <a:t>31/10/24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22A52B-4336-4A40-85A8-796A6B333520}"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031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152B58-8444-8C45-84C3-EB1FE74396FF}" type="datetimeFigureOut">
              <a:rPr lang="es-ES" smtClean="0"/>
              <a:t>31/10/24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3185353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2152B58-8444-8C45-84C3-EB1FE74396FF}" type="datetimeFigureOut">
              <a:rPr lang="es-ES" smtClean="0"/>
              <a:t>31/10/24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22A52B-4336-4A40-85A8-796A6B333520}" type="slidenum">
              <a:rPr lang="es-ES" smtClean="0"/>
              <a:t>‹Nº›</a:t>
            </a:fld>
            <a:endParaRPr lang="es-E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99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2152B58-8444-8C45-84C3-EB1FE74396FF}" type="datetimeFigureOut">
              <a:rPr lang="es-ES" smtClean="0"/>
              <a:t>31/10/24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2910459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2152B58-8444-8C45-84C3-EB1FE74396FF}" type="datetimeFigureOut">
              <a:rPr lang="es-ES" smtClean="0"/>
              <a:t>31/10/24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344174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2152B58-8444-8C45-84C3-EB1FE74396FF}" type="datetimeFigureOut">
              <a:rPr lang="es-ES" smtClean="0"/>
              <a:t>31/10/24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1917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52B58-8444-8C45-84C3-EB1FE74396FF}" type="datetimeFigureOut">
              <a:rPr lang="es-ES" smtClean="0"/>
              <a:t>31/10/24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373722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2152B58-8444-8C45-84C3-EB1FE74396FF}" type="datetimeFigureOut">
              <a:rPr lang="es-ES" smtClean="0"/>
              <a:t>31/10/24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322A52B-4336-4A40-85A8-796A6B333520}" type="slidenum">
              <a:rPr lang="es-ES" smtClean="0"/>
              <a:t>‹Nº›</a:t>
            </a:fld>
            <a:endParaRPr lang="es-ES"/>
          </a:p>
        </p:txBody>
      </p:sp>
    </p:spTree>
    <p:extLst>
      <p:ext uri="{BB962C8B-B14F-4D97-AF65-F5344CB8AC3E}">
        <p14:creationId xmlns:p14="http://schemas.microsoft.com/office/powerpoint/2010/main" val="150879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2152B58-8444-8C45-84C3-EB1FE74396FF}" type="datetimeFigureOut">
              <a:rPr lang="es-ES" smtClean="0"/>
              <a:t>31/10/24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322A52B-4336-4A40-85A8-796A6B333520}" type="slidenum">
              <a:rPr lang="es-ES" smtClean="0"/>
              <a:t>‹Nº›</a:t>
            </a:fld>
            <a:endParaRPr lang="es-E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485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2152B58-8444-8C45-84C3-EB1FE74396FF}" type="datetimeFigureOut">
              <a:rPr lang="es-ES" smtClean="0"/>
              <a:t>31/10/24</a:t>
            </a:fld>
            <a:endParaRPr lang="es-E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s-E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322A52B-4336-4A40-85A8-796A6B333520}"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0838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nap.nationalacademies.org/catalog/1547/medicare-a-strategy-for-quality-assurance-volume-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DE3EBCAC-9209-6C0B-9FD3-CDA106CA64D2}"/>
              </a:ext>
            </a:extLst>
          </p:cNvPr>
          <p:cNvSpPr>
            <a:spLocks noGrp="1"/>
          </p:cNvSpPr>
          <p:nvPr>
            <p:ph type="subTitle" idx="1"/>
          </p:nvPr>
        </p:nvSpPr>
        <p:spPr>
          <a:xfrm>
            <a:off x="270832" y="5157168"/>
            <a:ext cx="8057920" cy="1528799"/>
          </a:xfrm>
        </p:spPr>
        <p:txBody>
          <a:bodyPr>
            <a:normAutofit fontScale="92500" lnSpcReduction="10000"/>
          </a:bodyPr>
          <a:lstStyle/>
          <a:p>
            <a:pPr>
              <a:spcAft>
                <a:spcPts val="800"/>
              </a:spcAft>
            </a:pPr>
            <a:r>
              <a:rPr lang="es-ES" sz="2000" dirty="0"/>
              <a:t>Autores: Adrián Fernández del Peral (autor principal)</a:t>
            </a:r>
            <a:r>
              <a:rPr lang="es-ES" sz="2000" baseline="30000" dirty="0"/>
              <a:t>1</a:t>
            </a:r>
            <a:r>
              <a:rPr lang="es-ES" sz="2000" dirty="0"/>
              <a:t>, Manuel Romero Saldaña</a:t>
            </a:r>
            <a:r>
              <a:rPr lang="es-ES" sz="2000" baseline="30000" dirty="0"/>
              <a:t>2</a:t>
            </a:r>
            <a:r>
              <a:rPr lang="es-ES" sz="2000" dirty="0"/>
              <a:t>, Javier González Caballero</a:t>
            </a:r>
            <a:r>
              <a:rPr lang="es-ES" sz="2000" baseline="30000" dirty="0"/>
              <a:t>3</a:t>
            </a:r>
            <a:r>
              <a:rPr lang="es-ES" sz="2000" dirty="0"/>
              <a:t>.</a:t>
            </a:r>
          </a:p>
          <a:p>
            <a:r>
              <a:rPr lang="es-ES" dirty="0"/>
              <a:t>1. Centro de Prevención de Riesgos Laborales de Jaén. z32ferpa@uco.es.</a:t>
            </a:r>
          </a:p>
          <a:p>
            <a:r>
              <a:rPr lang="es-ES" dirty="0"/>
              <a:t>2. Universidad de Córdoba. </a:t>
            </a:r>
          </a:p>
          <a:p>
            <a:r>
              <a:rPr lang="es-ES" dirty="0"/>
              <a:t>3. Instituto Nacional de la Seguridad Social. Bilbao.</a:t>
            </a:r>
          </a:p>
          <a:p>
            <a:endParaRPr lang="es-ES" dirty="0"/>
          </a:p>
          <a:p>
            <a:endParaRPr lang="es-ES" dirty="0"/>
          </a:p>
        </p:txBody>
      </p:sp>
      <p:sp>
        <p:nvSpPr>
          <p:cNvPr id="4" name="CuadroTexto 3">
            <a:extLst>
              <a:ext uri="{FF2B5EF4-FFF2-40B4-BE49-F238E27FC236}">
                <a16:creationId xmlns:a16="http://schemas.microsoft.com/office/drawing/2014/main" id="{3546263C-300C-7753-2F06-8396AE8159C4}"/>
              </a:ext>
            </a:extLst>
          </p:cNvPr>
          <p:cNvSpPr txBox="1"/>
          <p:nvPr/>
        </p:nvSpPr>
        <p:spPr>
          <a:xfrm>
            <a:off x="1321327" y="886990"/>
            <a:ext cx="9549346" cy="2862322"/>
          </a:xfrm>
          <a:prstGeom prst="rect">
            <a:avLst/>
          </a:prstGeom>
          <a:noFill/>
        </p:spPr>
        <p:txBody>
          <a:bodyPr wrap="square" rtlCol="0">
            <a:spAutoFit/>
          </a:bodyPr>
          <a:lstStyle/>
          <a:p>
            <a:r>
              <a:rPr lang="es-ES" sz="5200" cap="all" spc="200" dirty="0">
                <a:solidFill>
                  <a:schemeClr val="tx1">
                    <a:lumMod val="90000"/>
                    <a:lumOff val="10000"/>
                  </a:schemeClr>
                </a:solidFill>
                <a:latin typeface="+mj-lt"/>
                <a:ea typeface="+mj-ea"/>
                <a:cs typeface="+mj-cs"/>
              </a:rPr>
              <a:t>Valoración de la satisfacción de los trabajadores con la vigilancia de la salud: una revisión bibliográfica</a:t>
            </a:r>
          </a:p>
          <a:p>
            <a:endParaRPr lang="es-ES" dirty="0"/>
          </a:p>
        </p:txBody>
      </p:sp>
      <p:pic>
        <p:nvPicPr>
          <p:cNvPr id="1026" name="Picture 2">
            <a:extLst>
              <a:ext uri="{FF2B5EF4-FFF2-40B4-BE49-F238E27FC236}">
                <a16:creationId xmlns:a16="http://schemas.microsoft.com/office/drawing/2014/main" id="{25FD7A28-BF19-4790-048F-3DD64D8340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8271" y="4678287"/>
            <a:ext cx="3259846" cy="1043151"/>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2E33E5E-7C82-7DAD-DD99-80DCE389B1C6}"/>
              </a:ext>
            </a:extLst>
          </p:cNvPr>
          <p:cNvSpPr txBox="1"/>
          <p:nvPr/>
        </p:nvSpPr>
        <p:spPr>
          <a:xfrm>
            <a:off x="8661322" y="5682658"/>
            <a:ext cx="3354637" cy="784830"/>
          </a:xfrm>
          <a:prstGeom prst="rect">
            <a:avLst/>
          </a:prstGeom>
          <a:noFill/>
        </p:spPr>
        <p:txBody>
          <a:bodyPr wrap="square">
            <a:spAutoFit/>
          </a:bodyPr>
          <a:lstStyle/>
          <a:p>
            <a:pPr algn="ctr"/>
            <a:r>
              <a:rPr lang="es-ES" sz="1500" dirty="0">
                <a:solidFill>
                  <a:schemeClr val="tx1">
                    <a:lumMod val="90000"/>
                    <a:lumOff val="10000"/>
                  </a:schemeClr>
                </a:solidFill>
              </a:rPr>
              <a:t>V Jornada Gallega de actualización en Enfermería del Trabajo.</a:t>
            </a:r>
          </a:p>
          <a:p>
            <a:pPr algn="ctr"/>
            <a:r>
              <a:rPr lang="es-ES" sz="1500" dirty="0">
                <a:solidFill>
                  <a:schemeClr val="tx1">
                    <a:lumMod val="90000"/>
                    <a:lumOff val="10000"/>
                  </a:schemeClr>
                </a:solidFill>
              </a:rPr>
              <a:t>Lugo. 23 de noviembre de 2024.</a:t>
            </a:r>
          </a:p>
        </p:txBody>
      </p:sp>
    </p:spTree>
    <p:extLst>
      <p:ext uri="{BB962C8B-B14F-4D97-AF65-F5344CB8AC3E}">
        <p14:creationId xmlns:p14="http://schemas.microsoft.com/office/powerpoint/2010/main" val="3826889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775947-F59E-E75F-E877-79148144DE3D}"/>
              </a:ext>
            </a:extLst>
          </p:cNvPr>
          <p:cNvSpPr>
            <a:spLocks noGrp="1"/>
          </p:cNvSpPr>
          <p:nvPr>
            <p:ph type="title"/>
          </p:nvPr>
        </p:nvSpPr>
        <p:spPr>
          <a:xfrm>
            <a:off x="749148" y="2403000"/>
            <a:ext cx="10499074" cy="1499616"/>
          </a:xfrm>
        </p:spPr>
        <p:txBody>
          <a:bodyPr>
            <a:normAutofit/>
          </a:bodyPr>
          <a:lstStyle/>
          <a:p>
            <a:pPr algn="ctr"/>
            <a:r>
              <a:rPr lang="es-ES" sz="9600" dirty="0"/>
              <a:t>Muchas gracias</a:t>
            </a:r>
          </a:p>
        </p:txBody>
      </p:sp>
      <p:pic>
        <p:nvPicPr>
          <p:cNvPr id="4" name="Picture 2">
            <a:extLst>
              <a:ext uri="{FF2B5EF4-FFF2-40B4-BE49-F238E27FC236}">
                <a16:creationId xmlns:a16="http://schemas.microsoft.com/office/drawing/2014/main" id="{A0EBEBA5-26C3-23B8-B236-8B42893E26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8205" y="4045708"/>
            <a:ext cx="3352488" cy="107279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96B17BB-3BA7-3D2A-D238-ADC58BFFE5E6}"/>
              </a:ext>
            </a:extLst>
          </p:cNvPr>
          <p:cNvSpPr txBox="1"/>
          <p:nvPr/>
        </p:nvSpPr>
        <p:spPr>
          <a:xfrm>
            <a:off x="2787267" y="5118505"/>
            <a:ext cx="6389783" cy="338554"/>
          </a:xfrm>
          <a:prstGeom prst="rect">
            <a:avLst/>
          </a:prstGeom>
          <a:noFill/>
        </p:spPr>
        <p:txBody>
          <a:bodyPr wrap="square">
            <a:spAutoFit/>
          </a:bodyPr>
          <a:lstStyle/>
          <a:p>
            <a:pPr algn="ctr"/>
            <a:r>
              <a:rPr lang="es-ES" sz="1600" dirty="0">
                <a:solidFill>
                  <a:schemeClr val="tx1">
                    <a:lumMod val="90000"/>
                    <a:lumOff val="10000"/>
                  </a:schemeClr>
                </a:solidFill>
              </a:rPr>
              <a:t>V Jornada Gallega de actualización en Enfermería del Trabajo</a:t>
            </a:r>
          </a:p>
        </p:txBody>
      </p:sp>
    </p:spTree>
    <p:extLst>
      <p:ext uri="{BB962C8B-B14F-4D97-AF65-F5344CB8AC3E}">
        <p14:creationId xmlns:p14="http://schemas.microsoft.com/office/powerpoint/2010/main" val="539243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7ED4-6B6F-EC94-2DF4-AD104DAA679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AD973DF-6FE6-CD29-04AA-0A28B1EDCD99}"/>
              </a:ext>
            </a:extLst>
          </p:cNvPr>
          <p:cNvSpPr>
            <a:spLocks noGrp="1"/>
          </p:cNvSpPr>
          <p:nvPr>
            <p:ph type="title"/>
          </p:nvPr>
        </p:nvSpPr>
        <p:spPr/>
        <p:txBody>
          <a:bodyPr/>
          <a:lstStyle/>
          <a:p>
            <a:r>
              <a:rPr lang="es-ES" dirty="0"/>
              <a:t>introducción</a:t>
            </a:r>
          </a:p>
        </p:txBody>
      </p:sp>
      <p:graphicFrame>
        <p:nvGraphicFramePr>
          <p:cNvPr id="7" name="Marcador de contenido 6">
            <a:extLst>
              <a:ext uri="{FF2B5EF4-FFF2-40B4-BE49-F238E27FC236}">
                <a16:creationId xmlns:a16="http://schemas.microsoft.com/office/drawing/2014/main" id="{0552DC23-C303-D58F-CFBC-EB8EDEDC8D20}"/>
              </a:ext>
            </a:extLst>
          </p:cNvPr>
          <p:cNvGraphicFramePr>
            <a:graphicFrameLocks noGrp="1"/>
          </p:cNvGraphicFramePr>
          <p:nvPr>
            <p:ph idx="1"/>
            <p:extLst>
              <p:ext uri="{D42A27DB-BD31-4B8C-83A1-F6EECF244321}">
                <p14:modId xmlns:p14="http://schemas.microsoft.com/office/powerpoint/2010/main" val="1144683853"/>
              </p:ext>
            </p:extLst>
          </p:nvPr>
        </p:nvGraphicFramePr>
        <p:xfrm>
          <a:off x="1706984" y="2010358"/>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a:extLst>
              <a:ext uri="{FF2B5EF4-FFF2-40B4-BE49-F238E27FC236}">
                <a16:creationId xmlns:a16="http://schemas.microsoft.com/office/drawing/2014/main" id="{DB09CBED-47BD-2AF9-6A36-8B545B9DC4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6BD691F1-DB54-F9FA-9320-4F47C69441FD}"/>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Tree>
    <p:extLst>
      <p:ext uri="{BB962C8B-B14F-4D97-AF65-F5344CB8AC3E}">
        <p14:creationId xmlns:p14="http://schemas.microsoft.com/office/powerpoint/2010/main" val="350729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D6C9F-85C6-3576-2248-4AAEBF4545E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E579FAA-C6B2-EA0E-98F1-3D7A81785048}"/>
              </a:ext>
            </a:extLst>
          </p:cNvPr>
          <p:cNvSpPr>
            <a:spLocks noGrp="1"/>
          </p:cNvSpPr>
          <p:nvPr>
            <p:ph type="title"/>
          </p:nvPr>
        </p:nvSpPr>
        <p:spPr/>
        <p:txBody>
          <a:bodyPr/>
          <a:lstStyle/>
          <a:p>
            <a:r>
              <a:rPr lang="es-ES" dirty="0"/>
              <a:t>Objetivo</a:t>
            </a:r>
          </a:p>
        </p:txBody>
      </p:sp>
      <p:pic>
        <p:nvPicPr>
          <p:cNvPr id="8" name="Picture 2">
            <a:extLst>
              <a:ext uri="{FF2B5EF4-FFF2-40B4-BE49-F238E27FC236}">
                <a16:creationId xmlns:a16="http://schemas.microsoft.com/office/drawing/2014/main" id="{7C60D381-C059-D890-63D2-9D4FA263F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8E5FA5C7-8751-EFF4-10F8-6CF2A9D12F94}"/>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
        <p:nvSpPr>
          <p:cNvPr id="4" name="Marcador de contenido 3">
            <a:extLst>
              <a:ext uri="{FF2B5EF4-FFF2-40B4-BE49-F238E27FC236}">
                <a16:creationId xmlns:a16="http://schemas.microsoft.com/office/drawing/2014/main" id="{29C2A684-D9EA-3C43-6910-83BBBB08D5F7}"/>
              </a:ext>
            </a:extLst>
          </p:cNvPr>
          <p:cNvSpPr>
            <a:spLocks noGrp="1"/>
          </p:cNvSpPr>
          <p:nvPr>
            <p:ph idx="1"/>
          </p:nvPr>
        </p:nvSpPr>
        <p:spPr>
          <a:xfrm>
            <a:off x="1035145" y="2882632"/>
            <a:ext cx="4858879" cy="1499616"/>
          </a:xfrm>
        </p:spPr>
        <p:txBody>
          <a:bodyPr/>
          <a:lstStyle/>
          <a:p>
            <a:pPr algn="just"/>
            <a:r>
              <a:rPr lang="es-ES" sz="2400" dirty="0"/>
              <a:t>Conocer la existencia de cuestionarios validados que puedan ser empleados valorar la satisfacción de la población laboral con la vigilancia de la salud.</a:t>
            </a:r>
          </a:p>
          <a:p>
            <a:pPr algn="just"/>
            <a:endParaRPr lang="es-ES" dirty="0"/>
          </a:p>
        </p:txBody>
      </p:sp>
      <p:pic>
        <p:nvPicPr>
          <p:cNvPr id="5" name="Imagen 4">
            <a:extLst>
              <a:ext uri="{FF2B5EF4-FFF2-40B4-BE49-F238E27FC236}">
                <a16:creationId xmlns:a16="http://schemas.microsoft.com/office/drawing/2014/main" id="{35F5F498-7D2A-4193-2D61-DC269B321875}"/>
              </a:ext>
            </a:extLst>
          </p:cNvPr>
          <p:cNvPicPr>
            <a:picLocks noChangeAspect="1"/>
          </p:cNvPicPr>
          <p:nvPr/>
        </p:nvPicPr>
        <p:blipFill>
          <a:blip r:embed="rId3"/>
          <a:stretch>
            <a:fillRect/>
          </a:stretch>
        </p:blipFill>
        <p:spPr>
          <a:xfrm>
            <a:off x="6705600" y="1754326"/>
            <a:ext cx="4038600" cy="3594100"/>
          </a:xfrm>
          <a:prstGeom prst="rect">
            <a:avLst/>
          </a:prstGeom>
        </p:spPr>
      </p:pic>
      <p:pic>
        <p:nvPicPr>
          <p:cNvPr id="6" name="Imagen 5">
            <a:extLst>
              <a:ext uri="{FF2B5EF4-FFF2-40B4-BE49-F238E27FC236}">
                <a16:creationId xmlns:a16="http://schemas.microsoft.com/office/drawing/2014/main" id="{59B20C51-24D0-2000-F797-6916B0E5D1DB}"/>
              </a:ext>
            </a:extLst>
          </p:cNvPr>
          <p:cNvPicPr>
            <a:picLocks noChangeAspect="1"/>
          </p:cNvPicPr>
          <p:nvPr/>
        </p:nvPicPr>
        <p:blipFill>
          <a:blip r:embed="rId4"/>
          <a:stretch>
            <a:fillRect/>
          </a:stretch>
        </p:blipFill>
        <p:spPr>
          <a:xfrm>
            <a:off x="7891212" y="5189676"/>
            <a:ext cx="1587500" cy="317500"/>
          </a:xfrm>
          <a:prstGeom prst="rect">
            <a:avLst/>
          </a:prstGeom>
        </p:spPr>
      </p:pic>
    </p:spTree>
    <p:extLst>
      <p:ext uri="{BB962C8B-B14F-4D97-AF65-F5344CB8AC3E}">
        <p14:creationId xmlns:p14="http://schemas.microsoft.com/office/powerpoint/2010/main" val="288475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9839C-E2E1-B766-6021-E8A6F50382D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5BB7B34-DEEF-CE17-34EC-3ED4C9727684}"/>
              </a:ext>
            </a:extLst>
          </p:cNvPr>
          <p:cNvSpPr>
            <a:spLocks noGrp="1"/>
          </p:cNvSpPr>
          <p:nvPr>
            <p:ph type="title"/>
          </p:nvPr>
        </p:nvSpPr>
        <p:spPr/>
        <p:txBody>
          <a:bodyPr/>
          <a:lstStyle/>
          <a:p>
            <a:r>
              <a:rPr lang="es-ES" dirty="0"/>
              <a:t>MATERIAL Y MÉTODOS</a:t>
            </a:r>
          </a:p>
        </p:txBody>
      </p:sp>
      <p:pic>
        <p:nvPicPr>
          <p:cNvPr id="8" name="Picture 2">
            <a:extLst>
              <a:ext uri="{FF2B5EF4-FFF2-40B4-BE49-F238E27FC236}">
                <a16:creationId xmlns:a16="http://schemas.microsoft.com/office/drawing/2014/main" id="{965D15BD-0C24-10A8-C89F-4FEF275B2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2699C2B2-4C5B-471B-DEF7-25231FE787BF}"/>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graphicFrame>
        <p:nvGraphicFramePr>
          <p:cNvPr id="6" name="Tabla 5">
            <a:extLst>
              <a:ext uri="{FF2B5EF4-FFF2-40B4-BE49-F238E27FC236}">
                <a16:creationId xmlns:a16="http://schemas.microsoft.com/office/drawing/2014/main" id="{1B8F845D-7D33-4FA9-A712-2EA7BE22E7CF}"/>
              </a:ext>
            </a:extLst>
          </p:cNvPr>
          <p:cNvGraphicFramePr>
            <a:graphicFrameLocks noGrp="1"/>
          </p:cNvGraphicFramePr>
          <p:nvPr>
            <p:extLst>
              <p:ext uri="{D42A27DB-BD31-4B8C-83A1-F6EECF244321}">
                <p14:modId xmlns:p14="http://schemas.microsoft.com/office/powerpoint/2010/main" val="2409372474"/>
              </p:ext>
            </p:extLst>
          </p:nvPr>
        </p:nvGraphicFramePr>
        <p:xfrm>
          <a:off x="1458455" y="2304289"/>
          <a:ext cx="9275090" cy="2804160"/>
        </p:xfrm>
        <a:graphic>
          <a:graphicData uri="http://schemas.openxmlformats.org/drawingml/2006/table">
            <a:tbl>
              <a:tblPr firstRow="1" bandRow="1">
                <a:tableStyleId>{9DCAF9ED-07DC-4A11-8D7F-57B35C25682E}</a:tableStyleId>
              </a:tblPr>
              <a:tblGrid>
                <a:gridCol w="4637545">
                  <a:extLst>
                    <a:ext uri="{9D8B030D-6E8A-4147-A177-3AD203B41FA5}">
                      <a16:colId xmlns:a16="http://schemas.microsoft.com/office/drawing/2014/main" val="1086291312"/>
                    </a:ext>
                  </a:extLst>
                </a:gridCol>
                <a:gridCol w="4637545">
                  <a:extLst>
                    <a:ext uri="{9D8B030D-6E8A-4147-A177-3AD203B41FA5}">
                      <a16:colId xmlns:a16="http://schemas.microsoft.com/office/drawing/2014/main" val="3714286491"/>
                    </a:ext>
                  </a:extLst>
                </a:gridCol>
              </a:tblGrid>
              <a:tr h="370840">
                <a:tc gridSpan="2">
                  <a:txBody>
                    <a:bodyPr/>
                    <a:lstStyle/>
                    <a:p>
                      <a:pPr algn="ctr"/>
                      <a:r>
                        <a:rPr lang="es-ES" sz="2200" kern="1200" dirty="0">
                          <a:solidFill>
                            <a:schemeClr val="tx1"/>
                          </a:solidFill>
                          <a:latin typeface="+mn-lt"/>
                          <a:ea typeface="+mn-ea"/>
                          <a:cs typeface="+mn-cs"/>
                        </a:rPr>
                        <a:t>Formato SPC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2000" b="0" dirty="0"/>
                    </a:p>
                  </a:txBody>
                  <a:tcPr/>
                </a:tc>
                <a:extLst>
                  <a:ext uri="{0D108BD9-81ED-4DB2-BD59-A6C34878D82A}">
                    <a16:rowId xmlns:a16="http://schemas.microsoft.com/office/drawing/2014/main" val="3480383467"/>
                  </a:ext>
                </a:extLst>
              </a:tr>
              <a:tr h="370840">
                <a:tc>
                  <a:txBody>
                    <a:bodyPr/>
                    <a:lstStyle/>
                    <a:p>
                      <a:r>
                        <a:rPr lang="es-ES" sz="2200" b="1" kern="1200" dirty="0">
                          <a:solidFill>
                            <a:schemeClr val="tx1"/>
                          </a:solidFill>
                          <a:latin typeface="+mn-lt"/>
                          <a:ea typeface="+mn-ea"/>
                          <a:cs typeface="+mn-cs"/>
                        </a:rPr>
                        <a:t>S</a:t>
                      </a:r>
                      <a:r>
                        <a:rPr lang="es-ES" sz="2200" kern="1200" dirty="0">
                          <a:solidFill>
                            <a:schemeClr val="tx1"/>
                          </a:solidFill>
                          <a:latin typeface="+mn-lt"/>
                          <a:ea typeface="+mn-ea"/>
                          <a:cs typeface="+mn-cs"/>
                        </a:rPr>
                        <a:t>ituación de salud-enfermedad.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2200" kern="1200" dirty="0">
                          <a:solidFill>
                            <a:schemeClr val="tx1"/>
                          </a:solidFill>
                          <a:latin typeface="+mn-lt"/>
                          <a:ea typeface="+mn-ea"/>
                          <a:cs typeface="+mn-cs"/>
                        </a:rPr>
                        <a:t>Satisfacción, vigilancia de la salud (condiciones).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2524756"/>
                  </a:ext>
                </a:extLst>
              </a:tr>
              <a:tr h="370840">
                <a:tc>
                  <a:txBody>
                    <a:bodyPr/>
                    <a:lstStyle/>
                    <a:p>
                      <a:r>
                        <a:rPr lang="es-ES" sz="2200" b="1" kern="1200" dirty="0">
                          <a:solidFill>
                            <a:schemeClr val="tx1"/>
                          </a:solidFill>
                          <a:latin typeface="+mn-lt"/>
                          <a:ea typeface="+mn-ea"/>
                          <a:cs typeface="+mn-cs"/>
                        </a:rPr>
                        <a:t>P</a:t>
                      </a:r>
                      <a:r>
                        <a:rPr lang="es-ES" sz="2200" kern="1200" dirty="0">
                          <a:solidFill>
                            <a:schemeClr val="tx1"/>
                          </a:solidFill>
                          <a:latin typeface="+mn-lt"/>
                          <a:ea typeface="+mn-ea"/>
                          <a:cs typeface="+mn-cs"/>
                        </a:rPr>
                        <a:t>oblación.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2200" kern="1200" dirty="0">
                          <a:solidFill>
                            <a:schemeClr val="tx1"/>
                          </a:solidFill>
                          <a:latin typeface="+mn-lt"/>
                          <a:ea typeface="+mn-ea"/>
                          <a:cs typeface="+mn-cs"/>
                        </a:rPr>
                        <a:t>Trabajadores.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1360396"/>
                  </a:ext>
                </a:extLst>
              </a:tr>
              <a:tr h="370840">
                <a:tc>
                  <a:txBody>
                    <a:bodyPr/>
                    <a:lstStyle/>
                    <a:p>
                      <a:r>
                        <a:rPr lang="es-ES" sz="2200" b="1" kern="1200" dirty="0">
                          <a:solidFill>
                            <a:schemeClr val="tx1"/>
                          </a:solidFill>
                          <a:latin typeface="+mn-lt"/>
                          <a:ea typeface="+mn-ea"/>
                          <a:cs typeface="+mn-cs"/>
                        </a:rPr>
                        <a:t>C</a:t>
                      </a:r>
                      <a:r>
                        <a:rPr lang="es-ES" sz="2200" kern="1200" dirty="0">
                          <a:solidFill>
                            <a:schemeClr val="tx1"/>
                          </a:solidFill>
                          <a:latin typeface="+mn-lt"/>
                          <a:ea typeface="+mn-ea"/>
                          <a:cs typeface="+mn-cs"/>
                        </a:rPr>
                        <a:t>uestión concreta de estudio.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2200" kern="1200" dirty="0">
                          <a:solidFill>
                            <a:schemeClr val="tx1"/>
                          </a:solidFill>
                          <a:latin typeface="+mn-lt"/>
                          <a:ea typeface="+mn-ea"/>
                          <a:cs typeface="+mn-cs"/>
                        </a:rPr>
                        <a:t>Cuestionarios.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7767038"/>
                  </a:ext>
                </a:extLst>
              </a:tr>
              <a:tr h="370840">
                <a:tc gridSpan="2">
                  <a:txBody>
                    <a:bodyPr/>
                    <a:lstStyle/>
                    <a:p>
                      <a:r>
                        <a:rPr lang="es-ES" sz="2200" u="sng" kern="1200" dirty="0">
                          <a:solidFill>
                            <a:schemeClr val="tx1"/>
                          </a:solidFill>
                          <a:latin typeface="+mn-lt"/>
                          <a:ea typeface="+mn-ea"/>
                          <a:cs typeface="+mn-cs"/>
                        </a:rPr>
                        <a:t>Bases de datos:</a:t>
                      </a:r>
                      <a:r>
                        <a:rPr lang="es-ES" sz="2200" u="none" kern="1200" dirty="0">
                          <a:solidFill>
                            <a:schemeClr val="tx1"/>
                          </a:solidFill>
                          <a:latin typeface="+mn-lt"/>
                          <a:ea typeface="+mn-ea"/>
                          <a:cs typeface="+mn-cs"/>
                        </a:rPr>
                        <a:t> Pubmed, Scopus, Web of Science.</a:t>
                      </a:r>
                      <a:endParaRPr lang="es-ES" sz="2200" u="sng" kern="1200" dirty="0">
                        <a:solidFill>
                          <a:schemeClr val="tx1"/>
                        </a:solidFill>
                        <a:latin typeface="+mn-lt"/>
                        <a:ea typeface="+mn-ea"/>
                        <a:cs typeface="+mn-cs"/>
                      </a:endParaRPr>
                    </a:p>
                    <a:p>
                      <a:r>
                        <a:rPr lang="es-ES" sz="2200" u="sng" kern="1200" dirty="0">
                          <a:solidFill>
                            <a:schemeClr val="tx1"/>
                          </a:solidFill>
                          <a:latin typeface="+mn-lt"/>
                          <a:ea typeface="+mn-ea"/>
                          <a:cs typeface="+mn-cs"/>
                        </a:rPr>
                        <a:t>Descriptores:</a:t>
                      </a:r>
                      <a:r>
                        <a:rPr lang="es-ES" sz="2200" kern="1200" dirty="0">
                          <a:solidFill>
                            <a:schemeClr val="tx1"/>
                          </a:solidFill>
                          <a:latin typeface="+mn-lt"/>
                          <a:ea typeface="+mn-ea"/>
                          <a:cs typeface="+mn-cs"/>
                        </a:rPr>
                        <a:t> Encuestas y cuestionarios, satisfacción del paciente, salud laboral.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220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829780"/>
                  </a:ext>
                </a:extLst>
              </a:tr>
            </a:tbl>
          </a:graphicData>
        </a:graphic>
      </p:graphicFrame>
      <p:sp>
        <p:nvSpPr>
          <p:cNvPr id="4" name="Marcador de contenido 2">
            <a:extLst>
              <a:ext uri="{FF2B5EF4-FFF2-40B4-BE49-F238E27FC236}">
                <a16:creationId xmlns:a16="http://schemas.microsoft.com/office/drawing/2014/main" id="{350E7D28-640E-BDDB-9531-0780C104F5BA}"/>
              </a:ext>
            </a:extLst>
          </p:cNvPr>
          <p:cNvSpPr>
            <a:spLocks noGrp="1"/>
          </p:cNvSpPr>
          <p:nvPr>
            <p:ph idx="1"/>
          </p:nvPr>
        </p:nvSpPr>
        <p:spPr>
          <a:xfrm>
            <a:off x="1140924" y="1685253"/>
            <a:ext cx="9603275" cy="619036"/>
          </a:xfrm>
        </p:spPr>
        <p:txBody>
          <a:bodyPr/>
          <a:lstStyle/>
          <a:p>
            <a:r>
              <a:rPr lang="es-ES" sz="2800" b="1" dirty="0"/>
              <a:t>Búsqueda bibliográfica</a:t>
            </a:r>
          </a:p>
          <a:p>
            <a:pPr marL="0" indent="0">
              <a:buNone/>
            </a:pPr>
            <a:endParaRPr lang="es-ES" b="1" dirty="0">
              <a:solidFill>
                <a:srgbClr val="FFFFFF"/>
              </a:solidFill>
              <a:latin typeface="Tw Cen MT" panose="020B0602020104020603"/>
            </a:endParaRPr>
          </a:p>
          <a:p>
            <a:endParaRPr lang="es-ES" dirty="0"/>
          </a:p>
          <a:p>
            <a:endParaRPr lang="es-ES" dirty="0"/>
          </a:p>
          <a:p>
            <a:pPr marL="0" indent="0">
              <a:buNone/>
            </a:pPr>
            <a:endParaRPr lang="es-ES" dirty="0"/>
          </a:p>
        </p:txBody>
      </p:sp>
    </p:spTree>
    <p:extLst>
      <p:ext uri="{BB962C8B-B14F-4D97-AF65-F5344CB8AC3E}">
        <p14:creationId xmlns:p14="http://schemas.microsoft.com/office/powerpoint/2010/main" val="3272176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DF656-CC11-5AAF-C65D-488D0175013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5BDA313-ABFB-F0FC-CE78-F5DF828E79A1}"/>
              </a:ext>
            </a:extLst>
          </p:cNvPr>
          <p:cNvSpPr>
            <a:spLocks noGrp="1"/>
          </p:cNvSpPr>
          <p:nvPr>
            <p:ph type="title"/>
          </p:nvPr>
        </p:nvSpPr>
        <p:spPr/>
        <p:txBody>
          <a:bodyPr/>
          <a:lstStyle/>
          <a:p>
            <a:r>
              <a:rPr lang="es-ES" dirty="0"/>
              <a:t>MATERIAL Y MÉTODOS</a:t>
            </a:r>
          </a:p>
        </p:txBody>
      </p:sp>
      <p:pic>
        <p:nvPicPr>
          <p:cNvPr id="8" name="Picture 2">
            <a:extLst>
              <a:ext uri="{FF2B5EF4-FFF2-40B4-BE49-F238E27FC236}">
                <a16:creationId xmlns:a16="http://schemas.microsoft.com/office/drawing/2014/main" id="{FB22B824-1DF8-83B3-0544-75D3CF2368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75A647FA-0863-6C28-3D4C-F5F8740D4179}"/>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
        <p:nvSpPr>
          <p:cNvPr id="17" name="Marcador de contenido 2">
            <a:extLst>
              <a:ext uri="{FF2B5EF4-FFF2-40B4-BE49-F238E27FC236}">
                <a16:creationId xmlns:a16="http://schemas.microsoft.com/office/drawing/2014/main" id="{3A2E48B7-4298-972D-37CE-821AAC2A22F2}"/>
              </a:ext>
            </a:extLst>
          </p:cNvPr>
          <p:cNvSpPr>
            <a:spLocks noGrp="1"/>
          </p:cNvSpPr>
          <p:nvPr>
            <p:ph idx="1"/>
          </p:nvPr>
        </p:nvSpPr>
        <p:spPr>
          <a:xfrm>
            <a:off x="1140924" y="1685253"/>
            <a:ext cx="9603275" cy="3294576"/>
          </a:xfrm>
        </p:spPr>
        <p:txBody>
          <a:bodyPr/>
          <a:lstStyle/>
          <a:p>
            <a:r>
              <a:rPr lang="es-ES" sz="2800" b="1" dirty="0"/>
              <a:t>Criterios de elegibilidad</a:t>
            </a:r>
          </a:p>
          <a:p>
            <a:pPr marL="0" indent="0">
              <a:buNone/>
            </a:pPr>
            <a:endParaRPr lang="es-ES" b="1" dirty="0">
              <a:solidFill>
                <a:srgbClr val="FFFFFF"/>
              </a:solidFill>
              <a:latin typeface="Tw Cen MT" panose="020B0602020104020603"/>
            </a:endParaRPr>
          </a:p>
          <a:p>
            <a:endParaRPr lang="es-ES" dirty="0"/>
          </a:p>
          <a:p>
            <a:endParaRPr lang="es-ES" dirty="0"/>
          </a:p>
          <a:p>
            <a:pPr marL="0" indent="0">
              <a:buNone/>
            </a:pPr>
            <a:endParaRPr lang="es-ES" dirty="0"/>
          </a:p>
        </p:txBody>
      </p:sp>
      <p:graphicFrame>
        <p:nvGraphicFramePr>
          <p:cNvPr id="19" name="Diagrama 18">
            <a:extLst>
              <a:ext uri="{FF2B5EF4-FFF2-40B4-BE49-F238E27FC236}">
                <a16:creationId xmlns:a16="http://schemas.microsoft.com/office/drawing/2014/main" id="{BFF752DD-11CF-88CF-289B-CA619A1F6B01}"/>
              </a:ext>
            </a:extLst>
          </p:cNvPr>
          <p:cNvGraphicFramePr/>
          <p:nvPr>
            <p:extLst>
              <p:ext uri="{D42A27DB-BD31-4B8C-83A1-F6EECF244321}">
                <p14:modId xmlns:p14="http://schemas.microsoft.com/office/powerpoint/2010/main" val="820556589"/>
              </p:ext>
            </p:extLst>
          </p:nvPr>
        </p:nvGraphicFramePr>
        <p:xfrm>
          <a:off x="1308394" y="4237885"/>
          <a:ext cx="9603275" cy="4070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0" name="Diagrama 19">
            <a:extLst>
              <a:ext uri="{FF2B5EF4-FFF2-40B4-BE49-F238E27FC236}">
                <a16:creationId xmlns:a16="http://schemas.microsoft.com/office/drawing/2014/main" id="{48035C13-96BB-1838-EDD4-2B2C649E1550}"/>
              </a:ext>
            </a:extLst>
          </p:cNvPr>
          <p:cNvGraphicFramePr/>
          <p:nvPr>
            <p:extLst>
              <p:ext uri="{D42A27DB-BD31-4B8C-83A1-F6EECF244321}">
                <p14:modId xmlns:p14="http://schemas.microsoft.com/office/powerpoint/2010/main" val="258900323"/>
              </p:ext>
            </p:extLst>
          </p:nvPr>
        </p:nvGraphicFramePr>
        <p:xfrm>
          <a:off x="1307175" y="1536812"/>
          <a:ext cx="9603275" cy="407081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3960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65A39-CFB1-1A02-A8F1-61076DA29C38}"/>
              </a:ext>
            </a:extLst>
          </p:cNvPr>
          <p:cNvSpPr>
            <a:spLocks noGrp="1"/>
          </p:cNvSpPr>
          <p:nvPr>
            <p:ph type="title"/>
          </p:nvPr>
        </p:nvSpPr>
        <p:spPr/>
        <p:txBody>
          <a:bodyPr/>
          <a:lstStyle/>
          <a:p>
            <a:r>
              <a:rPr lang="es-ES" dirty="0"/>
              <a:t>RESULTADOS</a:t>
            </a:r>
          </a:p>
        </p:txBody>
      </p:sp>
      <p:pic>
        <p:nvPicPr>
          <p:cNvPr id="8" name="Picture 2">
            <a:extLst>
              <a:ext uri="{FF2B5EF4-FFF2-40B4-BE49-F238E27FC236}">
                <a16:creationId xmlns:a16="http://schemas.microsoft.com/office/drawing/2014/main" id="{DD1AC28F-B7EA-B4A2-C274-20E91DC56D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C2825F14-A14A-9DBC-91B6-C050894E3DD5}"/>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graphicFrame>
        <p:nvGraphicFramePr>
          <p:cNvPr id="14" name="Diagrama 13">
            <a:extLst>
              <a:ext uri="{FF2B5EF4-FFF2-40B4-BE49-F238E27FC236}">
                <a16:creationId xmlns:a16="http://schemas.microsoft.com/office/drawing/2014/main" id="{7ADC2E38-3D11-0235-DC93-28BCAE15E334}"/>
              </a:ext>
            </a:extLst>
          </p:cNvPr>
          <p:cNvGraphicFramePr/>
          <p:nvPr>
            <p:extLst>
              <p:ext uri="{D42A27DB-BD31-4B8C-83A1-F6EECF244321}">
                <p14:modId xmlns:p14="http://schemas.microsoft.com/office/powerpoint/2010/main" val="4187087655"/>
              </p:ext>
            </p:extLst>
          </p:nvPr>
        </p:nvGraphicFramePr>
        <p:xfrm>
          <a:off x="2125150" y="2581542"/>
          <a:ext cx="7941700" cy="4096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5" name="Marcador de contenido 3">
            <a:extLst>
              <a:ext uri="{FF2B5EF4-FFF2-40B4-BE49-F238E27FC236}">
                <a16:creationId xmlns:a16="http://schemas.microsoft.com/office/drawing/2014/main" id="{4CAEC831-1375-F48D-A7BA-FA11AC14155B}"/>
              </a:ext>
            </a:extLst>
          </p:cNvPr>
          <p:cNvGraphicFramePr>
            <a:graphicFrameLocks/>
          </p:cNvGraphicFramePr>
          <p:nvPr>
            <p:extLst>
              <p:ext uri="{D42A27DB-BD31-4B8C-83A1-F6EECF244321}">
                <p14:modId xmlns:p14="http://schemas.microsoft.com/office/powerpoint/2010/main" val="3048901739"/>
              </p:ext>
            </p:extLst>
          </p:nvPr>
        </p:nvGraphicFramePr>
        <p:xfrm>
          <a:off x="342898" y="-1644484"/>
          <a:ext cx="13704889" cy="51292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CuadroTexto 15">
            <a:extLst>
              <a:ext uri="{FF2B5EF4-FFF2-40B4-BE49-F238E27FC236}">
                <a16:creationId xmlns:a16="http://schemas.microsoft.com/office/drawing/2014/main" id="{CA048E93-DD36-C3EE-1450-6556F56E49FF}"/>
              </a:ext>
            </a:extLst>
          </p:cNvPr>
          <p:cNvSpPr txBox="1"/>
          <p:nvPr/>
        </p:nvSpPr>
        <p:spPr>
          <a:xfrm>
            <a:off x="6984300" y="2172946"/>
            <a:ext cx="1706400" cy="646331"/>
          </a:xfrm>
          <a:prstGeom prst="rect">
            <a:avLst/>
          </a:prstGeom>
          <a:noFill/>
        </p:spPr>
        <p:txBody>
          <a:bodyPr wrap="square" rtlCol="0">
            <a:spAutoFit/>
          </a:bodyPr>
          <a:lstStyle/>
          <a:p>
            <a:pPr algn="ctr"/>
            <a:r>
              <a:rPr lang="es-ES" b="1" dirty="0">
                <a:solidFill>
                  <a:srgbClr val="FFFFFF"/>
                </a:solidFill>
                <a:latin typeface="Tw Cen MT" panose="020B0602020104020603"/>
              </a:rPr>
              <a:t>Eliminar</a:t>
            </a:r>
          </a:p>
          <a:p>
            <a:pPr algn="ctr"/>
            <a:r>
              <a:rPr lang="es-ES" b="1" dirty="0">
                <a:solidFill>
                  <a:srgbClr val="FFFFFF"/>
                </a:solidFill>
                <a:latin typeface="Tw Cen MT" panose="020B0602020104020603"/>
              </a:rPr>
              <a:t>duplicados</a:t>
            </a:r>
          </a:p>
        </p:txBody>
      </p:sp>
    </p:spTree>
    <p:extLst>
      <p:ext uri="{BB962C8B-B14F-4D97-AF65-F5344CB8AC3E}">
        <p14:creationId xmlns:p14="http://schemas.microsoft.com/office/powerpoint/2010/main" val="136298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3FA6E-02DC-9349-F11B-C225F5A4CE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5443CFC-255C-85B7-DE1B-CA157EB33A78}"/>
              </a:ext>
            </a:extLst>
          </p:cNvPr>
          <p:cNvSpPr>
            <a:spLocks noGrp="1"/>
          </p:cNvSpPr>
          <p:nvPr>
            <p:ph type="title"/>
          </p:nvPr>
        </p:nvSpPr>
        <p:spPr/>
        <p:txBody>
          <a:bodyPr/>
          <a:lstStyle/>
          <a:p>
            <a:r>
              <a:rPr lang="es-ES" dirty="0"/>
              <a:t>resultados</a:t>
            </a:r>
          </a:p>
        </p:txBody>
      </p:sp>
      <p:sp>
        <p:nvSpPr>
          <p:cNvPr id="3" name="Marcador de contenido 2">
            <a:extLst>
              <a:ext uri="{FF2B5EF4-FFF2-40B4-BE49-F238E27FC236}">
                <a16:creationId xmlns:a16="http://schemas.microsoft.com/office/drawing/2014/main" id="{980A4B78-C053-1780-D0A4-9ED1FC3B68A3}"/>
              </a:ext>
            </a:extLst>
          </p:cNvPr>
          <p:cNvSpPr>
            <a:spLocks noGrp="1"/>
          </p:cNvSpPr>
          <p:nvPr>
            <p:ph idx="1"/>
          </p:nvPr>
        </p:nvSpPr>
        <p:spPr>
          <a:xfrm>
            <a:off x="1024128" y="1845324"/>
            <a:ext cx="9720071" cy="4610559"/>
          </a:xfrm>
        </p:spPr>
        <p:txBody>
          <a:bodyPr>
            <a:normAutofit/>
          </a:bodyPr>
          <a:lstStyle/>
          <a:p>
            <a:pPr marL="228600" lvl="1" indent="-228600" algn="just" defTabSz="933450">
              <a:lnSpc>
                <a:spcPct val="100000"/>
              </a:lnSpc>
              <a:spcBef>
                <a:spcPct val="0"/>
              </a:spcBef>
              <a:spcAft>
                <a:spcPts val="600"/>
              </a:spcAft>
              <a:buFont typeface="Letra del sistema regular"/>
              <a:buChar char="-"/>
            </a:pPr>
            <a:r>
              <a:rPr lang="es-ES" sz="2600" dirty="0">
                <a:solidFill>
                  <a:srgbClr val="2E2B21"/>
                </a:solidFill>
                <a:latin typeface="Tw Cen MT" panose="020B0602020104020603"/>
              </a:rPr>
              <a:t>PRINCIPALES HALLAZGOS:</a:t>
            </a:r>
          </a:p>
          <a:p>
            <a:pPr marL="411480" lvl="2" indent="-228600" algn="just" defTabSz="933450">
              <a:lnSpc>
                <a:spcPct val="100000"/>
              </a:lnSpc>
              <a:spcBef>
                <a:spcPct val="0"/>
              </a:spcBef>
              <a:spcAft>
                <a:spcPts val="600"/>
              </a:spcAft>
              <a:buFont typeface="Letra del sistema regular"/>
              <a:buChar char="-"/>
            </a:pPr>
            <a:r>
              <a:rPr lang="es-ES" sz="2000" dirty="0">
                <a:solidFill>
                  <a:srgbClr val="000000"/>
                </a:solidFill>
                <a:effectLst/>
                <a:latin typeface="Tw Cen MT" panose="020B0602020104020603" pitchFamily="34" charset="77"/>
                <a:ea typeface="Calibri" panose="020F0502020204030204" pitchFamily="34" charset="0"/>
              </a:rPr>
              <a:t>Una revisión de la literatura encontró que se dispone de diversos instrumentos para valorar la satisfacción del paciente (no de los trabajadores), como pueden ser las escalas CSQ o SERVQUAL.</a:t>
            </a:r>
          </a:p>
          <a:p>
            <a:pPr marL="411480" lvl="2" indent="-228600" algn="just" defTabSz="933450">
              <a:lnSpc>
                <a:spcPct val="100000"/>
              </a:lnSpc>
              <a:spcBef>
                <a:spcPct val="0"/>
              </a:spcBef>
              <a:spcAft>
                <a:spcPts val="600"/>
              </a:spcAft>
              <a:buFont typeface="Letra del sistema regular"/>
              <a:buChar char="-"/>
            </a:pPr>
            <a:r>
              <a:rPr lang="es-ES" sz="2000" dirty="0">
                <a:solidFill>
                  <a:srgbClr val="000000"/>
                </a:solidFill>
                <a:latin typeface="Tw Cen MT" panose="020B0602020104020603" pitchFamily="34" charset="77"/>
                <a:ea typeface="Calibri" panose="020F0502020204030204" pitchFamily="34" charset="0"/>
              </a:rPr>
              <a:t>Se analizaron cuestionarios dirigidos a </a:t>
            </a:r>
            <a:r>
              <a:rPr lang="es-ES" sz="2000" dirty="0">
                <a:solidFill>
                  <a:srgbClr val="000000"/>
                </a:solidFill>
                <a:effectLst/>
                <a:latin typeface="Tw Cen MT" panose="020B0602020104020603" pitchFamily="34" charset="77"/>
                <a:ea typeface="Calibri" panose="020F0502020204030204" pitchFamily="34" charset="0"/>
              </a:rPr>
              <a:t>valorar la satisfacción de los trabajadores con los reconocimientos médicos realizados en la vigilancia de la salud.</a:t>
            </a:r>
          </a:p>
          <a:p>
            <a:pPr marL="411480" lvl="2" indent="-228600" algn="just" defTabSz="933450">
              <a:lnSpc>
                <a:spcPct val="100000"/>
              </a:lnSpc>
              <a:spcBef>
                <a:spcPct val="0"/>
              </a:spcBef>
              <a:spcAft>
                <a:spcPts val="600"/>
              </a:spcAft>
              <a:buFont typeface="Letra del sistema regular"/>
              <a:buChar char="-"/>
            </a:pPr>
            <a:r>
              <a:rPr lang="es-ES" sz="2000" dirty="0">
                <a:solidFill>
                  <a:srgbClr val="000000"/>
                </a:solidFill>
                <a:latin typeface="Tw Cen MT" panose="020B0602020104020603" pitchFamily="34" charset="77"/>
                <a:ea typeface="Calibri" panose="020F0502020204030204" pitchFamily="34" charset="0"/>
              </a:rPr>
              <a:t>E</a:t>
            </a:r>
            <a:r>
              <a:rPr lang="es-ES" sz="2000" dirty="0">
                <a:solidFill>
                  <a:srgbClr val="000000"/>
                </a:solidFill>
                <a:effectLst/>
                <a:latin typeface="Tw Cen MT" panose="020B0602020104020603" pitchFamily="34" charset="77"/>
                <a:ea typeface="Calibri" panose="020F0502020204030204" pitchFamily="34" charset="0"/>
              </a:rPr>
              <a:t>xisten instrumentos desarrollados para la medición de aspectos específicos de la satisfacción de los trabajadores con los profesionales de medicina del </a:t>
            </a:r>
            <a:r>
              <a:rPr lang="es-ES" sz="2000" dirty="0">
                <a:effectLst/>
                <a:latin typeface="Tw Cen MT" panose="020B0602020104020603" pitchFamily="34" charset="77"/>
                <a:ea typeface="Calibri" panose="020F0502020204030204" pitchFamily="34" charset="0"/>
              </a:rPr>
              <a:t>trabajo </a:t>
            </a:r>
            <a:r>
              <a:rPr lang="es-ES" sz="2000" dirty="0">
                <a:solidFill>
                  <a:srgbClr val="000000"/>
                </a:solidFill>
                <a:effectLst/>
                <a:latin typeface="Tw Cen MT" panose="020B0602020104020603" pitchFamily="34" charset="77"/>
                <a:ea typeface="Calibri" panose="020F0502020204030204" pitchFamily="34" charset="0"/>
              </a:rPr>
              <a:t>o de enfermería del trabajo, de forma aislada.</a:t>
            </a:r>
          </a:p>
          <a:p>
            <a:pPr marL="411480" lvl="2" indent="-228600" algn="just" defTabSz="933450">
              <a:lnSpc>
                <a:spcPct val="100000"/>
              </a:lnSpc>
              <a:spcBef>
                <a:spcPct val="0"/>
              </a:spcBef>
              <a:spcAft>
                <a:spcPts val="600"/>
              </a:spcAft>
              <a:buFont typeface="Letra del sistema regular"/>
              <a:buChar char="-"/>
            </a:pPr>
            <a:r>
              <a:rPr lang="es-ES" sz="2000" dirty="0">
                <a:solidFill>
                  <a:srgbClr val="000000"/>
                </a:solidFill>
                <a:latin typeface="Tw Cen MT" panose="020B0602020104020603" pitchFamily="34" charset="77"/>
                <a:ea typeface="Calibri" panose="020F0502020204030204" pitchFamily="34" charset="0"/>
              </a:rPr>
              <a:t>N</a:t>
            </a:r>
            <a:r>
              <a:rPr lang="es-ES" sz="2000" dirty="0">
                <a:solidFill>
                  <a:srgbClr val="000000"/>
                </a:solidFill>
                <a:effectLst/>
                <a:latin typeface="Tw Cen MT" panose="020B0602020104020603" pitchFamily="34" charset="77"/>
                <a:ea typeface="Calibri" panose="020F0502020204030204" pitchFamily="34" charset="0"/>
              </a:rPr>
              <a:t>inguno de ellos resulta de aplicación al objetivo de medida que se pretende valorar</a:t>
            </a:r>
            <a:r>
              <a:rPr lang="es-ES" sz="2000" dirty="0">
                <a:solidFill>
                  <a:srgbClr val="538135"/>
                </a:solidFill>
                <a:effectLst/>
                <a:latin typeface="Tw Cen MT" panose="020B0602020104020603" pitchFamily="34" charset="77"/>
                <a:ea typeface="Calibri" panose="020F0502020204030204" pitchFamily="34" charset="0"/>
              </a:rPr>
              <a:t>. </a:t>
            </a:r>
            <a:r>
              <a:rPr lang="es-ES" sz="2000" dirty="0">
                <a:solidFill>
                  <a:srgbClr val="000000"/>
                </a:solidFill>
                <a:effectLst/>
                <a:latin typeface="Tw Cen MT" panose="020B0602020104020603" pitchFamily="34" charset="77"/>
                <a:ea typeface="Calibri" panose="020F0502020204030204" pitchFamily="34" charset="0"/>
              </a:rPr>
              <a:t>Esto es debido a que no evalúan la satisfacción de los trabajadores con la vigilancia de la salud o si lo hacen, no están validados.</a:t>
            </a:r>
            <a:endParaRPr lang="es-ES" sz="2000" dirty="0">
              <a:effectLst/>
              <a:latin typeface="Tw Cen MT" panose="020B0602020104020603" pitchFamily="34" charset="77"/>
              <a:ea typeface="Calibri" panose="020F0502020204030204" pitchFamily="34" charset="0"/>
            </a:endParaRPr>
          </a:p>
          <a:p>
            <a:pPr marL="411480" lvl="2" indent="-228600" algn="just" defTabSz="933450">
              <a:lnSpc>
                <a:spcPct val="100000"/>
              </a:lnSpc>
              <a:spcBef>
                <a:spcPct val="0"/>
              </a:spcBef>
              <a:spcAft>
                <a:spcPts val="600"/>
              </a:spcAft>
              <a:buFont typeface="Letra del sistema regular"/>
              <a:buChar char="-"/>
            </a:pPr>
            <a:endParaRPr lang="es-ES" sz="1800" dirty="0">
              <a:effectLst/>
              <a:latin typeface="Calibri" panose="020F0502020204030204" pitchFamily="34" charset="0"/>
              <a:ea typeface="Calibri" panose="020F0502020204030204" pitchFamily="34" charset="0"/>
            </a:endParaRPr>
          </a:p>
          <a:p>
            <a:pPr marL="411480" lvl="2" indent="-228600" algn="just" defTabSz="933450">
              <a:lnSpc>
                <a:spcPct val="100000"/>
              </a:lnSpc>
              <a:spcBef>
                <a:spcPct val="0"/>
              </a:spcBef>
              <a:spcAft>
                <a:spcPts val="600"/>
              </a:spcAft>
              <a:buFont typeface="Letra del sistema regular"/>
              <a:buChar char="-"/>
            </a:pPr>
            <a:endParaRPr lang="es-ES" sz="1800" dirty="0">
              <a:solidFill>
                <a:srgbClr val="000000"/>
              </a:solidFill>
              <a:effectLst/>
              <a:latin typeface="Calibri" panose="020F0502020204030204" pitchFamily="34" charset="0"/>
              <a:ea typeface="Calibri" panose="020F0502020204030204" pitchFamily="34" charset="0"/>
            </a:endParaRPr>
          </a:p>
          <a:p>
            <a:pPr marL="411480" lvl="2" indent="-228600" algn="just" defTabSz="933450">
              <a:lnSpc>
                <a:spcPct val="100000"/>
              </a:lnSpc>
              <a:spcBef>
                <a:spcPct val="0"/>
              </a:spcBef>
              <a:spcAft>
                <a:spcPts val="600"/>
              </a:spcAft>
              <a:buFont typeface="Letra del sistema regular"/>
              <a:buChar char="-"/>
            </a:pPr>
            <a:endParaRPr lang="es-ES" sz="2200" dirty="0">
              <a:solidFill>
                <a:srgbClr val="2E2B21"/>
              </a:solidFill>
              <a:latin typeface="Tw Cen MT" panose="020B0602020104020603"/>
            </a:endParaRPr>
          </a:p>
          <a:p>
            <a:pPr marL="228600" lvl="1" indent="-228600" algn="just" defTabSz="933450">
              <a:lnSpc>
                <a:spcPct val="100000"/>
              </a:lnSpc>
              <a:spcBef>
                <a:spcPct val="0"/>
              </a:spcBef>
              <a:spcAft>
                <a:spcPct val="20000"/>
              </a:spcAft>
              <a:buFont typeface="Letra del sistema regular"/>
              <a:buChar char="-"/>
            </a:pPr>
            <a:endParaRPr lang="es-ES" sz="2600" dirty="0">
              <a:solidFill>
                <a:srgbClr val="2E2B21"/>
              </a:solidFill>
              <a:latin typeface="Tw Cen MT" panose="020B0602020104020603"/>
            </a:endParaRPr>
          </a:p>
          <a:p>
            <a:endParaRPr lang="es-ES" dirty="0"/>
          </a:p>
        </p:txBody>
      </p:sp>
      <p:pic>
        <p:nvPicPr>
          <p:cNvPr id="4" name="Picture 2">
            <a:extLst>
              <a:ext uri="{FF2B5EF4-FFF2-40B4-BE49-F238E27FC236}">
                <a16:creationId xmlns:a16="http://schemas.microsoft.com/office/drawing/2014/main" id="{EA437AE1-DEC1-D17E-CAAE-ED54D34E1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F1B6AEE-571A-4A6A-A0EB-10D20BFF56F5}"/>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Tree>
    <p:extLst>
      <p:ext uri="{BB962C8B-B14F-4D97-AF65-F5344CB8AC3E}">
        <p14:creationId xmlns:p14="http://schemas.microsoft.com/office/powerpoint/2010/main" val="2454874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712AA-B156-419F-6302-9B9BED258CA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E63CFB0-E1FC-1EF1-BE43-9D9F4E08B94A}"/>
              </a:ext>
            </a:extLst>
          </p:cNvPr>
          <p:cNvSpPr>
            <a:spLocks noGrp="1"/>
          </p:cNvSpPr>
          <p:nvPr>
            <p:ph type="title"/>
          </p:nvPr>
        </p:nvSpPr>
        <p:spPr/>
        <p:txBody>
          <a:bodyPr/>
          <a:lstStyle/>
          <a:p>
            <a:r>
              <a:rPr lang="es-ES" dirty="0"/>
              <a:t>CONCLUSIONES</a:t>
            </a:r>
          </a:p>
        </p:txBody>
      </p:sp>
      <p:pic>
        <p:nvPicPr>
          <p:cNvPr id="8" name="Picture 2">
            <a:extLst>
              <a:ext uri="{FF2B5EF4-FFF2-40B4-BE49-F238E27FC236}">
                <a16:creationId xmlns:a16="http://schemas.microsoft.com/office/drawing/2014/main" id="{78C13FC5-2CC9-E3A7-2444-AE2508CB1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9F914FA8-2887-C046-A631-B2CBB4939975}"/>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
        <p:nvSpPr>
          <p:cNvPr id="4" name="Marcador de contenido 3">
            <a:extLst>
              <a:ext uri="{FF2B5EF4-FFF2-40B4-BE49-F238E27FC236}">
                <a16:creationId xmlns:a16="http://schemas.microsoft.com/office/drawing/2014/main" id="{2FD1ED95-ACDF-788B-4BF5-47825B156669}"/>
              </a:ext>
            </a:extLst>
          </p:cNvPr>
          <p:cNvSpPr>
            <a:spLocks noGrp="1"/>
          </p:cNvSpPr>
          <p:nvPr>
            <p:ph idx="1"/>
          </p:nvPr>
        </p:nvSpPr>
        <p:spPr>
          <a:xfrm>
            <a:off x="1024128" y="2342805"/>
            <a:ext cx="5109930" cy="2540532"/>
          </a:xfrm>
        </p:spPr>
        <p:txBody>
          <a:bodyPr>
            <a:noAutofit/>
          </a:bodyPr>
          <a:lstStyle/>
          <a:p>
            <a:pPr algn="just"/>
            <a:r>
              <a:rPr lang="es-ES" sz="2400" dirty="0"/>
              <a:t>Actualmente no se dispone de una herramienta validada para el objeto de estudio, la cual aportaría información complementaria en la mejora de la calidad de la atención que prestan los profesionales de la salud laboral a la población trabajadora.</a:t>
            </a:r>
          </a:p>
          <a:p>
            <a:pPr algn="just"/>
            <a:endParaRPr lang="es-ES" sz="2400" dirty="0"/>
          </a:p>
          <a:p>
            <a:pPr algn="just"/>
            <a:endParaRPr lang="es-ES" sz="2400" dirty="0"/>
          </a:p>
        </p:txBody>
      </p:sp>
      <p:pic>
        <p:nvPicPr>
          <p:cNvPr id="3" name="Imagen 2">
            <a:extLst>
              <a:ext uri="{FF2B5EF4-FFF2-40B4-BE49-F238E27FC236}">
                <a16:creationId xmlns:a16="http://schemas.microsoft.com/office/drawing/2014/main" id="{DE532E39-621D-CE49-A164-2E53960BC05E}"/>
              </a:ext>
            </a:extLst>
          </p:cNvPr>
          <p:cNvPicPr>
            <a:picLocks noChangeAspect="1"/>
          </p:cNvPicPr>
          <p:nvPr/>
        </p:nvPicPr>
        <p:blipFill>
          <a:blip r:embed="rId3"/>
          <a:stretch>
            <a:fillRect/>
          </a:stretch>
        </p:blipFill>
        <p:spPr>
          <a:xfrm>
            <a:off x="7020423" y="1316507"/>
            <a:ext cx="4007462" cy="4224986"/>
          </a:xfrm>
          <a:prstGeom prst="rect">
            <a:avLst/>
          </a:prstGeom>
        </p:spPr>
      </p:pic>
    </p:spTree>
    <p:extLst>
      <p:ext uri="{BB962C8B-B14F-4D97-AF65-F5344CB8AC3E}">
        <p14:creationId xmlns:p14="http://schemas.microsoft.com/office/powerpoint/2010/main" val="3088517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54505C-DBB6-BBB1-D943-0B9DE050071F}"/>
              </a:ext>
            </a:extLst>
          </p:cNvPr>
          <p:cNvSpPr>
            <a:spLocks noGrp="1"/>
          </p:cNvSpPr>
          <p:nvPr>
            <p:ph type="title"/>
          </p:nvPr>
        </p:nvSpPr>
        <p:spPr/>
        <p:txBody>
          <a:bodyPr/>
          <a:lstStyle/>
          <a:p>
            <a:r>
              <a:rPr lang="es-ES" dirty="0"/>
              <a:t>referencias</a:t>
            </a:r>
          </a:p>
        </p:txBody>
      </p:sp>
      <p:sp>
        <p:nvSpPr>
          <p:cNvPr id="3" name="Marcador de contenido 2">
            <a:extLst>
              <a:ext uri="{FF2B5EF4-FFF2-40B4-BE49-F238E27FC236}">
                <a16:creationId xmlns:a16="http://schemas.microsoft.com/office/drawing/2014/main" id="{A6215522-97E9-026C-F200-0A8D963C5C76}"/>
              </a:ext>
            </a:extLst>
          </p:cNvPr>
          <p:cNvSpPr>
            <a:spLocks noGrp="1"/>
          </p:cNvSpPr>
          <p:nvPr>
            <p:ph idx="1"/>
          </p:nvPr>
        </p:nvSpPr>
        <p:spPr>
          <a:xfrm>
            <a:off x="1024128" y="1709687"/>
            <a:ext cx="9720071" cy="4919033"/>
          </a:xfrm>
        </p:spPr>
        <p:txBody>
          <a:bodyPr>
            <a:normAutofit fontScale="62500" lnSpcReduction="20000"/>
          </a:bodyPr>
          <a:lstStyle/>
          <a:p>
            <a:pPr marL="228600" lvl="1" indent="-228600" algn="just" defTabSz="933450">
              <a:lnSpc>
                <a:spcPct val="100000"/>
              </a:lnSpc>
              <a:spcBef>
                <a:spcPct val="0"/>
              </a:spcBef>
              <a:spcAft>
                <a:spcPts val="600"/>
              </a:spcAft>
              <a:buFont typeface="Letra del sistema regular"/>
              <a:buChar char="-"/>
            </a:pPr>
            <a:r>
              <a:rPr lang="es-ES" sz="2600" dirty="0">
                <a:solidFill>
                  <a:srgbClr val="2E2B21"/>
                </a:solidFill>
                <a:latin typeface="Tw Cen MT" panose="020B0602020104020603"/>
              </a:rPr>
              <a:t>Donabedian A. </a:t>
            </a:r>
            <a:r>
              <a:rPr lang="es-ES" sz="2600" dirty="0" err="1">
                <a:solidFill>
                  <a:srgbClr val="2E2B21"/>
                </a:solidFill>
                <a:latin typeface="Tw Cen MT" panose="020B0602020104020603"/>
              </a:rPr>
              <a:t>Evaluating</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the</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Quality</a:t>
            </a:r>
            <a:r>
              <a:rPr lang="es-ES" sz="2600" dirty="0">
                <a:solidFill>
                  <a:srgbClr val="2E2B21"/>
                </a:solidFill>
                <a:latin typeface="Tw Cen MT" panose="020B0602020104020603"/>
              </a:rPr>
              <a:t> of Medical Care. 1996. </a:t>
            </a:r>
            <a:r>
              <a:rPr lang="es-ES" sz="2600" dirty="0" err="1">
                <a:solidFill>
                  <a:srgbClr val="2E2B21"/>
                </a:solidFill>
                <a:latin typeface="Tw Cen MT" panose="020B0602020104020603"/>
              </a:rPr>
              <a:t>Milbank</a:t>
            </a:r>
            <a:r>
              <a:rPr lang="es-ES" sz="2600" dirty="0">
                <a:solidFill>
                  <a:srgbClr val="2E2B21"/>
                </a:solidFill>
                <a:latin typeface="Tw Cen MT" panose="020B0602020104020603"/>
              </a:rPr>
              <a:t> Q. 2005;83(4):691- 729. DOI: 10.1111/j.1468-0009.2005.00397.x</a:t>
            </a:r>
          </a:p>
          <a:p>
            <a:pPr marL="228600" lvl="1" indent="-228600" algn="just" defTabSz="933450">
              <a:lnSpc>
                <a:spcPct val="100000"/>
              </a:lnSpc>
              <a:spcBef>
                <a:spcPct val="0"/>
              </a:spcBef>
              <a:spcAft>
                <a:spcPts val="600"/>
              </a:spcAft>
              <a:buFont typeface="Letra del sistema regular"/>
              <a:buChar char="-"/>
            </a:pPr>
            <a:r>
              <a:rPr lang="es-ES" sz="2600" dirty="0">
                <a:solidFill>
                  <a:srgbClr val="2E2B21"/>
                </a:solidFill>
                <a:latin typeface="Tw Cen MT" panose="020B0602020104020603"/>
              </a:rPr>
              <a:t>Del Pino Casado R. El trabajo fin de grado sobre una investigación primaria. En: del Pino Casado R, Martínez Riera JR, editores. Manual para la elaboración y defensa del trabajo de fin de grado en ciencias de la salud. Madrid: Elsevier; 2016. p. 89-112.</a:t>
            </a:r>
          </a:p>
          <a:p>
            <a:pPr marL="228600" lvl="1" indent="-228600" algn="just" defTabSz="933450">
              <a:lnSpc>
                <a:spcPct val="100000"/>
              </a:lnSpc>
              <a:spcBef>
                <a:spcPct val="0"/>
              </a:spcBef>
              <a:spcAft>
                <a:spcPts val="600"/>
              </a:spcAft>
              <a:buFont typeface="Letra del sistema regular"/>
              <a:buChar char="-"/>
            </a:pPr>
            <a:r>
              <a:rPr lang="en-US" sz="2600" dirty="0">
                <a:solidFill>
                  <a:srgbClr val="2E2B21"/>
                </a:solidFill>
                <a:latin typeface="Tw Cen MT" panose="020B0602020104020603"/>
              </a:rPr>
              <a:t>Lohr KN, editor. Medicare: A Strategy for Quality Assurance: Volume 1 [Internet]. </a:t>
            </a:r>
            <a:r>
              <a:rPr lang="es-ES" sz="2600" dirty="0">
                <a:solidFill>
                  <a:srgbClr val="2E2B21"/>
                </a:solidFill>
                <a:latin typeface="Tw Cen MT" panose="020B0602020104020603"/>
              </a:rPr>
              <a:t>Washington (DC): </a:t>
            </a:r>
            <a:r>
              <a:rPr lang="es-ES" sz="2600" dirty="0" err="1">
                <a:solidFill>
                  <a:srgbClr val="2E2B21"/>
                </a:solidFill>
                <a:latin typeface="Tw Cen MT" panose="020B0602020104020603"/>
              </a:rPr>
              <a:t>National</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Academies</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Press</a:t>
            </a:r>
            <a:r>
              <a:rPr lang="es-ES" sz="2600" dirty="0">
                <a:solidFill>
                  <a:srgbClr val="2E2B21"/>
                </a:solidFill>
                <a:latin typeface="Tw Cen MT" panose="020B0602020104020603"/>
              </a:rPr>
              <a:t> (US); 1990. DOI: </a:t>
            </a:r>
            <a:r>
              <a:rPr lang="es-ES" sz="2600" dirty="0">
                <a:solidFill>
                  <a:srgbClr val="2E2B21"/>
                </a:solidFill>
                <a:latin typeface="Tw Cen MT" panose="020B0602020104020603"/>
                <a:hlinkClick r:id="rId2">
                  <a:extLst>
                    <a:ext uri="{A12FA001-AC4F-418D-AE19-62706E023703}">
                      <ahyp:hlinkClr xmlns:ahyp="http://schemas.microsoft.com/office/drawing/2018/hyperlinkcolor" val="tx"/>
                    </a:ext>
                  </a:extLst>
                </a:hlinkClick>
              </a:rPr>
              <a:t>10.17226/1547</a:t>
            </a:r>
            <a:endParaRPr lang="es-ES" sz="2600" dirty="0">
              <a:solidFill>
                <a:srgbClr val="2E2B21"/>
              </a:solidFill>
              <a:latin typeface="Tw Cen MT" panose="020B0602020104020603"/>
            </a:endParaRPr>
          </a:p>
          <a:p>
            <a:pPr marL="228600" lvl="1" indent="-228600" algn="just" defTabSz="933450">
              <a:lnSpc>
                <a:spcPct val="100000"/>
              </a:lnSpc>
              <a:spcBef>
                <a:spcPct val="0"/>
              </a:spcBef>
              <a:spcAft>
                <a:spcPts val="600"/>
              </a:spcAft>
              <a:buFont typeface="Letra del sistema regular"/>
              <a:buChar char="-"/>
            </a:pPr>
            <a:r>
              <a:rPr lang="es-ES" sz="2600" dirty="0">
                <a:solidFill>
                  <a:srgbClr val="2E2B21"/>
                </a:solidFill>
                <a:latin typeface="Tw Cen MT" panose="020B0602020104020603"/>
              </a:rPr>
              <a:t>Hernández Sáiz MD. Diseño de una encuesta de satisfacción sobre los exámenes asistenciales realizados en el marco de la vigilancia de la salud de los trabajadores. </a:t>
            </a:r>
            <a:r>
              <a:rPr lang="es-ES" sz="2600" dirty="0" err="1">
                <a:solidFill>
                  <a:srgbClr val="2E2B21"/>
                </a:solidFill>
                <a:latin typeface="Tw Cen MT" panose="020B0602020104020603"/>
              </a:rPr>
              <a:t>Rev</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Asoc</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Esp</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Espec</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Med</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Trab</a:t>
            </a:r>
            <a:r>
              <a:rPr lang="es-ES" sz="2600" dirty="0">
                <a:solidFill>
                  <a:srgbClr val="2E2B21"/>
                </a:solidFill>
                <a:latin typeface="Tw Cen MT" panose="020B0602020104020603"/>
              </a:rPr>
              <a:t>. 2001;10(1):40-46.</a:t>
            </a:r>
          </a:p>
          <a:p>
            <a:pPr marL="228600" lvl="1" indent="-228600" algn="just" defTabSz="933450">
              <a:lnSpc>
                <a:spcPct val="100000"/>
              </a:lnSpc>
              <a:spcBef>
                <a:spcPct val="0"/>
              </a:spcBef>
              <a:spcAft>
                <a:spcPts val="600"/>
              </a:spcAft>
              <a:buFont typeface="Letra del sistema regular"/>
              <a:buChar char="-"/>
            </a:pPr>
            <a:r>
              <a:rPr lang="es-ES" sz="2600" dirty="0" err="1">
                <a:solidFill>
                  <a:srgbClr val="2E2B21"/>
                </a:solidFill>
                <a:latin typeface="Tw Cen MT" panose="020B0602020104020603"/>
              </a:rPr>
              <a:t>Barotto</a:t>
            </a:r>
            <a:r>
              <a:rPr lang="es-ES" sz="2600" dirty="0">
                <a:solidFill>
                  <a:srgbClr val="2E2B21"/>
                </a:solidFill>
                <a:latin typeface="Tw Cen MT" panose="020B0602020104020603"/>
              </a:rPr>
              <a:t> F, Martin F. </a:t>
            </a:r>
            <a:r>
              <a:rPr lang="es-ES" sz="2600" dirty="0" err="1">
                <a:solidFill>
                  <a:srgbClr val="2E2B21"/>
                </a:solidFill>
                <a:latin typeface="Tw Cen MT" panose="020B0602020104020603"/>
              </a:rPr>
              <a:t>Occupational</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health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services</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What</a:t>
            </a:r>
            <a:r>
              <a:rPr lang="es-ES" sz="2600" dirty="0">
                <a:solidFill>
                  <a:srgbClr val="2E2B21"/>
                </a:solidFill>
                <a:latin typeface="Tw Cen MT" panose="020B0602020104020603"/>
              </a:rPr>
              <a:t> do </a:t>
            </a:r>
            <a:r>
              <a:rPr lang="es-ES" sz="2600" dirty="0" err="1">
                <a:solidFill>
                  <a:srgbClr val="2E2B21"/>
                </a:solidFill>
                <a:latin typeface="Tw Cen MT" panose="020B0602020104020603"/>
              </a:rPr>
              <a:t>the</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employees</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think</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Arch</a:t>
            </a:r>
            <a:r>
              <a:rPr lang="es-ES" sz="2600" dirty="0">
                <a:solidFill>
                  <a:srgbClr val="2E2B21"/>
                </a:solidFill>
                <a:latin typeface="Tw Cen MT" panose="020B0602020104020603"/>
              </a:rPr>
              <a:t> Mal </a:t>
            </a:r>
            <a:r>
              <a:rPr lang="es-ES" sz="2600" dirty="0" err="1">
                <a:solidFill>
                  <a:srgbClr val="2E2B21"/>
                </a:solidFill>
                <a:latin typeface="Tw Cen MT" panose="020B0602020104020603"/>
              </a:rPr>
              <a:t>Prof</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Environ</a:t>
            </a:r>
            <a:r>
              <a:rPr lang="es-ES" sz="2600" dirty="0">
                <a:solidFill>
                  <a:srgbClr val="2E2B21"/>
                </a:solidFill>
                <a:latin typeface="Tw Cen MT" panose="020B0602020104020603"/>
              </a:rPr>
              <a:t> 2015 OCT;76(5):431-438. DOI: 10.1016/j.admp.2014.12.014</a:t>
            </a:r>
          </a:p>
          <a:p>
            <a:pPr marL="228600" lvl="1" indent="-228600" algn="just" defTabSz="933450">
              <a:lnSpc>
                <a:spcPct val="100000"/>
              </a:lnSpc>
              <a:spcBef>
                <a:spcPct val="0"/>
              </a:spcBef>
              <a:spcAft>
                <a:spcPts val="600"/>
              </a:spcAft>
              <a:buFont typeface="Letra del sistema regular"/>
              <a:buChar char="-"/>
            </a:pPr>
            <a:r>
              <a:rPr lang="es-ES" sz="2600" dirty="0" err="1">
                <a:solidFill>
                  <a:srgbClr val="2E2B21"/>
                </a:solidFill>
                <a:latin typeface="Tw Cen MT" panose="020B0602020104020603"/>
              </a:rPr>
              <a:t>Verbeek</a:t>
            </a:r>
            <a:r>
              <a:rPr lang="es-ES" sz="2600" dirty="0">
                <a:solidFill>
                  <a:srgbClr val="2E2B21"/>
                </a:solidFill>
                <a:latin typeface="Tw Cen MT" panose="020B0602020104020603"/>
              </a:rPr>
              <a:t> J, van Dijk F, </a:t>
            </a:r>
            <a:r>
              <a:rPr lang="es-ES" sz="2600" dirty="0" err="1">
                <a:solidFill>
                  <a:srgbClr val="2E2B21"/>
                </a:solidFill>
                <a:latin typeface="Tw Cen MT" panose="020B0602020104020603"/>
              </a:rPr>
              <a:t>Räsänen</a:t>
            </a:r>
            <a:r>
              <a:rPr lang="es-ES" sz="2600" dirty="0">
                <a:solidFill>
                  <a:srgbClr val="2E2B21"/>
                </a:solidFill>
                <a:latin typeface="Tw Cen MT" panose="020B0602020104020603"/>
              </a:rPr>
              <a:t> K, </a:t>
            </a:r>
            <a:r>
              <a:rPr lang="es-ES" sz="2600" dirty="0" err="1">
                <a:solidFill>
                  <a:srgbClr val="2E2B21"/>
                </a:solidFill>
                <a:latin typeface="Tw Cen MT" panose="020B0602020104020603"/>
              </a:rPr>
              <a:t>Piirainen</a:t>
            </a:r>
            <a:r>
              <a:rPr lang="es-ES" sz="2600" dirty="0">
                <a:solidFill>
                  <a:srgbClr val="2E2B21"/>
                </a:solidFill>
                <a:latin typeface="Tw Cen MT" panose="020B0602020104020603"/>
              </a:rPr>
              <a:t> H, </a:t>
            </a:r>
            <a:r>
              <a:rPr lang="es-ES" sz="2600" dirty="0" err="1">
                <a:solidFill>
                  <a:srgbClr val="2E2B21"/>
                </a:solidFill>
                <a:latin typeface="Tw Cen MT" panose="020B0602020104020603"/>
              </a:rPr>
              <a:t>Kankaanpää</a:t>
            </a:r>
            <a:r>
              <a:rPr lang="es-ES" sz="2600" dirty="0">
                <a:solidFill>
                  <a:srgbClr val="2E2B21"/>
                </a:solidFill>
                <a:latin typeface="Tw Cen MT" panose="020B0602020104020603"/>
              </a:rPr>
              <a:t> E, </a:t>
            </a:r>
            <a:r>
              <a:rPr lang="es-ES" sz="2600" dirty="0" err="1">
                <a:solidFill>
                  <a:srgbClr val="2E2B21"/>
                </a:solidFill>
                <a:latin typeface="Tw Cen MT" panose="020B0602020104020603"/>
              </a:rPr>
              <a:t>Hulshof</a:t>
            </a:r>
            <a:r>
              <a:rPr lang="es-ES" sz="2600" dirty="0">
                <a:solidFill>
                  <a:srgbClr val="2E2B21"/>
                </a:solidFill>
                <a:latin typeface="Tw Cen MT" panose="020B0602020104020603"/>
              </a:rPr>
              <a:t> C. </a:t>
            </a:r>
            <a:r>
              <a:rPr lang="es-ES" sz="2600" dirty="0" err="1">
                <a:solidFill>
                  <a:srgbClr val="2E2B21"/>
                </a:solidFill>
                <a:latin typeface="Tw Cen MT" panose="020B0602020104020603"/>
              </a:rPr>
              <a:t>Consumer</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satisfaction</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with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occupational</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health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services</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should</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it</a:t>
            </a:r>
            <a:r>
              <a:rPr lang="es-ES" sz="2600" dirty="0">
                <a:solidFill>
                  <a:srgbClr val="2E2B21"/>
                </a:solidFill>
                <a:latin typeface="Tw Cen MT" panose="020B0602020104020603"/>
              </a:rPr>
              <a:t> be </a:t>
            </a:r>
            <a:r>
              <a:rPr lang="es-ES" sz="2600" dirty="0" err="1">
                <a:solidFill>
                  <a:srgbClr val="2E2B21"/>
                </a:solidFill>
                <a:latin typeface="Tw Cen MT" panose="020B0602020104020603"/>
              </a:rPr>
              <a:t>measured</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Occup</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Environ</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Med</a:t>
            </a:r>
            <a:r>
              <a:rPr lang="es-ES" sz="2600" dirty="0">
                <a:solidFill>
                  <a:srgbClr val="2E2B21"/>
                </a:solidFill>
                <a:latin typeface="Tw Cen MT" panose="020B0602020104020603"/>
              </a:rPr>
              <a:t>. 2001 Apr;58(4):272-278. DOI: 10.1136/oem.58.4.272</a:t>
            </a:r>
          </a:p>
          <a:p>
            <a:pPr marL="228600" lvl="1" indent="-228600" algn="just" defTabSz="933450">
              <a:lnSpc>
                <a:spcPct val="100000"/>
              </a:lnSpc>
              <a:spcBef>
                <a:spcPct val="0"/>
              </a:spcBef>
              <a:spcAft>
                <a:spcPts val="600"/>
              </a:spcAft>
              <a:buFont typeface="Letra del sistema regular"/>
              <a:buChar char="-"/>
            </a:pPr>
            <a:r>
              <a:rPr lang="es-ES" sz="2600" dirty="0" err="1">
                <a:solidFill>
                  <a:srgbClr val="2E2B21"/>
                </a:solidFill>
                <a:latin typeface="Tw Cen MT" panose="020B0602020104020603"/>
              </a:rPr>
              <a:t>Verbeek</a:t>
            </a:r>
            <a:r>
              <a:rPr lang="es-ES" sz="2600" dirty="0">
                <a:solidFill>
                  <a:srgbClr val="2E2B21"/>
                </a:solidFill>
                <a:latin typeface="Tw Cen MT" panose="020B0602020104020603"/>
              </a:rPr>
              <a:t> JH, de </a:t>
            </a:r>
            <a:r>
              <a:rPr lang="es-ES" sz="2600" dirty="0" err="1">
                <a:solidFill>
                  <a:srgbClr val="2E2B21"/>
                </a:solidFill>
                <a:latin typeface="Tw Cen MT" panose="020B0602020104020603"/>
              </a:rPr>
              <a:t>Boer</a:t>
            </a:r>
            <a:r>
              <a:rPr lang="es-ES" sz="2600" dirty="0">
                <a:solidFill>
                  <a:srgbClr val="2E2B21"/>
                </a:solidFill>
                <a:latin typeface="Tw Cen MT" panose="020B0602020104020603"/>
              </a:rPr>
              <a:t> AG, van </a:t>
            </a:r>
            <a:r>
              <a:rPr lang="es-ES" sz="2600" dirty="0" err="1">
                <a:solidFill>
                  <a:srgbClr val="2E2B21"/>
                </a:solidFill>
                <a:latin typeface="Tw Cen MT" panose="020B0602020104020603"/>
              </a:rPr>
              <a:t>der</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Weide</a:t>
            </a:r>
            <a:r>
              <a:rPr lang="es-ES" sz="2600" dirty="0">
                <a:solidFill>
                  <a:srgbClr val="2E2B21"/>
                </a:solidFill>
                <a:latin typeface="Tw Cen MT" panose="020B0602020104020603"/>
              </a:rPr>
              <a:t> WE, </a:t>
            </a:r>
            <a:r>
              <a:rPr lang="es-ES" sz="2600" dirty="0" err="1">
                <a:solidFill>
                  <a:srgbClr val="2E2B21"/>
                </a:solidFill>
                <a:latin typeface="Tw Cen MT" panose="020B0602020104020603"/>
              </a:rPr>
              <a:t>Piirainen</a:t>
            </a:r>
            <a:r>
              <a:rPr lang="es-ES" sz="2600" dirty="0">
                <a:solidFill>
                  <a:srgbClr val="2E2B21"/>
                </a:solidFill>
                <a:latin typeface="Tw Cen MT" panose="020B0602020104020603"/>
              </a:rPr>
              <a:t> H, </a:t>
            </a:r>
            <a:r>
              <a:rPr lang="es-ES" sz="2600" dirty="0" err="1">
                <a:solidFill>
                  <a:srgbClr val="2E2B21"/>
                </a:solidFill>
                <a:latin typeface="Tw Cen MT" panose="020B0602020104020603"/>
              </a:rPr>
              <a:t>Anema</a:t>
            </a:r>
            <a:r>
              <a:rPr lang="es-ES" sz="2600" dirty="0">
                <a:solidFill>
                  <a:srgbClr val="2E2B21"/>
                </a:solidFill>
                <a:latin typeface="Tw Cen MT" panose="020B0602020104020603"/>
              </a:rPr>
              <a:t> JR, van Amstel RJ, et al. </a:t>
            </a:r>
            <a:r>
              <a:rPr lang="es-ES" sz="2600" dirty="0" err="1">
                <a:solidFill>
                  <a:srgbClr val="2E2B21"/>
                </a:solidFill>
                <a:latin typeface="Tw Cen MT" panose="020B0602020104020603"/>
              </a:rPr>
              <a:t>Patient</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satisfaction</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with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occupational</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health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physicians</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development</a:t>
            </a:r>
            <a:r>
              <a:rPr lang="es-ES" sz="2600" dirty="0">
                <a:solidFill>
                  <a:srgbClr val="2E2B21"/>
                </a:solidFill>
                <a:latin typeface="Tw Cen MT" panose="020B0602020104020603"/>
              </a:rPr>
              <a:t> of a </a:t>
            </a:r>
            <a:r>
              <a:rPr lang="es-ES" sz="2600" dirty="0" err="1">
                <a:solidFill>
                  <a:srgbClr val="2E2B21"/>
                </a:solidFill>
                <a:latin typeface="Tw Cen MT" panose="020B0602020104020603"/>
              </a:rPr>
              <a:t>questionnaire</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Occup</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Environ</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Med</a:t>
            </a:r>
            <a:r>
              <a:rPr lang="es-ES" sz="2600" dirty="0">
                <a:solidFill>
                  <a:srgbClr val="2E2B21"/>
                </a:solidFill>
                <a:latin typeface="Tw Cen MT" panose="020B0602020104020603"/>
              </a:rPr>
              <a:t>. 2005 Feb;62(2):119-123. DOI: 10.1136/oem.2004.016303</a:t>
            </a:r>
          </a:p>
          <a:p>
            <a:pPr marL="228600" lvl="1" indent="-228600" algn="just" defTabSz="933450">
              <a:lnSpc>
                <a:spcPct val="100000"/>
              </a:lnSpc>
              <a:spcBef>
                <a:spcPct val="0"/>
              </a:spcBef>
              <a:spcAft>
                <a:spcPts val="600"/>
              </a:spcAft>
              <a:buFont typeface="Letra del sistema regular"/>
              <a:buChar char="-"/>
            </a:pPr>
            <a:r>
              <a:rPr lang="es-ES" sz="2600" dirty="0" err="1">
                <a:solidFill>
                  <a:srgbClr val="2E2B21"/>
                </a:solidFill>
                <a:latin typeface="Tw Cen MT" panose="020B0602020104020603"/>
              </a:rPr>
              <a:t>Beser</a:t>
            </a:r>
            <a:r>
              <a:rPr lang="es-ES" sz="2600" dirty="0">
                <a:solidFill>
                  <a:srgbClr val="2E2B21"/>
                </a:solidFill>
                <a:latin typeface="Tw Cen MT" panose="020B0602020104020603"/>
              </a:rPr>
              <a:t> A, </a:t>
            </a:r>
            <a:r>
              <a:rPr lang="es-ES" sz="2600" dirty="0" err="1">
                <a:solidFill>
                  <a:srgbClr val="2E2B21"/>
                </a:solidFill>
                <a:latin typeface="Tw Cen MT" panose="020B0602020104020603"/>
              </a:rPr>
              <a:t>Bayik</a:t>
            </a:r>
            <a:r>
              <a:rPr lang="es-ES" sz="2600" dirty="0">
                <a:solidFill>
                  <a:srgbClr val="2E2B21"/>
                </a:solidFill>
                <a:latin typeface="Tw Cen MT" panose="020B0602020104020603"/>
              </a:rPr>
              <a:t> A. A </a:t>
            </a:r>
            <a:r>
              <a:rPr lang="es-ES" sz="2600" dirty="0" err="1">
                <a:solidFill>
                  <a:srgbClr val="2E2B21"/>
                </a:solidFill>
                <a:latin typeface="Tw Cen MT" panose="020B0602020104020603"/>
              </a:rPr>
              <a:t>scale</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for</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evaluating</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employee</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satisfaction</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with</a:t>
            </a:r>
            <a:r>
              <a:rPr lang="es-ES" sz="2600" dirty="0">
                <a:solidFill>
                  <a:srgbClr val="2E2B21"/>
                </a:solidFill>
                <a:latin typeface="Tw Cen MT" panose="020B0602020104020603"/>
              </a:rPr>
              <a:t> </a:t>
            </a:r>
            <a:r>
              <a:rPr lang="es-ES" sz="2600" dirty="0" err="1">
                <a:solidFill>
                  <a:srgbClr val="2E2B21"/>
                </a:solidFill>
                <a:latin typeface="Tw Cen MT" panose="020B0602020104020603"/>
              </a:rPr>
              <a:t>nursing</a:t>
            </a:r>
            <a:r>
              <a:rPr lang="es-ES" sz="2600" dirty="0">
                <a:solidFill>
                  <a:srgbClr val="2E2B21"/>
                </a:solidFill>
                <a:latin typeface="Tw Cen MT" panose="020B0602020104020603"/>
              </a:rPr>
              <a:t> care. AAOHN J. 2006 Oct;54(10):455-461. DOI: 10.1177/216507990605401005</a:t>
            </a:r>
          </a:p>
          <a:p>
            <a:pPr marL="228600" lvl="1" indent="-228600" algn="just" defTabSz="933450">
              <a:lnSpc>
                <a:spcPct val="100000"/>
              </a:lnSpc>
              <a:spcBef>
                <a:spcPct val="0"/>
              </a:spcBef>
              <a:spcAft>
                <a:spcPct val="20000"/>
              </a:spcAft>
              <a:buFont typeface="Letra del sistema regular"/>
              <a:buChar char="-"/>
            </a:pPr>
            <a:endParaRPr lang="es-ES" sz="2600" dirty="0">
              <a:solidFill>
                <a:srgbClr val="2E2B21"/>
              </a:solidFill>
              <a:latin typeface="Tw Cen MT" panose="020B0602020104020603"/>
            </a:endParaRPr>
          </a:p>
          <a:p>
            <a:endParaRPr lang="es-ES" dirty="0"/>
          </a:p>
        </p:txBody>
      </p:sp>
      <p:pic>
        <p:nvPicPr>
          <p:cNvPr id="6" name="Picture 2">
            <a:extLst>
              <a:ext uri="{FF2B5EF4-FFF2-40B4-BE49-F238E27FC236}">
                <a16:creationId xmlns:a16="http://schemas.microsoft.com/office/drawing/2014/main" id="{8BFB7D18-AE83-2548-FEDF-14DCC1EE99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071" y="6088168"/>
            <a:ext cx="1970642" cy="630606"/>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7BEDFA82-E2A2-7C08-BB5F-0D9B8F018DEC}"/>
              </a:ext>
            </a:extLst>
          </p:cNvPr>
          <p:cNvSpPr txBox="1"/>
          <p:nvPr/>
        </p:nvSpPr>
        <p:spPr>
          <a:xfrm>
            <a:off x="3018621" y="6334396"/>
            <a:ext cx="4380011" cy="292388"/>
          </a:xfrm>
          <a:prstGeom prst="rect">
            <a:avLst/>
          </a:prstGeom>
          <a:noFill/>
        </p:spPr>
        <p:txBody>
          <a:bodyPr wrap="square">
            <a:spAutoFit/>
          </a:bodyPr>
          <a:lstStyle/>
          <a:p>
            <a:pPr algn="ctr"/>
            <a:r>
              <a:rPr lang="es-ES" sz="1300" dirty="0">
                <a:solidFill>
                  <a:schemeClr val="tx1">
                    <a:lumMod val="90000"/>
                    <a:lumOff val="10000"/>
                  </a:schemeClr>
                </a:solidFill>
              </a:rPr>
              <a:t>V Jornada Gallega de actualización en Enfermería del Trabajo</a:t>
            </a:r>
          </a:p>
        </p:txBody>
      </p:sp>
    </p:spTree>
    <p:extLst>
      <p:ext uri="{BB962C8B-B14F-4D97-AF65-F5344CB8AC3E}">
        <p14:creationId xmlns:p14="http://schemas.microsoft.com/office/powerpoint/2010/main" val="3569192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
  <TotalTime>119</TotalTime>
  <Words>925</Words>
  <Application>Microsoft Macintosh PowerPoint</Application>
  <PresentationFormat>Panorámica</PresentationFormat>
  <Paragraphs>82</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Letra del sistema regular</vt:lpstr>
      <vt:lpstr>Tw Cen MT</vt:lpstr>
      <vt:lpstr>Tw Cen MT Condensed</vt:lpstr>
      <vt:lpstr>Wingdings 3</vt:lpstr>
      <vt:lpstr>Integral</vt:lpstr>
      <vt:lpstr>Presentación de PowerPoint</vt:lpstr>
      <vt:lpstr>introducción</vt:lpstr>
      <vt:lpstr>Objetivo</vt:lpstr>
      <vt:lpstr>MATERIAL Y MÉTODOS</vt:lpstr>
      <vt:lpstr>MATERIAL Y MÉTODOS</vt:lpstr>
      <vt:lpstr>RESULTADOS</vt:lpstr>
      <vt:lpstr>resultados</vt:lpstr>
      <vt:lpstr>CONCLUSIONES</vt:lpstr>
      <vt:lpstr>referencias</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Adrián Fernández del Peral</dc:creator>
  <cp:lastModifiedBy>Adrián Fernández del Peral</cp:lastModifiedBy>
  <cp:revision>16</cp:revision>
  <dcterms:created xsi:type="dcterms:W3CDTF">2024-10-28T15:31:26Z</dcterms:created>
  <dcterms:modified xsi:type="dcterms:W3CDTF">2024-10-31T11:36:38Z</dcterms:modified>
</cp:coreProperties>
</file>