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60" d="100"/>
          <a:sy n="60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760" y="6326123"/>
            <a:ext cx="1618488" cy="3291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7415" y="6326123"/>
            <a:ext cx="237744" cy="32918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77999" y="6326123"/>
            <a:ext cx="1911096" cy="3291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46587" y="2761213"/>
            <a:ext cx="1600225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8760" y="6326123"/>
            <a:ext cx="1618488" cy="32918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77415" y="6326123"/>
            <a:ext cx="237744" cy="3291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8058" y="1609069"/>
            <a:ext cx="2437282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5692" y="2371464"/>
            <a:ext cx="10022015" cy="420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10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9.jpg"/><Relationship Id="rId10" Type="http://schemas.openxmlformats.org/officeDocument/2006/relationships/image" Target="../media/image10.jp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8373" y="2123130"/>
            <a:ext cx="5345430" cy="10737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</a:pPr>
            <a:r>
              <a:rPr sz="2300" spc="-20" dirty="0">
                <a:solidFill>
                  <a:srgbClr val="01426D"/>
                </a:solidFill>
              </a:rPr>
              <a:t>“El uso </a:t>
            </a:r>
            <a:r>
              <a:rPr sz="2300" spc="-15" dirty="0">
                <a:solidFill>
                  <a:srgbClr val="01426D"/>
                </a:solidFill>
              </a:rPr>
              <a:t>de las </a:t>
            </a:r>
            <a:r>
              <a:rPr sz="2300" spc="-20" dirty="0">
                <a:solidFill>
                  <a:srgbClr val="01426D"/>
                </a:solidFill>
              </a:rPr>
              <a:t>intervenciones </a:t>
            </a:r>
            <a:r>
              <a:rPr sz="2300" spc="-15" dirty="0">
                <a:solidFill>
                  <a:srgbClr val="01426D"/>
                </a:solidFill>
              </a:rPr>
              <a:t> </a:t>
            </a:r>
            <a:r>
              <a:rPr sz="2300" spc="-20" dirty="0">
                <a:solidFill>
                  <a:srgbClr val="01426D"/>
                </a:solidFill>
              </a:rPr>
              <a:t>psicosociales</a:t>
            </a:r>
            <a:r>
              <a:rPr sz="2300" spc="-45" dirty="0">
                <a:solidFill>
                  <a:srgbClr val="01426D"/>
                </a:solidFill>
              </a:rPr>
              <a:t> </a:t>
            </a:r>
            <a:r>
              <a:rPr sz="2300" spc="-15" dirty="0">
                <a:solidFill>
                  <a:srgbClr val="01426D"/>
                </a:solidFill>
              </a:rPr>
              <a:t>en</a:t>
            </a:r>
            <a:r>
              <a:rPr sz="2300" spc="-45" dirty="0">
                <a:solidFill>
                  <a:srgbClr val="01426D"/>
                </a:solidFill>
              </a:rPr>
              <a:t> </a:t>
            </a:r>
            <a:r>
              <a:rPr sz="2300" spc="-10" dirty="0">
                <a:solidFill>
                  <a:srgbClr val="01426D"/>
                </a:solidFill>
              </a:rPr>
              <a:t>la</a:t>
            </a:r>
            <a:r>
              <a:rPr sz="2300" spc="-45" dirty="0">
                <a:solidFill>
                  <a:srgbClr val="01426D"/>
                </a:solidFill>
              </a:rPr>
              <a:t> </a:t>
            </a:r>
            <a:r>
              <a:rPr sz="2300" spc="-20" dirty="0">
                <a:solidFill>
                  <a:srgbClr val="01426D"/>
                </a:solidFill>
              </a:rPr>
              <a:t>adicción</a:t>
            </a:r>
            <a:r>
              <a:rPr sz="2300" spc="-45" dirty="0">
                <a:solidFill>
                  <a:srgbClr val="01426D"/>
                </a:solidFill>
              </a:rPr>
              <a:t> </a:t>
            </a:r>
            <a:r>
              <a:rPr sz="2300" spc="-5" dirty="0">
                <a:solidFill>
                  <a:srgbClr val="01426D"/>
                </a:solidFill>
              </a:rPr>
              <a:t>al</a:t>
            </a:r>
            <a:r>
              <a:rPr sz="2300" spc="-35" dirty="0">
                <a:solidFill>
                  <a:srgbClr val="01426D"/>
                </a:solidFill>
              </a:rPr>
              <a:t> </a:t>
            </a:r>
            <a:r>
              <a:rPr sz="2300" spc="-25" dirty="0">
                <a:solidFill>
                  <a:srgbClr val="01426D"/>
                </a:solidFill>
              </a:rPr>
              <a:t>trabajo: </a:t>
            </a:r>
            <a:r>
              <a:rPr sz="2300" spc="-625" dirty="0">
                <a:solidFill>
                  <a:srgbClr val="01426D"/>
                </a:solidFill>
              </a:rPr>
              <a:t> </a:t>
            </a:r>
            <a:r>
              <a:rPr sz="2300" spc="-40" dirty="0">
                <a:solidFill>
                  <a:srgbClr val="01426D"/>
                </a:solidFill>
              </a:rPr>
              <a:t>Revisión </a:t>
            </a:r>
            <a:r>
              <a:rPr sz="2300" spc="-20" dirty="0">
                <a:solidFill>
                  <a:srgbClr val="01426D"/>
                </a:solidFill>
              </a:rPr>
              <a:t>bibliográfica</a:t>
            </a:r>
            <a:r>
              <a:rPr sz="2300" spc="-40" dirty="0">
                <a:solidFill>
                  <a:srgbClr val="01426D"/>
                </a:solidFill>
              </a:rPr>
              <a:t> </a:t>
            </a:r>
            <a:r>
              <a:rPr sz="2300" dirty="0">
                <a:solidFill>
                  <a:srgbClr val="01426D"/>
                </a:solidFill>
              </a:rPr>
              <a:t>”</a:t>
            </a:r>
            <a:endParaRPr sz="2300"/>
          </a:p>
        </p:txBody>
      </p:sp>
      <p:sp>
        <p:nvSpPr>
          <p:cNvPr id="3" name="object 3"/>
          <p:cNvSpPr txBox="1"/>
          <p:nvPr/>
        </p:nvSpPr>
        <p:spPr>
          <a:xfrm>
            <a:off x="4768373" y="3597259"/>
            <a:ext cx="5331460" cy="2174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5" dirty="0">
                <a:latin typeface="Arial"/>
                <a:cs typeface="Arial"/>
              </a:rPr>
              <a:t>Esther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Domínguez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Romero.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200" spc="15" dirty="0">
                <a:latin typeface="Arial MT"/>
                <a:cs typeface="Arial MT"/>
              </a:rPr>
              <a:t>Hospital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Universitario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Juan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20" dirty="0">
                <a:latin typeface="Arial MT"/>
                <a:cs typeface="Arial MT"/>
              </a:rPr>
              <a:t>Ramón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Jiménez.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Servicio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Salud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Laboral.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Huelva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Arial"/>
                <a:cs typeface="Arial"/>
              </a:rPr>
              <a:t>María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Ángeles</a:t>
            </a:r>
            <a:r>
              <a:rPr sz="1300" b="1" spc="-1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Almenara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Ángulo.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200" spc="15" dirty="0">
                <a:latin typeface="Arial MT"/>
                <a:cs typeface="Arial MT"/>
              </a:rPr>
              <a:t>Centro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de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Prevención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de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Riesgos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Laborales,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14100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Armilla,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Granada.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Arial"/>
                <a:cs typeface="Arial"/>
              </a:rPr>
              <a:t>Domingo</a:t>
            </a:r>
            <a:r>
              <a:rPr sz="1300" b="1" spc="-2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de</a:t>
            </a:r>
            <a:r>
              <a:rPr sz="1300" b="1" spc="-1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Pedro</a:t>
            </a:r>
            <a:r>
              <a:rPr sz="1300" b="1" spc="-15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Jiménez</a:t>
            </a:r>
            <a:r>
              <a:rPr sz="1300" spc="-5" dirty="0">
                <a:latin typeface="Arial MT"/>
                <a:cs typeface="Arial MT"/>
              </a:rPr>
              <a:t>.</a:t>
            </a:r>
            <a:endParaRPr sz="13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00" spc="15" dirty="0">
                <a:latin typeface="Arial MT"/>
                <a:cs typeface="Arial MT"/>
              </a:rPr>
              <a:t>Indorama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5" dirty="0">
                <a:latin typeface="Arial MT"/>
                <a:cs typeface="Arial MT"/>
              </a:rPr>
              <a:t>Ventures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Química,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S.L.U.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Servicio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Salud</a:t>
            </a:r>
            <a:r>
              <a:rPr sz="1200" spc="4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Laboral.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Cádiz.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300" b="1" spc="-5" dirty="0">
                <a:latin typeface="Arial"/>
                <a:cs typeface="Arial"/>
              </a:rPr>
              <a:t>Juan</a:t>
            </a:r>
            <a:r>
              <a:rPr sz="1300" b="1" spc="-35" dirty="0">
                <a:latin typeface="Arial"/>
                <a:cs typeface="Arial"/>
              </a:rPr>
              <a:t> </a:t>
            </a:r>
            <a:r>
              <a:rPr sz="1300" b="1" spc="-20" dirty="0">
                <a:latin typeface="Arial"/>
                <a:cs typeface="Arial"/>
              </a:rPr>
              <a:t>Vega</a:t>
            </a:r>
            <a:r>
              <a:rPr sz="1300" b="1" spc="-30" dirty="0">
                <a:latin typeface="Arial"/>
                <a:cs typeface="Arial"/>
              </a:rPr>
              <a:t> </a:t>
            </a:r>
            <a:r>
              <a:rPr sz="1300" b="1" spc="-5" dirty="0">
                <a:latin typeface="Arial"/>
                <a:cs typeface="Arial"/>
              </a:rPr>
              <a:t>Escaño.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200" spc="15" dirty="0">
                <a:latin typeface="Arial MT"/>
                <a:cs typeface="Arial MT"/>
              </a:rPr>
              <a:t>Facultad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de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Enfermería,</a:t>
            </a:r>
            <a:r>
              <a:rPr sz="1200" spc="2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Fisioterapia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y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Podología.</a:t>
            </a:r>
            <a:r>
              <a:rPr sz="1200" spc="30" dirty="0">
                <a:latin typeface="Arial MT"/>
                <a:cs typeface="Arial MT"/>
              </a:rPr>
              <a:t> </a:t>
            </a:r>
            <a:r>
              <a:rPr sz="1200" spc="15" dirty="0">
                <a:latin typeface="Arial MT"/>
                <a:cs typeface="Arial MT"/>
              </a:rPr>
              <a:t>Universidad</a:t>
            </a:r>
            <a:r>
              <a:rPr sz="1200" spc="40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de</a:t>
            </a:r>
            <a:r>
              <a:rPr sz="1200" spc="35" dirty="0">
                <a:latin typeface="Arial MT"/>
                <a:cs typeface="Arial MT"/>
              </a:rPr>
              <a:t> </a:t>
            </a:r>
            <a:r>
              <a:rPr sz="1200" spc="10" dirty="0">
                <a:latin typeface="Arial MT"/>
                <a:cs typeface="Arial MT"/>
              </a:rPr>
              <a:t>Sevilla.</a:t>
            </a:r>
            <a:endParaRPr sz="12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59947" y="1043311"/>
            <a:ext cx="960807" cy="2436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22316" y="984846"/>
            <a:ext cx="1619935" cy="39807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556432" y="988664"/>
            <a:ext cx="685270" cy="5965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81745" y="1028089"/>
            <a:ext cx="1497812" cy="35482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9885" y="1706776"/>
            <a:ext cx="4167657" cy="47412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7652" y="1133783"/>
            <a:ext cx="3735677" cy="4514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2607" y="3708246"/>
            <a:ext cx="3323590" cy="650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100" b="0" spc="-20" dirty="0">
                <a:solidFill>
                  <a:srgbClr val="1F497D"/>
                </a:solidFill>
                <a:latin typeface="Calibri"/>
                <a:cs typeface="Calibri"/>
              </a:rPr>
              <a:t>Muchas</a:t>
            </a:r>
            <a:r>
              <a:rPr sz="4100" b="0" spc="-85" dirty="0">
                <a:solidFill>
                  <a:srgbClr val="1F497D"/>
                </a:solidFill>
                <a:latin typeface="Calibri"/>
                <a:cs typeface="Calibri"/>
              </a:rPr>
              <a:t> </a:t>
            </a:r>
            <a:r>
              <a:rPr sz="4100" b="0" spc="-30" dirty="0">
                <a:solidFill>
                  <a:srgbClr val="1F497D"/>
                </a:solidFill>
                <a:latin typeface="Calibri"/>
                <a:cs typeface="Calibri"/>
              </a:rPr>
              <a:t>Gracias</a:t>
            </a:r>
            <a:endParaRPr sz="41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3846" y="876299"/>
            <a:ext cx="10067925" cy="2056764"/>
            <a:chOff x="433846" y="876299"/>
            <a:chExt cx="10067925" cy="205676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70823" y="879347"/>
              <a:ext cx="2130552" cy="18379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9111" y="876299"/>
              <a:ext cx="2112263" cy="164896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83016" y="879347"/>
              <a:ext cx="2118360" cy="167030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92159" y="879347"/>
              <a:ext cx="2109216" cy="164592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33846" y="1762340"/>
              <a:ext cx="9760965" cy="1170516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177800" y="4533899"/>
            <a:ext cx="2862580" cy="2146300"/>
            <a:chOff x="177800" y="4533899"/>
            <a:chExt cx="2862580" cy="2146300"/>
          </a:xfrm>
        </p:grpSpPr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7800" y="4683251"/>
              <a:ext cx="2849880" cy="199694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77800" y="4533899"/>
              <a:ext cx="2862072" cy="21463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11096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62561" y="2094148"/>
            <a:ext cx="203073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15" dirty="0"/>
              <a:t>INTRODUCCIÓN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395643" y="2619215"/>
            <a:ext cx="9967595" cy="3518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67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La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adicción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al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trabajo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(“workaholism”),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fenómeno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creciente</a:t>
            </a:r>
            <a:r>
              <a:rPr sz="1800" dirty="0">
                <a:latin typeface="Arial MT"/>
                <a:cs typeface="Arial MT"/>
              </a:rPr>
              <a:t> en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sociedad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actual,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caracterizado</a:t>
            </a:r>
            <a:r>
              <a:rPr sz="1800" dirty="0">
                <a:latin typeface="Arial MT"/>
                <a:cs typeface="Arial MT"/>
              </a:rPr>
              <a:t> por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compromiso</a:t>
            </a:r>
            <a:r>
              <a:rPr sz="1800" dirty="0">
                <a:latin typeface="Arial MT"/>
                <a:cs typeface="Arial MT"/>
              </a:rPr>
              <a:t> excesivo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compulsivo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el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trabajo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que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puede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llevar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consecuencias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negativas en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 salud mental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 física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 los trabajadores.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800">
              <a:latin typeface="Arial MT"/>
              <a:cs typeface="Arial MT"/>
            </a:endParaRPr>
          </a:p>
          <a:p>
            <a:pPr marL="12700" marR="5080" algn="just">
              <a:lnSpc>
                <a:spcPct val="109600"/>
              </a:lnSpc>
              <a:spcBef>
                <a:spcPts val="5"/>
              </a:spcBef>
            </a:pPr>
            <a:r>
              <a:rPr sz="1800" dirty="0">
                <a:latin typeface="Arial MT"/>
                <a:cs typeface="Arial MT"/>
              </a:rPr>
              <a:t>Las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intervenciones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psicosociales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son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estrategias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que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buscan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modificar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patrones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comportamiento</a:t>
            </a:r>
            <a:r>
              <a:rPr sz="1800" dirty="0">
                <a:latin typeface="Arial MT"/>
                <a:cs typeface="Arial MT"/>
              </a:rPr>
              <a:t> 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fomentar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equilibrio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saludable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entre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vida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laboral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personal.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Estas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intervenciones no solo ayudan a los afectados a reconocer y gestionar su adicción, sino que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también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promueven un entorno laboral más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saludable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 </a:t>
            </a:r>
            <a:r>
              <a:rPr sz="1800" spc="-5" dirty="0">
                <a:latin typeface="Arial MT"/>
                <a:cs typeface="Arial MT"/>
              </a:rPr>
              <a:t>sostenible.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Arial MT"/>
              <a:cs typeface="Arial MT"/>
            </a:endParaRPr>
          </a:p>
          <a:p>
            <a:pPr marL="12700" marR="5080" algn="just">
              <a:lnSpc>
                <a:spcPct val="111100"/>
              </a:lnSpc>
            </a:pPr>
            <a:r>
              <a:rPr sz="1800" dirty="0">
                <a:latin typeface="Arial MT"/>
                <a:cs typeface="Arial MT"/>
              </a:rPr>
              <a:t>La implementación de estas estrategias es </a:t>
            </a:r>
            <a:r>
              <a:rPr sz="1800" spc="-5" dirty="0">
                <a:latin typeface="Arial MT"/>
                <a:cs typeface="Arial MT"/>
              </a:rPr>
              <a:t>crucial </a:t>
            </a:r>
            <a:r>
              <a:rPr sz="1800" dirty="0">
                <a:latin typeface="Arial MT"/>
                <a:cs typeface="Arial MT"/>
              </a:rPr>
              <a:t>para prevenir el desgaste emocional y mejorar 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calidad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 vida de los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trabajadores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95"/>
              </a:spcBef>
            </a:pPr>
            <a:r>
              <a:rPr dirty="0"/>
              <a:t>Objetivo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8922" y="3855684"/>
            <a:ext cx="9488805" cy="708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2845" marR="5080" indent="-2430780">
              <a:lnSpc>
                <a:spcPct val="112000"/>
              </a:lnSpc>
              <a:spcBef>
                <a:spcPts val="100"/>
              </a:spcBef>
            </a:pPr>
            <a:r>
              <a:rPr sz="2000" spc="10" dirty="0">
                <a:latin typeface="Arial MT"/>
                <a:cs typeface="Arial MT"/>
              </a:rPr>
              <a:t>Revisar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literatura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científica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más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actual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para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conocer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el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uso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de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las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intervenciones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psicosociales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ante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20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adicción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5" dirty="0">
                <a:latin typeface="Arial MT"/>
                <a:cs typeface="Arial MT"/>
              </a:rPr>
              <a:t>al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10" dirty="0">
                <a:latin typeface="Arial MT"/>
                <a:cs typeface="Arial MT"/>
              </a:rPr>
              <a:t>trabajo.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08048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75706" y="1977877"/>
            <a:ext cx="2936875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20" dirty="0"/>
              <a:t> </a:t>
            </a:r>
            <a:r>
              <a:rPr dirty="0"/>
              <a:t>y</a:t>
            </a:r>
            <a:r>
              <a:rPr spc="-10" dirty="0"/>
              <a:t> </a:t>
            </a:r>
            <a:r>
              <a:rPr dirty="0"/>
              <a:t>Método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6977" y="949443"/>
            <a:ext cx="1375617" cy="32914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642525" y="2555395"/>
            <a:ext cx="9395460" cy="362521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50"/>
              </a:spcBef>
            </a:pPr>
            <a:r>
              <a:rPr sz="1800" dirty="0">
                <a:latin typeface="Arial MT"/>
                <a:cs typeface="Arial MT"/>
              </a:rPr>
              <a:t>Revisión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bibliográfica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literatura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científica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existente</a:t>
            </a:r>
            <a:r>
              <a:rPr sz="1800" spc="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los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últimos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5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años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en</a:t>
            </a:r>
            <a:r>
              <a:rPr sz="1800" spc="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las</a:t>
            </a:r>
            <a:r>
              <a:rPr sz="1800" spc="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bases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datos PUBMED, SCOPUS, Web of Science.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Arial MT"/>
              <a:cs typeface="Arial MT"/>
            </a:endParaRPr>
          </a:p>
          <a:p>
            <a:pPr marL="12700" marR="5080">
              <a:lnSpc>
                <a:spcPct val="102200"/>
              </a:lnSpc>
              <a:spcBef>
                <a:spcPts val="5"/>
              </a:spcBef>
              <a:tabLst>
                <a:tab pos="1076325" algn="l"/>
                <a:tab pos="1835785" algn="l"/>
                <a:tab pos="2390775" algn="l"/>
                <a:tab pos="2907030" algn="l"/>
                <a:tab pos="3792854" algn="l"/>
                <a:tab pos="4220210" algn="l"/>
                <a:tab pos="5832475" algn="l"/>
                <a:tab pos="7329805" algn="l"/>
                <a:tab pos="7833995" algn="l"/>
                <a:tab pos="8924290" algn="l"/>
              </a:tabLst>
            </a:pPr>
            <a:r>
              <a:rPr sz="1800" spc="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regunta	</a:t>
            </a:r>
            <a:r>
              <a:rPr sz="1800" spc="5" dirty="0">
                <a:latin typeface="Arial MT"/>
                <a:cs typeface="Arial MT"/>
              </a:rPr>
              <a:t>P</a:t>
            </a:r>
            <a:r>
              <a:rPr sz="1800" dirty="0">
                <a:latin typeface="Arial MT"/>
                <a:cs typeface="Arial MT"/>
              </a:rPr>
              <a:t>I</a:t>
            </a:r>
            <a:r>
              <a:rPr sz="1800" spc="5" dirty="0">
                <a:latin typeface="Arial MT"/>
                <a:cs typeface="Arial MT"/>
              </a:rPr>
              <a:t>C</a:t>
            </a:r>
            <a:r>
              <a:rPr sz="1800" dirty="0">
                <a:latin typeface="Arial MT"/>
                <a:cs typeface="Arial MT"/>
              </a:rPr>
              <a:t>O:	¿</a:t>
            </a:r>
            <a:r>
              <a:rPr sz="1800" spc="5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n	qué	medida	las	intervenciones	psicosociales	son	utilizadas	para  reducir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 adicción al trabajo en</a:t>
            </a:r>
            <a:r>
              <a:rPr sz="1800" spc="-5" dirty="0">
                <a:latin typeface="Arial MT"/>
                <a:cs typeface="Arial MT"/>
              </a:rPr>
              <a:t> comparación </a:t>
            </a:r>
            <a:r>
              <a:rPr sz="1800" dirty="0">
                <a:latin typeface="Arial MT"/>
                <a:cs typeface="Arial MT"/>
              </a:rPr>
              <a:t>con otros enfoques?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Arial MT"/>
              <a:cs typeface="Arial MT"/>
            </a:endParaRPr>
          </a:p>
          <a:p>
            <a:pPr marL="12700" marR="5080">
              <a:lnSpc>
                <a:spcPct val="102200"/>
              </a:lnSpc>
              <a:tabLst>
                <a:tab pos="2748915" algn="l"/>
              </a:tabLst>
            </a:pPr>
            <a:r>
              <a:rPr sz="1800" dirty="0">
                <a:latin typeface="Arial MT"/>
                <a:cs typeface="Arial MT"/>
              </a:rPr>
              <a:t>Estrategia</a:t>
            </a:r>
            <a:r>
              <a:rPr sz="1800" spc="2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2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búsqueda:	("psychosocial</a:t>
            </a:r>
            <a:r>
              <a:rPr sz="1800" spc="2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interventions"</a:t>
            </a:r>
            <a:r>
              <a:rPr sz="1800" spc="2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</a:t>
            </a:r>
            <a:r>
              <a:rPr sz="1800" spc="24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strategies</a:t>
            </a:r>
            <a:r>
              <a:rPr sz="1800" spc="2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</a:t>
            </a:r>
            <a:r>
              <a:rPr sz="1800" spc="2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"best</a:t>
            </a:r>
            <a:r>
              <a:rPr sz="1800" spc="2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practices"</a:t>
            </a:r>
            <a:r>
              <a:rPr sz="1800" spc="2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treatment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 therapy )</a:t>
            </a:r>
            <a:r>
              <a:rPr sz="1800" spc="-10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(workaholism or workaholics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 workaholic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or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"work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addiction").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 MT"/>
                <a:cs typeface="Arial MT"/>
              </a:rPr>
              <a:t>Criterios inclusión: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últimos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5 años,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idioma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inglés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</a:t>
            </a:r>
            <a:r>
              <a:rPr sz="1800" spc="-5" dirty="0">
                <a:latin typeface="Arial MT"/>
                <a:cs typeface="Arial MT"/>
              </a:rPr>
              <a:t> castellano,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acceso 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texto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completo.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Arial MT"/>
              <a:cs typeface="Arial MT"/>
            </a:endParaRPr>
          </a:p>
          <a:p>
            <a:pPr marL="12700" marR="5080">
              <a:lnSpc>
                <a:spcPct val="101099"/>
              </a:lnSpc>
            </a:pPr>
            <a:r>
              <a:rPr sz="1800" dirty="0">
                <a:latin typeface="Arial MT"/>
                <a:cs typeface="Arial MT"/>
              </a:rPr>
              <a:t>Criterios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exclusión: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No</a:t>
            </a:r>
            <a:r>
              <a:rPr sz="1800" spc="3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responde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objetivo</a:t>
            </a:r>
            <a:r>
              <a:rPr sz="1800" spc="3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estudios,</a:t>
            </a:r>
            <a:r>
              <a:rPr sz="1800" spc="3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bajo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factor</a:t>
            </a:r>
            <a:r>
              <a:rPr sz="1800" spc="3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impacto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</a:t>
            </a:r>
            <a:r>
              <a:rPr sz="1800" spc="3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estudios</a:t>
            </a:r>
            <a:r>
              <a:rPr sz="1800" spc="3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revisión</a:t>
            </a:r>
            <a:r>
              <a:rPr sz="1800" spc="-5" dirty="0">
                <a:latin typeface="Arial MT"/>
                <a:cs typeface="Arial MT"/>
              </a:rPr>
              <a:t> sistemática.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8760" y="1058158"/>
            <a:ext cx="7910830" cy="5622290"/>
            <a:chOff x="238760" y="1058158"/>
            <a:chExt cx="7910830" cy="56222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8760" y="6326123"/>
              <a:ext cx="1618488" cy="32918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77415" y="6326123"/>
              <a:ext cx="237744" cy="32918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77999" y="6326123"/>
              <a:ext cx="1911096" cy="32918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5703" y="1058158"/>
              <a:ext cx="6189622" cy="74794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74452" y="1773752"/>
              <a:ext cx="4774846" cy="4906446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90693" y="1977877"/>
            <a:ext cx="1882139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Resultados</a:t>
            </a: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08048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52826" y="1865101"/>
            <a:ext cx="1882139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Resultados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0659" y="2601947"/>
            <a:ext cx="9069705" cy="3817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41200"/>
              </a:lnSpc>
              <a:spcBef>
                <a:spcPts val="100"/>
              </a:spcBef>
            </a:pPr>
            <a:r>
              <a:rPr sz="1600" spc="-10" dirty="0">
                <a:latin typeface="Arial MT"/>
                <a:cs typeface="Arial MT"/>
              </a:rPr>
              <a:t>Se examinaron </a:t>
            </a:r>
            <a:r>
              <a:rPr sz="1600" spc="-5" dirty="0">
                <a:latin typeface="Arial MT"/>
                <a:cs typeface="Arial MT"/>
              </a:rPr>
              <a:t>22 </a:t>
            </a:r>
            <a:r>
              <a:rPr sz="1600" spc="-10" dirty="0">
                <a:latin typeface="Arial MT"/>
                <a:cs typeface="Arial MT"/>
              </a:rPr>
              <a:t>estudios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una muestra inicial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172 registros. Las intervenciones analizadas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fueron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muy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diversas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tales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como: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 dirty="0">
              <a:latin typeface="Arial MT"/>
              <a:cs typeface="Arial MT"/>
            </a:endParaRPr>
          </a:p>
          <a:p>
            <a:pPr marL="12700" marR="5080" algn="just">
              <a:lnSpc>
                <a:spcPct val="142100"/>
              </a:lnSpc>
              <a:spcBef>
                <a:spcPts val="5"/>
              </a:spcBef>
            </a:pPr>
            <a:r>
              <a:rPr sz="1600" b="1" spc="-30" dirty="0">
                <a:latin typeface="Arial"/>
                <a:cs typeface="Arial"/>
              </a:rPr>
              <a:t>Terapia</a:t>
            </a:r>
            <a:r>
              <a:rPr sz="1600" b="1" spc="38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cognitivo-conductual </a:t>
            </a:r>
            <a:r>
              <a:rPr sz="1600" b="1" spc="-10" dirty="0">
                <a:latin typeface="Arial"/>
                <a:cs typeface="Arial"/>
              </a:rPr>
              <a:t>(TCC): </a:t>
            </a:r>
            <a:r>
              <a:rPr sz="1600" spc="-10" dirty="0">
                <a:latin typeface="Arial MT"/>
                <a:cs typeface="Arial MT"/>
              </a:rPr>
              <a:t>Empleada abordar </a:t>
            </a:r>
            <a:r>
              <a:rPr sz="1600" spc="-5" dirty="0">
                <a:latin typeface="Arial MT"/>
                <a:cs typeface="Arial MT"/>
              </a:rPr>
              <a:t>las </a:t>
            </a:r>
            <a:r>
              <a:rPr sz="1600" spc="-10" dirty="0">
                <a:latin typeface="Arial MT"/>
                <a:cs typeface="Arial MT"/>
              </a:rPr>
              <a:t>distorsiones cognitivas relacionadas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con </a:t>
            </a:r>
            <a:r>
              <a:rPr sz="1600" spc="-5" dirty="0">
                <a:latin typeface="Arial MT"/>
                <a:cs typeface="Arial MT"/>
              </a:rPr>
              <a:t>el </a:t>
            </a:r>
            <a:r>
              <a:rPr sz="1600" spc="-10" dirty="0">
                <a:latin typeface="Arial MT"/>
                <a:cs typeface="Arial MT"/>
              </a:rPr>
              <a:t>trabajo excesivo, así como </a:t>
            </a:r>
            <a:r>
              <a:rPr sz="1600" spc="-5" dirty="0">
                <a:latin typeface="Arial MT"/>
                <a:cs typeface="Arial MT"/>
              </a:rPr>
              <a:t>los </a:t>
            </a:r>
            <a:r>
              <a:rPr sz="1600" spc="-10" dirty="0">
                <a:latin typeface="Arial MT"/>
                <a:cs typeface="Arial MT"/>
              </a:rPr>
              <a:t>patrones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comportamiento que perpetúan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adicción al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trabajo.</a:t>
            </a:r>
            <a:r>
              <a:rPr sz="1600" spc="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TCC</a:t>
            </a:r>
            <a:r>
              <a:rPr sz="1600" spc="8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puede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ser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tratamiento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efectivo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para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reducir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8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compulsión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por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trabajar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mejorar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el</a:t>
            </a:r>
            <a:r>
              <a:rPr sz="1600" spc="-10" dirty="0">
                <a:latin typeface="Arial MT"/>
                <a:cs typeface="Arial MT"/>
              </a:rPr>
              <a:t> equilibrio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entre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vida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laboral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personal.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250" dirty="0">
              <a:latin typeface="Arial MT"/>
              <a:cs typeface="Arial MT"/>
            </a:endParaRPr>
          </a:p>
          <a:p>
            <a:pPr marL="12700" marR="5715" algn="just">
              <a:lnSpc>
                <a:spcPct val="146300"/>
              </a:lnSpc>
            </a:pPr>
            <a:r>
              <a:rPr sz="1600" b="1" spc="-15" dirty="0">
                <a:latin typeface="Arial"/>
                <a:cs typeface="Arial"/>
              </a:rPr>
              <a:t>Mindfulness </a:t>
            </a:r>
            <a:r>
              <a:rPr sz="1600" b="1" dirty="0">
                <a:latin typeface="Arial"/>
                <a:cs typeface="Arial"/>
              </a:rPr>
              <a:t>y </a:t>
            </a:r>
            <a:r>
              <a:rPr sz="1600" b="1" spc="-10" dirty="0">
                <a:latin typeface="Arial"/>
                <a:cs typeface="Arial"/>
              </a:rPr>
              <a:t>técnicas de </a:t>
            </a:r>
            <a:r>
              <a:rPr sz="1600" b="1" spc="-15" dirty="0">
                <a:latin typeface="Arial"/>
                <a:cs typeface="Arial"/>
              </a:rPr>
              <a:t>meditación: </a:t>
            </a:r>
            <a:r>
              <a:rPr sz="1600" spc="-10" dirty="0">
                <a:latin typeface="Arial MT"/>
                <a:cs typeface="Arial MT"/>
              </a:rPr>
              <a:t>como una forma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ayuda para </a:t>
            </a:r>
            <a:r>
              <a:rPr sz="1600" spc="-5" dirty="0">
                <a:latin typeface="Arial MT"/>
                <a:cs typeface="Arial MT"/>
              </a:rPr>
              <a:t>el </a:t>
            </a:r>
            <a:r>
              <a:rPr sz="1600" spc="-10" dirty="0">
                <a:latin typeface="Arial MT"/>
                <a:cs typeface="Arial MT"/>
              </a:rPr>
              <a:t>manejo del estrés,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mejorar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autorregulación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reducir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10" dirty="0">
                <a:latin typeface="Arial MT"/>
                <a:cs typeface="Arial MT"/>
              </a:rPr>
              <a:t> ansiedad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relacionada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con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el</a:t>
            </a:r>
            <a:r>
              <a:rPr sz="1600" spc="-10" dirty="0">
                <a:latin typeface="Arial MT"/>
                <a:cs typeface="Arial MT"/>
              </a:rPr>
              <a:t> trabajo.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11096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02214" y="2307061"/>
            <a:ext cx="1882139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Resultados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8014" y="3046955"/>
            <a:ext cx="9293225" cy="2092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0000"/>
              </a:lnSpc>
              <a:spcBef>
                <a:spcPts val="100"/>
              </a:spcBef>
            </a:pPr>
            <a:r>
              <a:rPr sz="1600" b="1" spc="-15" dirty="0">
                <a:latin typeface="Arial"/>
                <a:cs typeface="Arial"/>
              </a:rPr>
              <a:t>Programas </a:t>
            </a:r>
            <a:r>
              <a:rPr sz="1600" b="1" spc="-10" dirty="0">
                <a:latin typeface="Arial"/>
                <a:cs typeface="Arial"/>
              </a:rPr>
              <a:t>de </a:t>
            </a:r>
            <a:r>
              <a:rPr sz="1600" b="1" spc="-15" dirty="0">
                <a:latin typeface="Arial"/>
                <a:cs typeface="Arial"/>
              </a:rPr>
              <a:t>manejo </a:t>
            </a:r>
            <a:r>
              <a:rPr sz="1600" b="1" spc="-10" dirty="0">
                <a:latin typeface="Arial"/>
                <a:cs typeface="Arial"/>
              </a:rPr>
              <a:t>del estrés: </a:t>
            </a:r>
            <a:r>
              <a:rPr sz="1600" spc="-10" dirty="0">
                <a:latin typeface="Arial MT"/>
                <a:cs typeface="Arial MT"/>
              </a:rPr>
              <a:t>Enseñanza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habilidades para manejar </a:t>
            </a:r>
            <a:r>
              <a:rPr sz="1600" spc="-5" dirty="0">
                <a:latin typeface="Arial MT"/>
                <a:cs typeface="Arial MT"/>
              </a:rPr>
              <a:t>el </a:t>
            </a:r>
            <a:r>
              <a:rPr sz="1600" spc="-10" dirty="0">
                <a:latin typeface="Arial MT"/>
                <a:cs typeface="Arial MT"/>
              </a:rPr>
              <a:t>estrés laboral, tales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como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técnicas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relajación,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resolución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problemas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gestión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del tiempo.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Arial MT"/>
              <a:cs typeface="Arial MT"/>
            </a:endParaRPr>
          </a:p>
          <a:p>
            <a:pPr marL="12700" marR="5080" algn="just">
              <a:lnSpc>
                <a:spcPct val="140600"/>
              </a:lnSpc>
            </a:pPr>
            <a:r>
              <a:rPr sz="1600" b="1" spc="-15" dirty="0">
                <a:latin typeface="Arial"/>
                <a:cs typeface="Arial"/>
              </a:rPr>
              <a:t>Intervenciones </a:t>
            </a:r>
            <a:r>
              <a:rPr sz="1600" b="1" spc="-5" dirty="0">
                <a:latin typeface="Arial"/>
                <a:cs typeface="Arial"/>
              </a:rPr>
              <a:t>en el </a:t>
            </a:r>
            <a:r>
              <a:rPr sz="1600" b="1" spc="-10" dirty="0">
                <a:latin typeface="Arial"/>
                <a:cs typeface="Arial"/>
              </a:rPr>
              <a:t>entorno laboral: </a:t>
            </a:r>
            <a:r>
              <a:rPr sz="1600" spc="-10" dirty="0">
                <a:latin typeface="Arial MT"/>
                <a:cs typeface="Arial MT"/>
              </a:rPr>
              <a:t>Orientadas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-10" dirty="0">
                <a:latin typeface="Arial MT"/>
                <a:cs typeface="Arial MT"/>
              </a:rPr>
              <a:t>modificar </a:t>
            </a:r>
            <a:r>
              <a:rPr sz="1600" spc="-5" dirty="0">
                <a:latin typeface="Arial MT"/>
                <a:cs typeface="Arial MT"/>
              </a:rPr>
              <a:t>las </a:t>
            </a:r>
            <a:r>
              <a:rPr sz="1600" spc="-10" dirty="0">
                <a:latin typeface="Arial MT"/>
                <a:cs typeface="Arial MT"/>
              </a:rPr>
              <a:t>condiciones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trabajo, promover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prácticas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saludables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establecer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límites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laborales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claros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para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prevenir</a:t>
            </a:r>
            <a:r>
              <a:rPr sz="1600" spc="-5" dirty="0">
                <a:latin typeface="Arial MT"/>
                <a:cs typeface="Arial MT"/>
              </a:rPr>
              <a:t> 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adicción.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Esto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incluye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cambios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políticas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empresa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programas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bienestar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organizacional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11096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66447" y="2307061"/>
            <a:ext cx="228473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Conclusiones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98014" y="3046955"/>
            <a:ext cx="9424035" cy="244856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just">
              <a:lnSpc>
                <a:spcPct val="142100"/>
              </a:lnSpc>
              <a:spcBef>
                <a:spcPts val="60"/>
              </a:spcBef>
            </a:pPr>
            <a:r>
              <a:rPr sz="1600" spc="-10" dirty="0">
                <a:latin typeface="Arial MT"/>
                <a:cs typeface="Arial MT"/>
              </a:rPr>
              <a:t>Los resultados indican que, aunque hay diversas intervenciones que pueden ayudar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-10" dirty="0">
                <a:latin typeface="Arial MT"/>
                <a:cs typeface="Arial MT"/>
              </a:rPr>
              <a:t>reducir </a:t>
            </a:r>
            <a:r>
              <a:rPr sz="1600" spc="-5" dirty="0">
                <a:latin typeface="Arial MT"/>
                <a:cs typeface="Arial MT"/>
              </a:rPr>
              <a:t>los </a:t>
            </a:r>
            <a:r>
              <a:rPr sz="1600" spc="-10" dirty="0">
                <a:latin typeface="Arial MT"/>
                <a:cs typeface="Arial MT"/>
              </a:rPr>
              <a:t>efectos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a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adicción </a:t>
            </a:r>
            <a:r>
              <a:rPr sz="1600" spc="-5" dirty="0">
                <a:latin typeface="Arial MT"/>
                <a:cs typeface="Arial MT"/>
              </a:rPr>
              <a:t>al </a:t>
            </a:r>
            <a:r>
              <a:rPr sz="1600" spc="-10" dirty="0">
                <a:latin typeface="Arial MT"/>
                <a:cs typeface="Arial MT"/>
              </a:rPr>
              <a:t>trabajo, </a:t>
            </a:r>
            <a:r>
              <a:rPr sz="1600" spc="-5" dirty="0">
                <a:latin typeface="Arial MT"/>
                <a:cs typeface="Arial MT"/>
              </a:rPr>
              <a:t>las </a:t>
            </a:r>
            <a:r>
              <a:rPr sz="1600" spc="-10" dirty="0">
                <a:latin typeface="Arial MT"/>
                <a:cs typeface="Arial MT"/>
              </a:rPr>
              <a:t>estrategias como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terapia cognitivo-conductual,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práctica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mindfulness </a:t>
            </a:r>
            <a:r>
              <a:rPr sz="1600" dirty="0">
                <a:latin typeface="Arial MT"/>
                <a:cs typeface="Arial MT"/>
              </a:rPr>
              <a:t>y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los </a:t>
            </a:r>
            <a:r>
              <a:rPr sz="1600" spc="-10" dirty="0">
                <a:latin typeface="Arial MT"/>
                <a:cs typeface="Arial MT"/>
              </a:rPr>
              <a:t>programas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manejo del estrés han demostrado ser más eficaces </a:t>
            </a:r>
            <a:r>
              <a:rPr sz="1600" spc="-5" dirty="0">
                <a:latin typeface="Arial MT"/>
                <a:cs typeface="Arial MT"/>
              </a:rPr>
              <a:t>en la </a:t>
            </a:r>
            <a:r>
              <a:rPr sz="1600" spc="-10" dirty="0">
                <a:latin typeface="Arial MT"/>
                <a:cs typeface="Arial MT"/>
              </a:rPr>
              <a:t>reducción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síntomas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relacionados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con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esta adicción,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promoviendo </a:t>
            </a:r>
            <a:r>
              <a:rPr sz="1600" spc="-5" dirty="0">
                <a:latin typeface="Arial MT"/>
                <a:cs typeface="Arial MT"/>
              </a:rPr>
              <a:t>un</a:t>
            </a:r>
            <a:r>
              <a:rPr sz="1600" spc="-10" dirty="0">
                <a:latin typeface="Arial MT"/>
                <a:cs typeface="Arial MT"/>
              </a:rPr>
              <a:t> equilibrio saludable entre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10" dirty="0">
                <a:latin typeface="Arial MT"/>
                <a:cs typeface="Arial MT"/>
              </a:rPr>
              <a:t> vida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laboral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personal.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250">
              <a:latin typeface="Arial MT"/>
              <a:cs typeface="Arial MT"/>
            </a:endParaRPr>
          </a:p>
          <a:p>
            <a:pPr marL="12700" marR="5715" algn="just">
              <a:lnSpc>
                <a:spcPct val="146300"/>
              </a:lnSpc>
            </a:pPr>
            <a:r>
              <a:rPr sz="1600" spc="-15" dirty="0">
                <a:latin typeface="Arial MT"/>
                <a:cs typeface="Arial MT"/>
              </a:rPr>
              <a:t>Además,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implementación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políticas </a:t>
            </a:r>
            <a:r>
              <a:rPr sz="1600" spc="-5" dirty="0">
                <a:latin typeface="Arial MT"/>
                <a:cs typeface="Arial MT"/>
              </a:rPr>
              <a:t>en el </a:t>
            </a:r>
            <a:r>
              <a:rPr sz="1600" spc="-10" dirty="0">
                <a:latin typeface="Arial MT"/>
                <a:cs typeface="Arial MT"/>
              </a:rPr>
              <a:t>lugar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10" dirty="0">
                <a:latin typeface="Arial MT"/>
                <a:cs typeface="Arial MT"/>
              </a:rPr>
              <a:t>trabajo que favorezcan </a:t>
            </a:r>
            <a:r>
              <a:rPr sz="1600" spc="-5" dirty="0">
                <a:latin typeface="Arial MT"/>
                <a:cs typeface="Arial MT"/>
              </a:rPr>
              <a:t>la </a:t>
            </a:r>
            <a:r>
              <a:rPr sz="1600" spc="-10" dirty="0">
                <a:latin typeface="Arial MT"/>
                <a:cs typeface="Arial MT"/>
              </a:rPr>
              <a:t>salud mental puede ser </a:t>
            </a:r>
            <a:r>
              <a:rPr sz="1600" spc="-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clave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para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crear entornos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más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sostenibles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y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productivos.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5703" y="1058158"/>
            <a:ext cx="6189622" cy="7479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7999" y="6326123"/>
            <a:ext cx="1911096" cy="32918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1805">
              <a:lnSpc>
                <a:spcPct val="100000"/>
              </a:lnSpc>
              <a:spcBef>
                <a:spcPts val="95"/>
              </a:spcBef>
            </a:pPr>
            <a:r>
              <a:rPr dirty="0"/>
              <a:t>Referencias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48920" marR="42545">
              <a:lnSpc>
                <a:spcPct val="101400"/>
              </a:lnSpc>
              <a:spcBef>
                <a:spcPts val="75"/>
              </a:spcBef>
              <a:buChar char="·"/>
              <a:tabLst>
                <a:tab pos="402590" algn="l"/>
              </a:tabLst>
            </a:pPr>
            <a:r>
              <a:rPr spc="-25" dirty="0"/>
              <a:t>Kabat-Zinn, </a:t>
            </a:r>
            <a:r>
              <a:rPr spc="-15" dirty="0"/>
              <a:t>J. </a:t>
            </a:r>
            <a:r>
              <a:rPr spc="-20" dirty="0"/>
              <a:t>(2003). </a:t>
            </a:r>
            <a:r>
              <a:rPr spc="-25" dirty="0"/>
              <a:t>Mindfulness-based </a:t>
            </a:r>
            <a:r>
              <a:rPr spc="-20" dirty="0"/>
              <a:t>interventions </a:t>
            </a:r>
            <a:r>
              <a:rPr spc="-5" dirty="0"/>
              <a:t>in </a:t>
            </a:r>
            <a:r>
              <a:rPr spc="-20" dirty="0"/>
              <a:t>context: </a:t>
            </a:r>
            <a:r>
              <a:rPr spc="-25" dirty="0"/>
              <a:t>Past, </a:t>
            </a:r>
            <a:r>
              <a:rPr spc="-20" dirty="0"/>
              <a:t>present, and future. </a:t>
            </a:r>
            <a:r>
              <a:rPr i="1" spc="-20" dirty="0">
                <a:latin typeface="Arial"/>
                <a:cs typeface="Arial"/>
              </a:rPr>
              <a:t>Clinical </a:t>
            </a:r>
            <a:r>
              <a:rPr i="1" spc="-25" dirty="0">
                <a:latin typeface="Arial"/>
                <a:cs typeface="Arial"/>
              </a:rPr>
              <a:t>Psychology: Science and </a:t>
            </a:r>
            <a:r>
              <a:rPr i="1" spc="-375" dirty="0">
                <a:latin typeface="Arial"/>
                <a:cs typeface="Arial"/>
              </a:rPr>
              <a:t> </a:t>
            </a:r>
            <a:r>
              <a:rPr i="1" spc="-20" dirty="0">
                <a:latin typeface="Arial"/>
                <a:cs typeface="Arial"/>
              </a:rPr>
              <a:t>Practice,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spc="-20" dirty="0">
                <a:latin typeface="Arial"/>
                <a:cs typeface="Arial"/>
              </a:rPr>
              <a:t>10</a:t>
            </a:r>
            <a:r>
              <a:rPr spc="-20" dirty="0"/>
              <a:t>(2),</a:t>
            </a:r>
            <a:r>
              <a:rPr spc="-30" dirty="0"/>
              <a:t> </a:t>
            </a:r>
            <a:r>
              <a:rPr spc="-25" dirty="0"/>
              <a:t>144-156.</a:t>
            </a:r>
            <a:r>
              <a:rPr spc="-30" dirty="0"/>
              <a:t> </a:t>
            </a:r>
            <a:r>
              <a:rPr spc="-25" dirty="0"/>
              <a:t>https://doi.org/10.1093/clipsy.bpg016</a:t>
            </a:r>
          </a:p>
          <a:p>
            <a:pPr marL="236220">
              <a:lnSpc>
                <a:spcPct val="100000"/>
              </a:lnSpc>
              <a:spcBef>
                <a:spcPts val="50"/>
              </a:spcBef>
              <a:buFont typeface="Arial MT"/>
              <a:buChar char="·"/>
            </a:pPr>
            <a:endParaRPr sz="1250"/>
          </a:p>
          <a:p>
            <a:pPr marL="248920" marR="991235">
              <a:lnSpc>
                <a:spcPct val="101400"/>
              </a:lnSpc>
              <a:buChar char="·"/>
              <a:tabLst>
                <a:tab pos="402590" algn="l"/>
              </a:tabLst>
            </a:pPr>
            <a:r>
              <a:rPr spc="-25" dirty="0"/>
              <a:t>Lachmann, </a:t>
            </a:r>
            <a:r>
              <a:rPr spc="-15" dirty="0"/>
              <a:t>B.,</a:t>
            </a:r>
            <a:r>
              <a:rPr spc="-35" dirty="0"/>
              <a:t> </a:t>
            </a:r>
            <a:r>
              <a:rPr spc="-25" dirty="0"/>
              <a:t>Goth, </a:t>
            </a:r>
            <a:r>
              <a:rPr spc="-20" dirty="0"/>
              <a:t>K., </a:t>
            </a:r>
            <a:r>
              <a:rPr dirty="0"/>
              <a:t>&amp;</a:t>
            </a:r>
            <a:r>
              <a:rPr spc="-45" dirty="0"/>
              <a:t> </a:t>
            </a:r>
            <a:r>
              <a:rPr spc="-25" dirty="0"/>
              <a:t>Wüstenberg, </a:t>
            </a:r>
            <a:r>
              <a:rPr spc="-15" dirty="0"/>
              <a:t>J.</a:t>
            </a:r>
            <a:r>
              <a:rPr spc="-25" dirty="0"/>
              <a:t> </a:t>
            </a:r>
            <a:r>
              <a:rPr spc="-20" dirty="0"/>
              <a:t>(2019). Prevention</a:t>
            </a:r>
            <a:r>
              <a:rPr spc="-35" dirty="0"/>
              <a:t> </a:t>
            </a:r>
            <a:r>
              <a:rPr spc="-15" dirty="0"/>
              <a:t>of</a:t>
            </a:r>
            <a:r>
              <a:rPr spc="-25" dirty="0"/>
              <a:t> workaholism: </a:t>
            </a:r>
            <a:r>
              <a:rPr spc="-20" dirty="0"/>
              <a:t>The</a:t>
            </a:r>
            <a:r>
              <a:rPr spc="-30" dirty="0"/>
              <a:t> </a:t>
            </a:r>
            <a:r>
              <a:rPr spc="-15" dirty="0"/>
              <a:t>role</a:t>
            </a:r>
            <a:r>
              <a:rPr spc="-35" dirty="0"/>
              <a:t> </a:t>
            </a:r>
            <a:r>
              <a:rPr spc="-15" dirty="0"/>
              <a:t>of</a:t>
            </a:r>
            <a:r>
              <a:rPr spc="-25" dirty="0"/>
              <a:t> </a:t>
            </a:r>
            <a:r>
              <a:rPr spc="-20" dirty="0"/>
              <a:t>work-related</a:t>
            </a:r>
            <a:r>
              <a:rPr spc="-40" dirty="0"/>
              <a:t> </a:t>
            </a:r>
            <a:r>
              <a:rPr spc="-20" dirty="0"/>
              <a:t>stress</a:t>
            </a:r>
            <a:r>
              <a:rPr spc="-30" dirty="0"/>
              <a:t> </a:t>
            </a:r>
            <a:r>
              <a:rPr spc="-20" dirty="0"/>
              <a:t>and </a:t>
            </a:r>
            <a:r>
              <a:rPr spc="-375" dirty="0"/>
              <a:t> </a:t>
            </a:r>
            <a:r>
              <a:rPr spc="-20" dirty="0"/>
              <a:t>resilience.</a:t>
            </a:r>
            <a:r>
              <a:rPr spc="-25" dirty="0"/>
              <a:t> </a:t>
            </a:r>
            <a:r>
              <a:rPr i="1" spc="-25" dirty="0">
                <a:latin typeface="Arial"/>
                <a:cs typeface="Arial"/>
              </a:rPr>
              <a:t>Occupational</a:t>
            </a:r>
            <a:r>
              <a:rPr i="1" spc="-20" dirty="0">
                <a:latin typeface="Arial"/>
                <a:cs typeface="Arial"/>
              </a:rPr>
              <a:t> Health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Psychology, </a:t>
            </a:r>
            <a:r>
              <a:rPr i="1" spc="-20" dirty="0">
                <a:latin typeface="Arial"/>
                <a:cs typeface="Arial"/>
              </a:rPr>
              <a:t>26</a:t>
            </a:r>
            <a:r>
              <a:rPr spc="-20" dirty="0"/>
              <a:t>(3),</a:t>
            </a:r>
            <a:r>
              <a:rPr spc="-25" dirty="0"/>
              <a:t> 272-285. https://doi.org/10.1037/ocp0000178</a:t>
            </a:r>
          </a:p>
          <a:p>
            <a:pPr marL="236220">
              <a:lnSpc>
                <a:spcPct val="100000"/>
              </a:lnSpc>
              <a:spcBef>
                <a:spcPts val="40"/>
              </a:spcBef>
              <a:buFont typeface="Arial MT"/>
              <a:buChar char="·"/>
            </a:pPr>
            <a:endParaRPr sz="1500"/>
          </a:p>
          <a:p>
            <a:pPr marL="248920" marR="5080">
              <a:lnSpc>
                <a:spcPts val="1580"/>
              </a:lnSpc>
              <a:spcBef>
                <a:spcPts val="5"/>
              </a:spcBef>
              <a:buChar char="·"/>
              <a:tabLst>
                <a:tab pos="401955" algn="l"/>
              </a:tabLst>
            </a:pPr>
            <a:r>
              <a:rPr spc="-25" dirty="0"/>
              <a:t>Salanova,</a:t>
            </a:r>
            <a:r>
              <a:rPr spc="-30" dirty="0"/>
              <a:t> </a:t>
            </a:r>
            <a:r>
              <a:rPr spc="-20" dirty="0"/>
              <a:t>M.,</a:t>
            </a:r>
            <a:r>
              <a:rPr spc="-25" dirty="0"/>
              <a:t> </a:t>
            </a:r>
            <a:r>
              <a:rPr dirty="0"/>
              <a:t>&amp;</a:t>
            </a:r>
            <a:r>
              <a:rPr spc="-45" dirty="0"/>
              <a:t> </a:t>
            </a:r>
            <a:r>
              <a:rPr spc="-20" dirty="0"/>
              <a:t>Schaufeli,</a:t>
            </a:r>
            <a:r>
              <a:rPr spc="-25" dirty="0"/>
              <a:t> </a:t>
            </a:r>
            <a:r>
              <a:rPr spc="-60" dirty="0"/>
              <a:t>W.</a:t>
            </a:r>
            <a:r>
              <a:rPr spc="-25" dirty="0"/>
              <a:t> </a:t>
            </a:r>
            <a:r>
              <a:rPr spc="-20" dirty="0"/>
              <a:t>B.</a:t>
            </a:r>
            <a:r>
              <a:rPr spc="-25" dirty="0"/>
              <a:t> </a:t>
            </a:r>
            <a:r>
              <a:rPr spc="-20" dirty="0"/>
              <a:t>(2008).</a:t>
            </a:r>
            <a:r>
              <a:rPr spc="-100" dirty="0"/>
              <a:t> </a:t>
            </a:r>
            <a:r>
              <a:rPr dirty="0"/>
              <a:t>A</a:t>
            </a:r>
            <a:r>
              <a:rPr spc="-120" dirty="0"/>
              <a:t> </a:t>
            </a:r>
            <a:r>
              <a:rPr spc="-20" dirty="0"/>
              <a:t>cross-national study</a:t>
            </a:r>
            <a:r>
              <a:rPr spc="-35" dirty="0"/>
              <a:t> </a:t>
            </a:r>
            <a:r>
              <a:rPr spc="-15" dirty="0"/>
              <a:t>of</a:t>
            </a:r>
            <a:r>
              <a:rPr spc="-25" dirty="0"/>
              <a:t> </a:t>
            </a:r>
            <a:r>
              <a:rPr spc="-20" dirty="0"/>
              <a:t>work</a:t>
            </a:r>
            <a:r>
              <a:rPr spc="-35" dirty="0"/>
              <a:t> </a:t>
            </a:r>
            <a:r>
              <a:rPr spc="-25" dirty="0"/>
              <a:t>engagement </a:t>
            </a:r>
            <a:r>
              <a:rPr spc="-15" dirty="0"/>
              <a:t>as</a:t>
            </a:r>
            <a:r>
              <a:rPr spc="-4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spc="-25" dirty="0"/>
              <a:t>mediator between</a:t>
            </a:r>
            <a:r>
              <a:rPr spc="-35" dirty="0"/>
              <a:t> </a:t>
            </a:r>
            <a:r>
              <a:rPr spc="-15" dirty="0"/>
              <a:t>job</a:t>
            </a:r>
            <a:r>
              <a:rPr spc="-35" dirty="0"/>
              <a:t> </a:t>
            </a:r>
            <a:r>
              <a:rPr spc="-20" dirty="0"/>
              <a:t>resources</a:t>
            </a:r>
            <a:r>
              <a:rPr spc="-35" dirty="0"/>
              <a:t> </a:t>
            </a:r>
            <a:r>
              <a:rPr spc="-25" dirty="0"/>
              <a:t>and </a:t>
            </a:r>
            <a:r>
              <a:rPr spc="-375" dirty="0"/>
              <a:t> </a:t>
            </a:r>
            <a:r>
              <a:rPr spc="-20" dirty="0"/>
              <a:t>proactive</a:t>
            </a:r>
            <a:r>
              <a:rPr spc="-40" dirty="0"/>
              <a:t> </a:t>
            </a:r>
            <a:r>
              <a:rPr spc="-20" dirty="0"/>
              <a:t>behaviour:</a:t>
            </a:r>
            <a:r>
              <a:rPr spc="-95" dirty="0"/>
              <a:t> </a:t>
            </a:r>
            <a:r>
              <a:rPr dirty="0"/>
              <a:t>A</a:t>
            </a:r>
            <a:r>
              <a:rPr spc="-125" dirty="0"/>
              <a:t> </a:t>
            </a:r>
            <a:r>
              <a:rPr spc="-20" dirty="0"/>
              <a:t>study</a:t>
            </a:r>
            <a:r>
              <a:rPr spc="-35" dirty="0"/>
              <a:t> </a:t>
            </a:r>
            <a:r>
              <a:rPr spc="-15" dirty="0"/>
              <a:t>of</a:t>
            </a:r>
            <a:r>
              <a:rPr spc="-25" dirty="0"/>
              <a:t> Spanish</a:t>
            </a:r>
            <a:r>
              <a:rPr spc="-40" dirty="0"/>
              <a:t> </a:t>
            </a:r>
            <a:r>
              <a:rPr spc="-20" dirty="0"/>
              <a:t>and</a:t>
            </a:r>
            <a:r>
              <a:rPr spc="-35" dirty="0"/>
              <a:t> </a:t>
            </a:r>
            <a:r>
              <a:rPr spc="-25" dirty="0"/>
              <a:t>Dutch</a:t>
            </a:r>
            <a:r>
              <a:rPr spc="-35" dirty="0"/>
              <a:t> </a:t>
            </a:r>
            <a:r>
              <a:rPr spc="-25" dirty="0"/>
              <a:t>workers.</a:t>
            </a:r>
            <a:r>
              <a:rPr spc="-30" dirty="0"/>
              <a:t> </a:t>
            </a:r>
            <a:r>
              <a:rPr i="1" spc="-20" dirty="0">
                <a:latin typeface="Arial"/>
                <a:cs typeface="Arial"/>
              </a:rPr>
              <a:t>International Journal </a:t>
            </a:r>
            <a:r>
              <a:rPr i="1" spc="-15" dirty="0">
                <a:latin typeface="Arial"/>
                <a:cs typeface="Arial"/>
              </a:rPr>
              <a:t>of</a:t>
            </a:r>
            <a:r>
              <a:rPr i="1" spc="-25" dirty="0">
                <a:latin typeface="Arial"/>
                <a:cs typeface="Arial"/>
              </a:rPr>
              <a:t> Stress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Management, </a:t>
            </a:r>
            <a:r>
              <a:rPr i="1" spc="-20" dirty="0">
                <a:latin typeface="Arial"/>
                <a:cs typeface="Arial"/>
              </a:rPr>
              <a:t>15</a:t>
            </a:r>
            <a:r>
              <a:rPr spc="-20" dirty="0"/>
              <a:t>(4),</a:t>
            </a:r>
            <a:r>
              <a:rPr spc="-25" dirty="0"/>
              <a:t> </a:t>
            </a:r>
            <a:r>
              <a:rPr spc="-20" dirty="0"/>
              <a:t>339-</a:t>
            </a:r>
          </a:p>
          <a:p>
            <a:pPr marL="248920">
              <a:lnSpc>
                <a:spcPts val="1575"/>
              </a:lnSpc>
            </a:pPr>
            <a:r>
              <a:rPr spc="-20" dirty="0"/>
              <a:t>358.</a:t>
            </a:r>
            <a:r>
              <a:rPr spc="-15" dirty="0"/>
              <a:t> </a:t>
            </a:r>
            <a:r>
              <a:rPr spc="-25" dirty="0"/>
              <a:t>https://doi.org/10.1037/a0014003</a:t>
            </a:r>
          </a:p>
          <a:p>
            <a:pPr marL="236220">
              <a:lnSpc>
                <a:spcPct val="100000"/>
              </a:lnSpc>
              <a:spcBef>
                <a:spcPts val="30"/>
              </a:spcBef>
            </a:pPr>
            <a:endParaRPr sz="1350"/>
          </a:p>
          <a:p>
            <a:pPr marL="248920" marR="207645">
              <a:lnSpc>
                <a:spcPct val="101400"/>
              </a:lnSpc>
              <a:buChar char="·"/>
              <a:tabLst>
                <a:tab pos="402590" algn="l"/>
              </a:tabLst>
            </a:pPr>
            <a:r>
              <a:rPr spc="-25" dirty="0"/>
              <a:t>Shimazu,</a:t>
            </a:r>
            <a:r>
              <a:rPr spc="-100" dirty="0"/>
              <a:t> </a:t>
            </a:r>
            <a:r>
              <a:rPr spc="-15" dirty="0"/>
              <a:t>A.,</a:t>
            </a:r>
            <a:r>
              <a:rPr spc="-30" dirty="0"/>
              <a:t> </a:t>
            </a:r>
            <a:r>
              <a:rPr spc="-20" dirty="0"/>
              <a:t>Schaufeli, </a:t>
            </a:r>
            <a:r>
              <a:rPr spc="-60" dirty="0"/>
              <a:t>W.</a:t>
            </a:r>
            <a:r>
              <a:rPr spc="-25" dirty="0"/>
              <a:t> </a:t>
            </a:r>
            <a:r>
              <a:rPr spc="-20" dirty="0"/>
              <a:t>B.,</a:t>
            </a:r>
            <a:r>
              <a:rPr spc="-30" dirty="0"/>
              <a:t> </a:t>
            </a:r>
            <a:r>
              <a:rPr spc="-25" dirty="0"/>
              <a:t>Kamiyama, </a:t>
            </a:r>
            <a:r>
              <a:rPr spc="-20" dirty="0"/>
              <a:t>K.,</a:t>
            </a:r>
            <a:r>
              <a:rPr spc="-25" dirty="0"/>
              <a:t> </a:t>
            </a:r>
            <a:r>
              <a:rPr dirty="0"/>
              <a:t>&amp;</a:t>
            </a:r>
            <a:r>
              <a:rPr spc="-45" dirty="0"/>
              <a:t> </a:t>
            </a:r>
            <a:r>
              <a:rPr spc="-25" dirty="0"/>
              <a:t>Kawakami, </a:t>
            </a:r>
            <a:r>
              <a:rPr spc="-20" dirty="0"/>
              <a:t>N.</a:t>
            </a:r>
            <a:r>
              <a:rPr spc="-25" dirty="0"/>
              <a:t> </a:t>
            </a:r>
            <a:r>
              <a:rPr spc="-20" dirty="0"/>
              <a:t>(2015).</a:t>
            </a:r>
            <a:r>
              <a:rPr spc="-25" dirty="0"/>
              <a:t> Workaholism</a:t>
            </a:r>
            <a:r>
              <a:rPr spc="-50" dirty="0"/>
              <a:t> </a:t>
            </a:r>
            <a:r>
              <a:rPr spc="-20" dirty="0"/>
              <a:t>vs.</a:t>
            </a:r>
            <a:r>
              <a:rPr spc="-25" dirty="0"/>
              <a:t> </a:t>
            </a:r>
            <a:r>
              <a:rPr spc="-20" dirty="0"/>
              <a:t>work</a:t>
            </a:r>
            <a:r>
              <a:rPr spc="-35" dirty="0"/>
              <a:t> </a:t>
            </a:r>
            <a:r>
              <a:rPr spc="-25" dirty="0"/>
              <a:t>engagement: </a:t>
            </a:r>
            <a:r>
              <a:rPr spc="-20" dirty="0"/>
              <a:t>The</a:t>
            </a:r>
            <a:r>
              <a:rPr spc="-35" dirty="0"/>
              <a:t> </a:t>
            </a:r>
            <a:r>
              <a:rPr spc="-20" dirty="0"/>
              <a:t>two</a:t>
            </a:r>
            <a:r>
              <a:rPr spc="-30" dirty="0"/>
              <a:t> </a:t>
            </a:r>
            <a:r>
              <a:rPr spc="-25" dirty="0"/>
              <a:t>different </a:t>
            </a:r>
            <a:r>
              <a:rPr spc="-375" dirty="0"/>
              <a:t> </a:t>
            </a:r>
            <a:r>
              <a:rPr spc="-20" dirty="0"/>
              <a:t>predictors</a:t>
            </a:r>
            <a:r>
              <a:rPr spc="-40" dirty="0"/>
              <a:t> </a:t>
            </a:r>
            <a:r>
              <a:rPr spc="-15" dirty="0"/>
              <a:t>of</a:t>
            </a:r>
            <a:r>
              <a:rPr spc="-25" dirty="0"/>
              <a:t> </a:t>
            </a:r>
            <a:r>
              <a:rPr spc="-20" dirty="0"/>
              <a:t>future</a:t>
            </a:r>
            <a:r>
              <a:rPr spc="-40" dirty="0"/>
              <a:t> </a:t>
            </a:r>
            <a:r>
              <a:rPr spc="-20" dirty="0"/>
              <a:t>well-being</a:t>
            </a:r>
            <a:r>
              <a:rPr spc="-35" dirty="0"/>
              <a:t> </a:t>
            </a:r>
            <a:r>
              <a:rPr spc="-20" dirty="0"/>
              <a:t>and</a:t>
            </a:r>
            <a:r>
              <a:rPr spc="-40" dirty="0"/>
              <a:t> </a:t>
            </a:r>
            <a:r>
              <a:rPr spc="-25" dirty="0"/>
              <a:t>performance. </a:t>
            </a:r>
            <a:r>
              <a:rPr i="1" spc="-20" dirty="0">
                <a:latin typeface="Arial"/>
                <a:cs typeface="Arial"/>
              </a:rPr>
              <a:t>International Journal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15" dirty="0">
                <a:latin typeface="Arial"/>
                <a:cs typeface="Arial"/>
              </a:rPr>
              <a:t>of</a:t>
            </a:r>
            <a:r>
              <a:rPr i="1" spc="-25" dirty="0">
                <a:latin typeface="Arial"/>
                <a:cs typeface="Arial"/>
              </a:rPr>
              <a:t> Behavioral Medicine, </a:t>
            </a:r>
            <a:r>
              <a:rPr i="1" spc="-20" dirty="0">
                <a:latin typeface="Arial"/>
                <a:cs typeface="Arial"/>
              </a:rPr>
              <a:t>22</a:t>
            </a:r>
            <a:r>
              <a:rPr spc="-20" dirty="0"/>
              <a:t>(1),</a:t>
            </a:r>
            <a:r>
              <a:rPr spc="-25" dirty="0"/>
              <a:t> </a:t>
            </a:r>
            <a:r>
              <a:rPr spc="-20" dirty="0"/>
              <a:t>18-</a:t>
            </a:r>
          </a:p>
          <a:p>
            <a:pPr marL="248920">
              <a:lnSpc>
                <a:spcPts val="1610"/>
              </a:lnSpc>
            </a:pPr>
            <a:r>
              <a:rPr spc="-20" dirty="0"/>
              <a:t>23.</a:t>
            </a:r>
            <a:r>
              <a:rPr spc="5" dirty="0"/>
              <a:t> </a:t>
            </a:r>
            <a:r>
              <a:rPr spc="-25" dirty="0"/>
              <a:t>https://doi.org/10.1007/s12529-014-9410-x</a:t>
            </a:r>
          </a:p>
          <a:p>
            <a:pPr marL="236220">
              <a:lnSpc>
                <a:spcPct val="100000"/>
              </a:lnSpc>
              <a:spcBef>
                <a:spcPts val="50"/>
              </a:spcBef>
            </a:pPr>
            <a:endParaRPr sz="1450"/>
          </a:p>
          <a:p>
            <a:pPr marL="248920" marR="744855">
              <a:lnSpc>
                <a:spcPts val="1610"/>
              </a:lnSpc>
              <a:spcBef>
                <a:spcPts val="5"/>
              </a:spcBef>
              <a:buChar char="·"/>
              <a:tabLst>
                <a:tab pos="401955" algn="l"/>
              </a:tabLst>
            </a:pPr>
            <a:r>
              <a:rPr spc="-25" dirty="0"/>
              <a:t>Sugiura,</a:t>
            </a:r>
            <a:r>
              <a:rPr spc="-50" dirty="0"/>
              <a:t> </a:t>
            </a:r>
            <a:r>
              <a:rPr spc="-75" dirty="0"/>
              <a:t>Y.,</a:t>
            </a:r>
            <a:r>
              <a:rPr spc="-25" dirty="0"/>
              <a:t> </a:t>
            </a:r>
            <a:r>
              <a:rPr spc="-20" dirty="0"/>
              <a:t>Sato,</a:t>
            </a:r>
            <a:r>
              <a:rPr spc="-95" dirty="0"/>
              <a:t> </a:t>
            </a:r>
            <a:r>
              <a:rPr spc="-20" dirty="0"/>
              <a:t>A.,</a:t>
            </a:r>
            <a:r>
              <a:rPr spc="-25" dirty="0"/>
              <a:t> </a:t>
            </a:r>
            <a:r>
              <a:rPr spc="-15" dirty="0"/>
              <a:t>Ito,</a:t>
            </a:r>
            <a:r>
              <a:rPr spc="-50" dirty="0"/>
              <a:t> </a:t>
            </a:r>
            <a:r>
              <a:rPr spc="-75" dirty="0"/>
              <a:t>Y.,</a:t>
            </a:r>
            <a:r>
              <a:rPr spc="-25" dirty="0"/>
              <a:t> </a:t>
            </a:r>
            <a:r>
              <a:rPr dirty="0"/>
              <a:t>&amp;</a:t>
            </a:r>
            <a:r>
              <a:rPr spc="-40" dirty="0"/>
              <a:t> </a:t>
            </a:r>
            <a:r>
              <a:rPr spc="-25" dirty="0"/>
              <a:t>Murakami, </a:t>
            </a:r>
            <a:r>
              <a:rPr spc="-20" dirty="0"/>
              <a:t>H.</a:t>
            </a:r>
            <a:r>
              <a:rPr spc="-25" dirty="0"/>
              <a:t> </a:t>
            </a:r>
            <a:r>
              <a:rPr spc="-20" dirty="0"/>
              <a:t>(2012). </a:t>
            </a:r>
            <a:r>
              <a:rPr spc="-25" dirty="0"/>
              <a:t>Development</a:t>
            </a:r>
            <a:r>
              <a:rPr spc="-30" dirty="0"/>
              <a:t> </a:t>
            </a:r>
            <a:r>
              <a:rPr spc="-15" dirty="0"/>
              <a:t>of</a:t>
            </a:r>
            <a:r>
              <a:rPr spc="-20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spc="-25" dirty="0"/>
              <a:t>self-compassion</a:t>
            </a:r>
            <a:r>
              <a:rPr spc="-35" dirty="0"/>
              <a:t> </a:t>
            </a:r>
            <a:r>
              <a:rPr spc="-20" dirty="0"/>
              <a:t>scale</a:t>
            </a:r>
            <a:r>
              <a:rPr spc="-30" dirty="0"/>
              <a:t> </a:t>
            </a:r>
            <a:r>
              <a:rPr spc="-15" dirty="0"/>
              <a:t>for</a:t>
            </a:r>
            <a:r>
              <a:rPr spc="-25" dirty="0"/>
              <a:t> </a:t>
            </a:r>
            <a:r>
              <a:rPr spc="-20" dirty="0"/>
              <a:t>workaholism</a:t>
            </a:r>
            <a:r>
              <a:rPr spc="-50" dirty="0"/>
              <a:t> </a:t>
            </a:r>
            <a:r>
              <a:rPr spc="-20" dirty="0"/>
              <a:t>and</a:t>
            </a:r>
            <a:r>
              <a:rPr spc="-30" dirty="0"/>
              <a:t> </a:t>
            </a:r>
            <a:r>
              <a:rPr spc="-10" dirty="0"/>
              <a:t>its </a:t>
            </a:r>
            <a:r>
              <a:rPr spc="-375" dirty="0"/>
              <a:t> </a:t>
            </a:r>
            <a:r>
              <a:rPr spc="-20" dirty="0"/>
              <a:t>relationship</a:t>
            </a:r>
            <a:r>
              <a:rPr spc="-45" dirty="0"/>
              <a:t> </a:t>
            </a:r>
            <a:r>
              <a:rPr spc="-15" dirty="0"/>
              <a:t>with</a:t>
            </a:r>
            <a:r>
              <a:rPr spc="-40" dirty="0"/>
              <a:t> </a:t>
            </a:r>
            <a:r>
              <a:rPr spc="-20" dirty="0"/>
              <a:t>mindfulness</a:t>
            </a:r>
            <a:r>
              <a:rPr spc="-40" dirty="0"/>
              <a:t> </a:t>
            </a:r>
            <a:r>
              <a:rPr spc="-20" dirty="0"/>
              <a:t>and</a:t>
            </a:r>
            <a:r>
              <a:rPr spc="-40" dirty="0"/>
              <a:t> </a:t>
            </a:r>
            <a:r>
              <a:rPr spc="-20" dirty="0"/>
              <a:t>well-being.</a:t>
            </a:r>
            <a:r>
              <a:rPr spc="-25" dirty="0"/>
              <a:t> </a:t>
            </a:r>
            <a:r>
              <a:rPr i="1" spc="-25" dirty="0">
                <a:latin typeface="Arial"/>
                <a:cs typeface="Arial"/>
              </a:rPr>
              <a:t>Japanese</a:t>
            </a:r>
            <a:r>
              <a:rPr i="1" spc="-40" dirty="0">
                <a:latin typeface="Arial"/>
                <a:cs typeface="Arial"/>
              </a:rPr>
              <a:t> </a:t>
            </a:r>
            <a:r>
              <a:rPr i="1" spc="-20" dirty="0">
                <a:latin typeface="Arial"/>
                <a:cs typeface="Arial"/>
              </a:rPr>
              <a:t>Journal</a:t>
            </a:r>
            <a:r>
              <a:rPr i="1" spc="-25" dirty="0">
                <a:latin typeface="Arial"/>
                <a:cs typeface="Arial"/>
              </a:rPr>
              <a:t> </a:t>
            </a:r>
            <a:r>
              <a:rPr i="1" spc="-15" dirty="0">
                <a:latin typeface="Arial"/>
                <a:cs typeface="Arial"/>
              </a:rPr>
              <a:t>of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Psychology,</a:t>
            </a:r>
            <a:r>
              <a:rPr i="1" spc="-30" dirty="0">
                <a:latin typeface="Arial"/>
                <a:cs typeface="Arial"/>
              </a:rPr>
              <a:t> </a:t>
            </a:r>
            <a:r>
              <a:rPr i="1" spc="-20" dirty="0">
                <a:latin typeface="Arial"/>
                <a:cs typeface="Arial"/>
              </a:rPr>
              <a:t>83</a:t>
            </a:r>
            <a:r>
              <a:rPr spc="-20" dirty="0"/>
              <a:t>(5),</a:t>
            </a:r>
            <a:r>
              <a:rPr spc="-25" dirty="0"/>
              <a:t> </a:t>
            </a:r>
            <a:r>
              <a:rPr spc="-20" dirty="0"/>
              <a:t>435-</a:t>
            </a:r>
          </a:p>
          <a:p>
            <a:pPr marL="248920">
              <a:lnSpc>
                <a:spcPts val="1660"/>
              </a:lnSpc>
            </a:pPr>
            <a:r>
              <a:rPr spc="-20" dirty="0"/>
              <a:t>445.</a:t>
            </a:r>
            <a:r>
              <a:rPr spc="-35" dirty="0"/>
              <a:t> </a:t>
            </a:r>
            <a:r>
              <a:rPr spc="-25" dirty="0"/>
              <a:t>https://doi.org/10.4992/jjpsy.83.435</a:t>
            </a:r>
          </a:p>
          <a:p>
            <a:pPr marL="236220">
              <a:lnSpc>
                <a:spcPct val="100000"/>
              </a:lnSpc>
              <a:spcBef>
                <a:spcPts val="50"/>
              </a:spcBef>
            </a:pPr>
            <a:endParaRPr sz="1250"/>
          </a:p>
          <a:p>
            <a:pPr marL="248920" marR="627380">
              <a:lnSpc>
                <a:spcPct val="101400"/>
              </a:lnSpc>
              <a:buChar char="·"/>
              <a:tabLst>
                <a:tab pos="402590" algn="l"/>
              </a:tabLst>
            </a:pPr>
            <a:r>
              <a:rPr spc="-55" dirty="0"/>
              <a:t>Van</a:t>
            </a:r>
            <a:r>
              <a:rPr spc="-35" dirty="0"/>
              <a:t> </a:t>
            </a:r>
            <a:r>
              <a:rPr spc="-25" dirty="0"/>
              <a:t>Beek,</a:t>
            </a:r>
            <a:r>
              <a:rPr spc="-20" dirty="0"/>
              <a:t> </a:t>
            </a:r>
            <a:r>
              <a:rPr spc="-10" dirty="0"/>
              <a:t>I.,</a:t>
            </a:r>
            <a:r>
              <a:rPr spc="-30" dirty="0"/>
              <a:t> </a:t>
            </a:r>
            <a:r>
              <a:rPr spc="-45" dirty="0"/>
              <a:t>Taris,</a:t>
            </a:r>
            <a:r>
              <a:rPr spc="-50" dirty="0"/>
              <a:t> </a:t>
            </a:r>
            <a:r>
              <a:rPr spc="-90" dirty="0"/>
              <a:t>T.</a:t>
            </a:r>
            <a:r>
              <a:rPr spc="-20" dirty="0"/>
              <a:t> </a:t>
            </a:r>
            <a:r>
              <a:rPr spc="-45" dirty="0"/>
              <a:t>W.,</a:t>
            </a:r>
            <a:r>
              <a:rPr spc="-25" dirty="0"/>
              <a:t> </a:t>
            </a:r>
            <a:r>
              <a:rPr dirty="0"/>
              <a:t>&amp;</a:t>
            </a:r>
            <a:r>
              <a:rPr spc="-40" dirty="0"/>
              <a:t> </a:t>
            </a:r>
            <a:r>
              <a:rPr spc="-20" dirty="0"/>
              <a:t>Schaufeli,</a:t>
            </a:r>
            <a:r>
              <a:rPr spc="-25" dirty="0"/>
              <a:t> </a:t>
            </a:r>
            <a:r>
              <a:rPr spc="-60" dirty="0"/>
              <a:t>W.</a:t>
            </a:r>
            <a:r>
              <a:rPr spc="-20" dirty="0"/>
              <a:t> B.</a:t>
            </a:r>
            <a:r>
              <a:rPr spc="-25" dirty="0"/>
              <a:t> </a:t>
            </a:r>
            <a:r>
              <a:rPr spc="-35" dirty="0"/>
              <a:t>(2011).</a:t>
            </a:r>
            <a:r>
              <a:rPr spc="-20" dirty="0"/>
              <a:t> </a:t>
            </a:r>
            <a:r>
              <a:rPr spc="-25" dirty="0"/>
              <a:t>Workaholic</a:t>
            </a:r>
            <a:r>
              <a:rPr spc="-35" dirty="0"/>
              <a:t> </a:t>
            </a:r>
            <a:r>
              <a:rPr spc="-20" dirty="0"/>
              <a:t>and</a:t>
            </a:r>
            <a:r>
              <a:rPr spc="-30" dirty="0"/>
              <a:t> </a:t>
            </a:r>
            <a:r>
              <a:rPr spc="-20" dirty="0"/>
              <a:t>work</a:t>
            </a:r>
            <a:r>
              <a:rPr spc="-35" dirty="0"/>
              <a:t> </a:t>
            </a:r>
            <a:r>
              <a:rPr spc="-25" dirty="0"/>
              <a:t>engaged</a:t>
            </a:r>
            <a:r>
              <a:rPr spc="-30" dirty="0"/>
              <a:t> </a:t>
            </a:r>
            <a:r>
              <a:rPr spc="-25" dirty="0"/>
              <a:t>employees: Dead</a:t>
            </a:r>
            <a:r>
              <a:rPr spc="-30" dirty="0"/>
              <a:t> </a:t>
            </a:r>
            <a:r>
              <a:rPr spc="-20" dirty="0"/>
              <a:t>ringers</a:t>
            </a:r>
            <a:r>
              <a:rPr spc="-35" dirty="0"/>
              <a:t> </a:t>
            </a:r>
            <a:r>
              <a:rPr spc="-15" dirty="0"/>
              <a:t>or</a:t>
            </a:r>
            <a:r>
              <a:rPr spc="-20" dirty="0"/>
              <a:t> worlds </a:t>
            </a:r>
            <a:r>
              <a:rPr spc="-375" dirty="0"/>
              <a:t> </a:t>
            </a:r>
            <a:r>
              <a:rPr spc="-20" dirty="0"/>
              <a:t>apart?</a:t>
            </a:r>
            <a:r>
              <a:rPr spc="-40" dirty="0"/>
              <a:t> </a:t>
            </a:r>
            <a:r>
              <a:rPr i="1" spc="-20" dirty="0">
                <a:latin typeface="Arial"/>
                <a:cs typeface="Arial"/>
              </a:rPr>
              <a:t>Journal </a:t>
            </a:r>
            <a:r>
              <a:rPr i="1" spc="-15" dirty="0">
                <a:latin typeface="Arial"/>
                <a:cs typeface="Arial"/>
              </a:rPr>
              <a:t>of</a:t>
            </a:r>
            <a:r>
              <a:rPr i="1" spc="-25" dirty="0">
                <a:latin typeface="Arial"/>
                <a:cs typeface="Arial"/>
              </a:rPr>
              <a:t> Occupational</a:t>
            </a:r>
            <a:r>
              <a:rPr i="1" spc="-20" dirty="0">
                <a:latin typeface="Arial"/>
                <a:cs typeface="Arial"/>
              </a:rPr>
              <a:t> Health</a:t>
            </a:r>
            <a:r>
              <a:rPr i="1" spc="-35" dirty="0">
                <a:latin typeface="Arial"/>
                <a:cs typeface="Arial"/>
              </a:rPr>
              <a:t> </a:t>
            </a:r>
            <a:r>
              <a:rPr i="1" spc="-25" dirty="0">
                <a:latin typeface="Arial"/>
                <a:cs typeface="Arial"/>
              </a:rPr>
              <a:t>Psychology, </a:t>
            </a:r>
            <a:r>
              <a:rPr i="1" spc="-20" dirty="0">
                <a:latin typeface="Arial"/>
                <a:cs typeface="Arial"/>
              </a:rPr>
              <a:t>16</a:t>
            </a:r>
            <a:r>
              <a:rPr spc="-20" dirty="0"/>
              <a:t>(4),</a:t>
            </a:r>
            <a:r>
              <a:rPr spc="-25" dirty="0"/>
              <a:t> 468-482. https://doi.org/10.1037/a0024392</a:t>
            </a: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17030" y="1199740"/>
            <a:ext cx="916525" cy="23239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2330" y="944872"/>
            <a:ext cx="1417443" cy="34286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13188" y="1028725"/>
            <a:ext cx="595076" cy="5180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60198" y="1388863"/>
            <a:ext cx="1357973" cy="33722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8182" y="940410"/>
            <a:ext cx="6237143" cy="7479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933</Words>
  <Application>Microsoft Office PowerPoint</Application>
  <PresentationFormat>Personalizado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MT</vt:lpstr>
      <vt:lpstr>Calibri</vt:lpstr>
      <vt:lpstr>Office Theme</vt:lpstr>
      <vt:lpstr>“El uso de las intervenciones  psicosociales en la adicción al trabajo:  Revisión bibliográfica ”</vt:lpstr>
      <vt:lpstr>INTRODUCCIÓN</vt:lpstr>
      <vt:lpstr>Objetivo</vt:lpstr>
      <vt:lpstr>Material y Método</vt:lpstr>
      <vt:lpstr>Resultados</vt:lpstr>
      <vt:lpstr>Resultados</vt:lpstr>
      <vt:lpstr>Resultados</vt:lpstr>
      <vt:lpstr>Conclusiones</vt:lpstr>
      <vt:lpstr>Referencias</vt:lpstr>
      <vt:lpstr>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P_1_BCN24</dc:title>
  <dc:creator>Juan Vega Escaño</dc:creator>
  <cp:lastModifiedBy>MARTA HERNANDEZ MARTIN</cp:lastModifiedBy>
  <cp:revision>1</cp:revision>
  <dcterms:created xsi:type="dcterms:W3CDTF">2024-10-07T13:41:26Z</dcterms:created>
  <dcterms:modified xsi:type="dcterms:W3CDTF">2024-10-27T10:55:19Z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2024-10-06T00:00:00Z</vt:filetime>
  </property>
  <property fmtid="{D5CDD505-2E9C-101B-9397-08002B2CF9AE}" pid="3" name="Creator">
    <vt:lpwstr>PowerPoint</vt:lpwstr>
  </property>
  <property fmtid="{D5CDD505-2E9C-101B-9397-08002B2CF9AE}" pid="4" name="LastSaved">
    <vt:filetime>2024-10-07T00:00:00Z</vt:filetime>
  </property>
</Properties>
</file>