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Agrandir Tight Bold" pitchFamily="2" charset="77"/>
      <p:regular r:id="rId12"/>
      <p:bold r:id="rId13"/>
    </p:embeddedFont>
    <p:embeddedFont>
      <p:font typeface="Agrandir Tight Heavy" pitchFamily="2" charset="77"/>
      <p:regular r:id="rId14"/>
      <p:bold r:id="rId15"/>
    </p:embeddedFont>
    <p:embeddedFont>
      <p:font typeface="Gagalin" pitchFamily="2" charset="0"/>
      <p:regular r:id="rId16"/>
    </p:embeddedFont>
    <p:embeddedFont>
      <p:font typeface="Open Sans" panose="020B0606030504020204" pitchFamily="34" charset="0"/>
      <p:regular r:id="rId17"/>
      <p:bold r:id="rId18"/>
      <p:italic r:id="rId19"/>
      <p:boldItalic r:id="rId20"/>
    </p:embeddedFont>
    <p:embeddedFont>
      <p:font typeface="Open Sans Bold" panose="020B0806030504020204" pitchFamily="34" charset="0"/>
      <p:regular r:id="rId21"/>
      <p:bold r:id="rId22"/>
    </p:embeddedFont>
    <p:embeddedFont>
      <p:font typeface="Open Sans Italics" panose="020B0606030504020204" pitchFamily="34" charset="0"/>
      <p:regular r:id="rId23"/>
      <p:italic r:id="rId24"/>
    </p:embeddedFont>
    <p:embeddedFont>
      <p:font typeface="Oswald Bold" pitchFamily="2" charset="77"/>
      <p:regular r:id="rId25"/>
      <p:bold r:id="rId26"/>
    </p:embeddedFont>
    <p:embeddedFont>
      <p:font typeface="Quicksand" pitchFamily="2" charset="77"/>
      <p:regular r:id="rId27"/>
    </p:embeddedFont>
    <p:embeddedFont>
      <p:font typeface="Quicksand Bold" pitchFamily="2" charset="77"/>
      <p:regular r:id="rId28"/>
      <p:bold r:id="rId29"/>
    </p:embeddedFont>
    <p:embeddedFont>
      <p:font typeface="Trocchi" pitchFamily="2" charset="77"/>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50" autoAdjust="0"/>
  </p:normalViewPr>
  <p:slideViewPr>
    <p:cSldViewPr>
      <p:cViewPr>
        <p:scale>
          <a:sx n="67" d="100"/>
          <a:sy n="67" d="100"/>
        </p:scale>
        <p:origin x="1000" y="6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font" Target="fonts/font10.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font" Target="fonts/font8.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font" Target="fonts/font19.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4.svg"/><Relationship Id="rId7" Type="http://schemas.openxmlformats.org/officeDocument/2006/relationships/image" Target="../media/image24.sv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6.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svg"/><Relationship Id="rId3" Type="http://schemas.openxmlformats.org/officeDocument/2006/relationships/image" Target="../media/image5.svg"/><Relationship Id="rId21" Type="http://schemas.openxmlformats.org/officeDocument/2006/relationships/image" Target="../media/image23.pn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svg"/><Relationship Id="rId22" Type="http://schemas.openxmlformats.org/officeDocument/2006/relationships/image" Target="../media/image24.sv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6.svg"/><Relationship Id="rId3" Type="http://schemas.openxmlformats.org/officeDocument/2006/relationships/image" Target="../media/image5.svg"/><Relationship Id="rId21" Type="http://schemas.openxmlformats.org/officeDocument/2006/relationships/image" Target="../media/image29.pn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25.png"/><Relationship Id="rId2" Type="http://schemas.openxmlformats.org/officeDocument/2006/relationships/image" Target="../media/image4.png"/><Relationship Id="rId16" Type="http://schemas.openxmlformats.org/officeDocument/2006/relationships/image" Target="../media/image24.svg"/><Relationship Id="rId20"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23.png"/><Relationship Id="rId23" Type="http://schemas.openxmlformats.org/officeDocument/2006/relationships/image" Target="../media/image31.svg"/><Relationship Id="rId10" Type="http://schemas.openxmlformats.org/officeDocument/2006/relationships/image" Target="../media/image12.png"/><Relationship Id="rId19"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svg"/><Relationship Id="rId22"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7.svg"/><Relationship Id="rId3" Type="http://schemas.openxmlformats.org/officeDocument/2006/relationships/image" Target="../media/image33.svg"/><Relationship Id="rId7" Type="http://schemas.openxmlformats.org/officeDocument/2006/relationships/image" Target="../media/image5.svg"/><Relationship Id="rId12" Type="http://schemas.openxmlformats.org/officeDocument/2006/relationships/image" Target="../media/image36.png"/><Relationship Id="rId17" Type="http://schemas.openxmlformats.org/officeDocument/2006/relationships/image" Target="../media/image24.svg"/><Relationship Id="rId2" Type="http://schemas.openxmlformats.org/officeDocument/2006/relationships/image" Target="../media/image32.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5.svg"/><Relationship Id="rId5" Type="http://schemas.openxmlformats.org/officeDocument/2006/relationships/image" Target="../media/image9.sv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8.png"/><Relationship Id="rId9" Type="http://schemas.openxmlformats.org/officeDocument/2006/relationships/image" Target="../media/image7.svg"/><Relationship Id="rId14" Type="http://schemas.openxmlformats.org/officeDocument/2006/relationships/image" Target="../media/image38.png"/></Relationships>
</file>

<file path=ppt/slides/_rels/slide5.xml.rels><?xml version="1.0" encoding="UTF-8" standalone="yes"?>
<Relationships xmlns="http://schemas.openxmlformats.org/package/2006/relationships"><Relationship Id="rId13" Type="http://schemas.openxmlformats.org/officeDocument/2006/relationships/image" Target="../media/image45.svg"/><Relationship Id="rId18" Type="http://schemas.openxmlformats.org/officeDocument/2006/relationships/image" Target="../media/image48.png"/><Relationship Id="rId26" Type="http://schemas.openxmlformats.org/officeDocument/2006/relationships/image" Target="../media/image56.svg"/><Relationship Id="rId21" Type="http://schemas.openxmlformats.org/officeDocument/2006/relationships/image" Target="../media/image51.jpeg"/><Relationship Id="rId34" Type="http://schemas.openxmlformats.org/officeDocument/2006/relationships/image" Target="../media/image64.png"/><Relationship Id="rId7" Type="http://schemas.openxmlformats.org/officeDocument/2006/relationships/image" Target="../media/image41.svg"/><Relationship Id="rId12" Type="http://schemas.openxmlformats.org/officeDocument/2006/relationships/image" Target="../media/image44.png"/><Relationship Id="rId17" Type="http://schemas.openxmlformats.org/officeDocument/2006/relationships/image" Target="../media/image47.svg"/><Relationship Id="rId25" Type="http://schemas.openxmlformats.org/officeDocument/2006/relationships/image" Target="../media/image55.png"/><Relationship Id="rId33" Type="http://schemas.openxmlformats.org/officeDocument/2006/relationships/image" Target="../media/image63.svg"/><Relationship Id="rId2" Type="http://schemas.openxmlformats.org/officeDocument/2006/relationships/image" Target="../media/image32.png"/><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3.svg"/><Relationship Id="rId24" Type="http://schemas.openxmlformats.org/officeDocument/2006/relationships/image" Target="../media/image54.svg"/><Relationship Id="rId32" Type="http://schemas.openxmlformats.org/officeDocument/2006/relationships/image" Target="../media/image62.png"/><Relationship Id="rId37" Type="http://schemas.openxmlformats.org/officeDocument/2006/relationships/image" Target="../media/image67.svg"/><Relationship Id="rId5" Type="http://schemas.openxmlformats.org/officeDocument/2006/relationships/image" Target="../media/image9.svg"/><Relationship Id="rId15" Type="http://schemas.openxmlformats.org/officeDocument/2006/relationships/image" Target="../media/image24.svg"/><Relationship Id="rId23" Type="http://schemas.openxmlformats.org/officeDocument/2006/relationships/image" Target="../media/image53.png"/><Relationship Id="rId28" Type="http://schemas.openxmlformats.org/officeDocument/2006/relationships/image" Target="../media/image58.svg"/><Relationship Id="rId36" Type="http://schemas.openxmlformats.org/officeDocument/2006/relationships/image" Target="../media/image66.png"/><Relationship Id="rId10" Type="http://schemas.openxmlformats.org/officeDocument/2006/relationships/image" Target="../media/image42.png"/><Relationship Id="rId19" Type="http://schemas.openxmlformats.org/officeDocument/2006/relationships/image" Target="../media/image49.svg"/><Relationship Id="rId31" Type="http://schemas.openxmlformats.org/officeDocument/2006/relationships/image" Target="../media/image61.png"/><Relationship Id="rId4" Type="http://schemas.openxmlformats.org/officeDocument/2006/relationships/image" Target="../media/image8.png"/><Relationship Id="rId9" Type="http://schemas.openxmlformats.org/officeDocument/2006/relationships/image" Target="../media/image5.svg"/><Relationship Id="rId14" Type="http://schemas.openxmlformats.org/officeDocument/2006/relationships/image" Target="../media/image23.png"/><Relationship Id="rId22" Type="http://schemas.openxmlformats.org/officeDocument/2006/relationships/image" Target="../media/image52.jpeg"/><Relationship Id="rId27" Type="http://schemas.openxmlformats.org/officeDocument/2006/relationships/image" Target="../media/image57.png"/><Relationship Id="rId30" Type="http://schemas.openxmlformats.org/officeDocument/2006/relationships/image" Target="../media/image60.svg"/><Relationship Id="rId35" Type="http://schemas.openxmlformats.org/officeDocument/2006/relationships/image" Target="../media/image65.svg"/><Relationship Id="rId8" Type="http://schemas.openxmlformats.org/officeDocument/2006/relationships/image" Target="../media/image4.png"/><Relationship Id="rId3"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5.svg"/><Relationship Id="rId18" Type="http://schemas.openxmlformats.org/officeDocument/2006/relationships/image" Target="../media/image70.svg"/><Relationship Id="rId3" Type="http://schemas.openxmlformats.org/officeDocument/2006/relationships/image" Target="../media/image33.svg"/><Relationship Id="rId21" Type="http://schemas.openxmlformats.org/officeDocument/2006/relationships/image" Target="../media/image73.png"/><Relationship Id="rId7" Type="http://schemas.openxmlformats.org/officeDocument/2006/relationships/image" Target="../media/image41.svg"/><Relationship Id="rId12" Type="http://schemas.openxmlformats.org/officeDocument/2006/relationships/image" Target="../media/image44.png"/><Relationship Id="rId17" Type="http://schemas.openxmlformats.org/officeDocument/2006/relationships/image" Target="../media/image69.png"/><Relationship Id="rId2" Type="http://schemas.openxmlformats.org/officeDocument/2006/relationships/image" Target="../media/image32.png"/><Relationship Id="rId16" Type="http://schemas.openxmlformats.org/officeDocument/2006/relationships/image" Target="../media/image68.png"/><Relationship Id="rId20"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3.svg"/><Relationship Id="rId24" Type="http://schemas.openxmlformats.org/officeDocument/2006/relationships/image" Target="../media/image76.svg"/><Relationship Id="rId5" Type="http://schemas.openxmlformats.org/officeDocument/2006/relationships/image" Target="../media/image9.svg"/><Relationship Id="rId15" Type="http://schemas.openxmlformats.org/officeDocument/2006/relationships/image" Target="../media/image24.svg"/><Relationship Id="rId23" Type="http://schemas.openxmlformats.org/officeDocument/2006/relationships/image" Target="../media/image75.png"/><Relationship Id="rId10" Type="http://schemas.openxmlformats.org/officeDocument/2006/relationships/image" Target="../media/image42.png"/><Relationship Id="rId19" Type="http://schemas.openxmlformats.org/officeDocument/2006/relationships/image" Target="../media/image71.png"/><Relationship Id="rId4" Type="http://schemas.openxmlformats.org/officeDocument/2006/relationships/image" Target="../media/image8.png"/><Relationship Id="rId9" Type="http://schemas.openxmlformats.org/officeDocument/2006/relationships/image" Target="../media/image5.svg"/><Relationship Id="rId14" Type="http://schemas.openxmlformats.org/officeDocument/2006/relationships/image" Target="../media/image23.png"/><Relationship Id="rId22" Type="http://schemas.openxmlformats.org/officeDocument/2006/relationships/image" Target="../media/image74.pn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9.svg"/><Relationship Id="rId7" Type="http://schemas.openxmlformats.org/officeDocument/2006/relationships/image" Target="../media/image10.png"/><Relationship Id="rId12" Type="http://schemas.openxmlformats.org/officeDocument/2006/relationships/image" Target="../media/image24.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23.png"/><Relationship Id="rId5" Type="http://schemas.openxmlformats.org/officeDocument/2006/relationships/image" Target="../media/image5.svg"/><Relationship Id="rId10" Type="http://schemas.openxmlformats.org/officeDocument/2006/relationships/image" Target="../media/image79.svg"/><Relationship Id="rId4" Type="http://schemas.openxmlformats.org/officeDocument/2006/relationships/image" Target="../media/image4.png"/><Relationship Id="rId9" Type="http://schemas.openxmlformats.org/officeDocument/2006/relationships/image" Target="../media/image7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svg"/><Relationship Id="rId7"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79.svg"/><Relationship Id="rId5" Type="http://schemas.openxmlformats.org/officeDocument/2006/relationships/image" Target="../media/image5.svg"/><Relationship Id="rId10" Type="http://schemas.openxmlformats.org/officeDocument/2006/relationships/image" Target="../media/image78.png"/><Relationship Id="rId4" Type="http://schemas.openxmlformats.org/officeDocument/2006/relationships/image" Target="../media/image4.png"/><Relationship Id="rId9" Type="http://schemas.openxmlformats.org/officeDocument/2006/relationships/image" Target="../media/image24.svg"/></Relationships>
</file>

<file path=ppt/slides/_rels/slide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svg"/><Relationship Id="rId18" Type="http://schemas.openxmlformats.org/officeDocument/2006/relationships/image" Target="../media/image92.png"/><Relationship Id="rId3" Type="http://schemas.openxmlformats.org/officeDocument/2006/relationships/image" Target="../media/image5.svg"/><Relationship Id="rId7" Type="http://schemas.openxmlformats.org/officeDocument/2006/relationships/image" Target="../media/image81.sv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image" Target="../media/image4.png"/><Relationship Id="rId16"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svg"/><Relationship Id="rId5" Type="http://schemas.openxmlformats.org/officeDocument/2006/relationships/image" Target="../media/image24.svg"/><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image" Target="../media/image23.png"/><Relationship Id="rId9" Type="http://schemas.openxmlformats.org/officeDocument/2006/relationships/image" Target="../media/image83.svg"/><Relationship Id="rId1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a:off x="2647283" y="403786"/>
            <a:ext cx="14501498" cy="8229600"/>
          </a:xfrm>
          <a:custGeom>
            <a:avLst/>
            <a:gdLst/>
            <a:ahLst/>
            <a:cxnLst/>
            <a:rect l="l" t="t" r="r" b="b"/>
            <a:pathLst>
              <a:path w="14501498" h="8229600">
                <a:moveTo>
                  <a:pt x="0" y="0"/>
                </a:moveTo>
                <a:lnTo>
                  <a:pt x="14501497" y="0"/>
                </a:lnTo>
                <a:lnTo>
                  <a:pt x="14501497" y="8229600"/>
                </a:lnTo>
                <a:lnTo>
                  <a:pt x="0" y="8229600"/>
                </a:lnTo>
                <a:lnTo>
                  <a:pt x="0" y="0"/>
                </a:lnTo>
                <a:close/>
              </a:path>
            </a:pathLst>
          </a:custGeom>
          <a:blipFill>
            <a:blip r:embed="rId2">
              <a:alphaModFix amt="43000"/>
            </a:blip>
            <a:stretch>
              <a:fillRect/>
            </a:stretch>
          </a:blipFill>
        </p:spPr>
        <p:txBody>
          <a:bodyPr/>
          <a:lstStyle/>
          <a:p>
            <a:endParaRPr lang="es-ES"/>
          </a:p>
        </p:txBody>
      </p:sp>
      <p:sp>
        <p:nvSpPr>
          <p:cNvPr id="3" name="Freeform 3"/>
          <p:cNvSpPr/>
          <p:nvPr/>
        </p:nvSpPr>
        <p:spPr>
          <a:xfrm rot="-5400000">
            <a:off x="14488417" y="6401504"/>
            <a:ext cx="6649743" cy="7199525"/>
          </a:xfrm>
          <a:custGeom>
            <a:avLst/>
            <a:gdLst/>
            <a:ahLst/>
            <a:cxnLst/>
            <a:rect l="l" t="t" r="r" b="b"/>
            <a:pathLst>
              <a:path w="6649743" h="7199525">
                <a:moveTo>
                  <a:pt x="0" y="0"/>
                </a:moveTo>
                <a:lnTo>
                  <a:pt x="6649744" y="0"/>
                </a:lnTo>
                <a:lnTo>
                  <a:pt x="6649744" y="7199525"/>
                </a:lnTo>
                <a:lnTo>
                  <a:pt x="0" y="7199525"/>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txBody>
          <a:bodyPr/>
          <a:lstStyle/>
          <a:p>
            <a:endParaRPr lang="es-ES"/>
          </a:p>
        </p:txBody>
      </p:sp>
      <p:sp>
        <p:nvSpPr>
          <p:cNvPr id="4" name="TextBox 4"/>
          <p:cNvSpPr txBox="1"/>
          <p:nvPr/>
        </p:nvSpPr>
        <p:spPr>
          <a:xfrm>
            <a:off x="-145868" y="3424939"/>
            <a:ext cx="18579736" cy="1764031"/>
          </a:xfrm>
          <a:prstGeom prst="rect">
            <a:avLst/>
          </a:prstGeom>
        </p:spPr>
        <p:txBody>
          <a:bodyPr lIns="0" tIns="0" rIns="0" bIns="0" rtlCol="0" anchor="t">
            <a:spAutoFit/>
          </a:bodyPr>
          <a:lstStyle/>
          <a:p>
            <a:pPr algn="ctr">
              <a:lnSpc>
                <a:spcPts val="4635"/>
              </a:lnSpc>
            </a:pPr>
            <a:r>
              <a:rPr lang="en-US" sz="4500" b="1">
                <a:solidFill>
                  <a:srgbClr val="0F2C33"/>
                </a:solidFill>
                <a:latin typeface="Oswald Bold"/>
                <a:ea typeface="Oswald Bold"/>
                <a:cs typeface="Oswald Bold"/>
                <a:sym typeface="Oswald Bold"/>
              </a:rPr>
              <a:t>IMPACTO DE LOS TURNOS DE TRABAJO EN LA CONCILIACIÓN </a:t>
            </a:r>
          </a:p>
          <a:p>
            <a:pPr algn="ctr">
              <a:lnSpc>
                <a:spcPts val="4635"/>
              </a:lnSpc>
            </a:pPr>
            <a:r>
              <a:rPr lang="en-US" sz="4500" b="1">
                <a:solidFill>
                  <a:srgbClr val="0F2C33"/>
                </a:solidFill>
                <a:latin typeface="Oswald Bold"/>
                <a:ea typeface="Oswald Bold"/>
                <a:cs typeface="Oswald Bold"/>
                <a:sym typeface="Oswald Bold"/>
              </a:rPr>
              <a:t>FAMILIAR-LABORAL DEL PERSONAL DE ENFERMERÍA: </a:t>
            </a:r>
          </a:p>
          <a:p>
            <a:pPr algn="ctr">
              <a:lnSpc>
                <a:spcPts val="4635"/>
              </a:lnSpc>
            </a:pPr>
            <a:r>
              <a:rPr lang="en-US" sz="4500" b="1">
                <a:solidFill>
                  <a:srgbClr val="0F2C33"/>
                </a:solidFill>
                <a:latin typeface="Oswald Bold"/>
                <a:ea typeface="Oswald Bold"/>
                <a:cs typeface="Oswald Bold"/>
                <a:sym typeface="Oswald Bold"/>
              </a:rPr>
              <a:t>ESTUDIO CUALITATIVO EXPLORATORIO</a:t>
            </a:r>
          </a:p>
        </p:txBody>
      </p:sp>
      <p:sp>
        <p:nvSpPr>
          <p:cNvPr id="5" name="Freeform 5"/>
          <p:cNvSpPr/>
          <p:nvPr/>
        </p:nvSpPr>
        <p:spPr>
          <a:xfrm rot="6687049">
            <a:off x="-2183792" y="-2183624"/>
            <a:ext cx="6649743" cy="7199525"/>
          </a:xfrm>
          <a:custGeom>
            <a:avLst/>
            <a:gdLst/>
            <a:ahLst/>
            <a:cxnLst/>
            <a:rect l="l" t="t" r="r" b="b"/>
            <a:pathLst>
              <a:path w="6649743" h="7199525">
                <a:moveTo>
                  <a:pt x="0" y="0"/>
                </a:moveTo>
                <a:lnTo>
                  <a:pt x="6649743" y="0"/>
                </a:lnTo>
                <a:lnTo>
                  <a:pt x="6649743" y="7199525"/>
                </a:lnTo>
                <a:lnTo>
                  <a:pt x="0" y="7199525"/>
                </a:lnTo>
                <a:lnTo>
                  <a:pt x="0" y="0"/>
                </a:lnTo>
                <a:close/>
              </a:path>
            </a:pathLst>
          </a:custGeom>
          <a:blipFill>
            <a:blip r:embed="rId3">
              <a:alphaModFix amt="14000"/>
              <a:extLst>
                <a:ext uri="{96DAC541-7B7A-43D3-8B79-37D633B846F1}">
                  <asvg:svgBlip xmlns:asvg="http://schemas.microsoft.com/office/drawing/2016/SVG/main" r:embed="rId4"/>
                </a:ext>
              </a:extLst>
            </a:blip>
            <a:stretch>
              <a:fillRect/>
            </a:stretch>
          </a:blipFill>
        </p:spPr>
        <p:txBody>
          <a:bodyPr/>
          <a:lstStyle/>
          <a:p>
            <a:endParaRPr lang="es-ES"/>
          </a:p>
        </p:txBody>
      </p:sp>
      <p:sp>
        <p:nvSpPr>
          <p:cNvPr id="6" name="TextBox 6"/>
          <p:cNvSpPr txBox="1"/>
          <p:nvPr/>
        </p:nvSpPr>
        <p:spPr>
          <a:xfrm>
            <a:off x="864504" y="5712845"/>
            <a:ext cx="5636238" cy="2530601"/>
          </a:xfrm>
          <a:prstGeom prst="rect">
            <a:avLst/>
          </a:prstGeom>
        </p:spPr>
        <p:txBody>
          <a:bodyPr lIns="0" tIns="0" rIns="0" bIns="0" rtlCol="0" anchor="t">
            <a:spAutoFit/>
          </a:bodyPr>
          <a:lstStyle/>
          <a:p>
            <a:pPr algn="ctr">
              <a:lnSpc>
                <a:spcPts val="3384"/>
              </a:lnSpc>
            </a:pPr>
            <a:endParaRPr/>
          </a:p>
          <a:p>
            <a:pPr algn="ctr">
              <a:lnSpc>
                <a:spcPts val="3384"/>
              </a:lnSpc>
            </a:pPr>
            <a:r>
              <a:rPr lang="en-US" sz="1800" b="1">
                <a:solidFill>
                  <a:srgbClr val="0F2C33"/>
                </a:solidFill>
                <a:latin typeface="Quicksand Bold"/>
                <a:ea typeface="Quicksand Bold"/>
                <a:cs typeface="Quicksand Bold"/>
                <a:sym typeface="Quicksand Bold"/>
              </a:rPr>
              <a:t>VIOLETA FERNÁNDEZ VELASCO</a:t>
            </a:r>
          </a:p>
          <a:p>
            <a:pPr algn="ctr">
              <a:lnSpc>
                <a:spcPts val="3384"/>
              </a:lnSpc>
            </a:pPr>
            <a:r>
              <a:rPr lang="en-US" sz="1800" i="1">
                <a:solidFill>
                  <a:srgbClr val="0F2C33"/>
                </a:solidFill>
                <a:latin typeface="Open Sans Italics"/>
                <a:ea typeface="Open Sans Italics"/>
                <a:cs typeface="Open Sans Italics"/>
                <a:sym typeface="Open Sans Italics"/>
              </a:rPr>
              <a:t>Enfermera del trabajo</a:t>
            </a:r>
          </a:p>
          <a:p>
            <a:pPr algn="ctr">
              <a:lnSpc>
                <a:spcPts val="3384"/>
              </a:lnSpc>
            </a:pPr>
            <a:r>
              <a:rPr lang="en-US" sz="1800">
                <a:solidFill>
                  <a:srgbClr val="0F2C33"/>
                </a:solidFill>
                <a:latin typeface="Quicksand"/>
                <a:ea typeface="Quicksand"/>
                <a:cs typeface="Quicksand"/>
                <a:sym typeface="Quicksand"/>
              </a:rPr>
              <a:t> (S.G. de Autorización y Acreditación de Centros, </a:t>
            </a:r>
          </a:p>
          <a:p>
            <a:pPr algn="ctr">
              <a:lnSpc>
                <a:spcPts val="3384"/>
              </a:lnSpc>
            </a:pPr>
            <a:r>
              <a:rPr lang="en-US" sz="1800">
                <a:solidFill>
                  <a:srgbClr val="0F2C33"/>
                </a:solidFill>
                <a:latin typeface="Quicksand"/>
                <a:ea typeface="Quicksand"/>
                <a:cs typeface="Quicksand"/>
                <a:sym typeface="Quicksand"/>
              </a:rPr>
              <a:t>Servicios y Establecimientos Sanitarios)</a:t>
            </a:r>
          </a:p>
          <a:p>
            <a:pPr algn="ctr">
              <a:lnSpc>
                <a:spcPts val="3384"/>
              </a:lnSpc>
            </a:pPr>
            <a:endParaRPr lang="en-US" sz="1800">
              <a:solidFill>
                <a:srgbClr val="0F2C33"/>
              </a:solidFill>
              <a:latin typeface="Quicksand"/>
              <a:ea typeface="Quicksand"/>
              <a:cs typeface="Quicksand"/>
              <a:sym typeface="Quicksand"/>
            </a:endParaRPr>
          </a:p>
        </p:txBody>
      </p:sp>
      <p:sp>
        <p:nvSpPr>
          <p:cNvPr id="7" name="TextBox 7"/>
          <p:cNvSpPr txBox="1"/>
          <p:nvPr/>
        </p:nvSpPr>
        <p:spPr>
          <a:xfrm>
            <a:off x="5271343" y="8836025"/>
            <a:ext cx="7745313" cy="422275"/>
          </a:xfrm>
          <a:prstGeom prst="rect">
            <a:avLst/>
          </a:prstGeom>
        </p:spPr>
        <p:txBody>
          <a:bodyPr lIns="0" tIns="0" rIns="0" bIns="0" rtlCol="0" anchor="t">
            <a:spAutoFit/>
          </a:bodyPr>
          <a:lstStyle/>
          <a:p>
            <a:pPr algn="ctr">
              <a:lnSpc>
                <a:spcPts val="3499"/>
              </a:lnSpc>
              <a:spcBef>
                <a:spcPct val="0"/>
              </a:spcBef>
            </a:pPr>
            <a:r>
              <a:rPr lang="en-US" sz="2499" b="1" u="sng">
                <a:solidFill>
                  <a:srgbClr val="0F2C33"/>
                </a:solidFill>
                <a:latin typeface="Open Sans Bold"/>
                <a:ea typeface="Open Sans Bold"/>
                <a:cs typeface="Open Sans Bold"/>
                <a:sym typeface="Open Sans Bold"/>
              </a:rPr>
              <a:t>Mail de contacto: lauramartinandres@gmail.com</a:t>
            </a:r>
          </a:p>
        </p:txBody>
      </p:sp>
      <p:sp>
        <p:nvSpPr>
          <p:cNvPr id="8" name="TextBox 8"/>
          <p:cNvSpPr txBox="1"/>
          <p:nvPr/>
        </p:nvSpPr>
        <p:spPr>
          <a:xfrm>
            <a:off x="12697721" y="6089655"/>
            <a:ext cx="4025652" cy="1481707"/>
          </a:xfrm>
          <a:prstGeom prst="rect">
            <a:avLst/>
          </a:prstGeom>
        </p:spPr>
        <p:txBody>
          <a:bodyPr lIns="0" tIns="0" rIns="0" bIns="0" rtlCol="0" anchor="t">
            <a:spAutoFit/>
          </a:bodyPr>
          <a:lstStyle/>
          <a:p>
            <a:pPr algn="ctr">
              <a:lnSpc>
                <a:spcPts val="4068"/>
              </a:lnSpc>
            </a:pPr>
            <a:r>
              <a:rPr lang="en-US" sz="1800" b="1">
                <a:solidFill>
                  <a:srgbClr val="0F2C33"/>
                </a:solidFill>
                <a:latin typeface="Quicksand Bold"/>
                <a:ea typeface="Quicksand Bold"/>
                <a:cs typeface="Quicksand Bold"/>
                <a:sym typeface="Quicksand Bold"/>
              </a:rPr>
              <a:t>JULIA PEREDA NUÑO </a:t>
            </a:r>
          </a:p>
          <a:p>
            <a:pPr algn="ctr">
              <a:lnSpc>
                <a:spcPts val="4068"/>
              </a:lnSpc>
            </a:pPr>
            <a:r>
              <a:rPr lang="en-US" sz="1800" i="1">
                <a:solidFill>
                  <a:srgbClr val="0F2C33"/>
                </a:solidFill>
                <a:latin typeface="Open Sans Italics"/>
                <a:ea typeface="Open Sans Italics"/>
                <a:cs typeface="Open Sans Italics"/>
                <a:sym typeface="Open Sans Italics"/>
              </a:rPr>
              <a:t>Enfermera del trabajo</a:t>
            </a:r>
          </a:p>
          <a:p>
            <a:pPr algn="ctr">
              <a:lnSpc>
                <a:spcPts val="4068"/>
              </a:lnSpc>
            </a:pPr>
            <a:r>
              <a:rPr lang="en-US" sz="1800">
                <a:solidFill>
                  <a:srgbClr val="0F2C33"/>
                </a:solidFill>
                <a:latin typeface="Quicksand"/>
                <a:ea typeface="Quicksand"/>
                <a:cs typeface="Quicksand"/>
                <a:sym typeface="Quicksand"/>
              </a:rPr>
              <a:t>(Hospital Universitario de La Princesa)</a:t>
            </a:r>
          </a:p>
        </p:txBody>
      </p:sp>
      <p:sp>
        <p:nvSpPr>
          <p:cNvPr id="9" name="TextBox 9"/>
          <p:cNvSpPr txBox="1"/>
          <p:nvPr/>
        </p:nvSpPr>
        <p:spPr>
          <a:xfrm>
            <a:off x="7827466" y="6184905"/>
            <a:ext cx="2963028" cy="1329307"/>
          </a:xfrm>
          <a:prstGeom prst="rect">
            <a:avLst/>
          </a:prstGeom>
        </p:spPr>
        <p:txBody>
          <a:bodyPr wrap="square" lIns="0" tIns="0" rIns="0" bIns="0" rtlCol="0" anchor="t">
            <a:spAutoFit/>
          </a:bodyPr>
          <a:lstStyle/>
          <a:p>
            <a:pPr algn="ctr">
              <a:lnSpc>
                <a:spcPts val="3618"/>
              </a:lnSpc>
            </a:pPr>
            <a:r>
              <a:rPr lang="en-US" sz="1800" b="1" dirty="0">
                <a:solidFill>
                  <a:srgbClr val="0F2C33"/>
                </a:solidFill>
                <a:latin typeface="Quicksand Bold"/>
                <a:ea typeface="Quicksand Bold"/>
                <a:cs typeface="Quicksand Bold"/>
                <a:sym typeface="Quicksand Bold"/>
              </a:rPr>
              <a:t>LAURA MARTÍN ANDRÉS</a:t>
            </a:r>
          </a:p>
          <a:p>
            <a:pPr algn="ctr">
              <a:lnSpc>
                <a:spcPts val="3618"/>
              </a:lnSpc>
            </a:pPr>
            <a:r>
              <a:rPr lang="en-US" sz="1800" i="1" dirty="0" err="1">
                <a:solidFill>
                  <a:srgbClr val="0F2C33"/>
                </a:solidFill>
                <a:latin typeface="Open Sans Italics"/>
                <a:ea typeface="Open Sans Italics"/>
                <a:cs typeface="Open Sans Italics"/>
                <a:sym typeface="Open Sans Italics"/>
              </a:rPr>
              <a:t>Enfermera</a:t>
            </a:r>
            <a:r>
              <a:rPr lang="en-US" sz="1800" i="1" dirty="0">
                <a:solidFill>
                  <a:srgbClr val="0F2C33"/>
                </a:solidFill>
                <a:latin typeface="Open Sans Italics"/>
                <a:ea typeface="Open Sans Italics"/>
                <a:cs typeface="Open Sans Italics"/>
                <a:sym typeface="Open Sans Italics"/>
              </a:rPr>
              <a:t> del </a:t>
            </a:r>
            <a:r>
              <a:rPr lang="en-US" sz="1800" i="1" dirty="0" err="1">
                <a:solidFill>
                  <a:srgbClr val="0F2C33"/>
                </a:solidFill>
                <a:latin typeface="Open Sans Italics"/>
                <a:ea typeface="Open Sans Italics"/>
                <a:cs typeface="Open Sans Italics"/>
                <a:sym typeface="Open Sans Italics"/>
              </a:rPr>
              <a:t>trabajo</a:t>
            </a:r>
            <a:endParaRPr lang="en-US" sz="1800" i="1" dirty="0">
              <a:solidFill>
                <a:srgbClr val="0F2C33"/>
              </a:solidFill>
              <a:latin typeface="Open Sans Italics"/>
              <a:ea typeface="Open Sans Italics"/>
              <a:cs typeface="Open Sans Italics"/>
              <a:sym typeface="Open Sans Italics"/>
            </a:endParaRPr>
          </a:p>
          <a:p>
            <a:pPr algn="ctr">
              <a:lnSpc>
                <a:spcPts val="3618"/>
              </a:lnSpc>
            </a:pPr>
            <a:r>
              <a:rPr lang="en-US" sz="1800" dirty="0">
                <a:solidFill>
                  <a:srgbClr val="0F2C33"/>
                </a:solidFill>
                <a:latin typeface="Quicksand"/>
                <a:ea typeface="Quicksand"/>
                <a:cs typeface="Quicksand"/>
                <a:sym typeface="Quicksand"/>
              </a:rPr>
              <a:t>(</a:t>
            </a:r>
            <a:r>
              <a:rPr lang="en-US" sz="1800" dirty="0" err="1">
                <a:solidFill>
                  <a:srgbClr val="0F2C33"/>
                </a:solidFill>
                <a:latin typeface="Quicksand"/>
                <a:ea typeface="Quicksand"/>
                <a:cs typeface="Quicksand"/>
                <a:sym typeface="Quicksand"/>
              </a:rPr>
              <a:t>Emesa</a:t>
            </a:r>
            <a:r>
              <a:rPr lang="en-US" sz="1800" dirty="0">
                <a:solidFill>
                  <a:srgbClr val="0F2C33"/>
                </a:solidFill>
                <a:latin typeface="Quicksand"/>
                <a:ea typeface="Quicksand"/>
                <a:cs typeface="Quicksand"/>
                <a:sym typeface="Quicksand"/>
              </a:rPr>
              <a:t> </a:t>
            </a:r>
            <a:r>
              <a:rPr lang="en-US" sz="1800" dirty="0" err="1">
                <a:solidFill>
                  <a:srgbClr val="0F2C33"/>
                </a:solidFill>
                <a:latin typeface="Quicksand"/>
                <a:ea typeface="Quicksand"/>
                <a:cs typeface="Quicksand"/>
                <a:sym typeface="Quicksand"/>
              </a:rPr>
              <a:t>Prevención</a:t>
            </a:r>
            <a:r>
              <a:rPr lang="en-US" sz="1800" dirty="0">
                <a:solidFill>
                  <a:srgbClr val="0F2C33"/>
                </a:solidFill>
                <a:latin typeface="Quicksand"/>
                <a:ea typeface="Quicksand"/>
                <a:cs typeface="Quicksand"/>
                <a:sym typeface="Quicksand"/>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06333" y="484096"/>
            <a:ext cx="5242191" cy="996949"/>
          </a:xfrm>
          <a:prstGeom prst="rect">
            <a:avLst/>
          </a:prstGeom>
        </p:spPr>
        <p:txBody>
          <a:bodyPr lIns="0" tIns="0" rIns="0" bIns="0" rtlCol="0" anchor="t">
            <a:spAutoFit/>
          </a:bodyPr>
          <a:lstStyle/>
          <a:p>
            <a:pPr algn="l">
              <a:lnSpc>
                <a:spcPts val="7000"/>
              </a:lnSpc>
            </a:pPr>
            <a:r>
              <a:rPr lang="en-US" sz="5000" b="1">
                <a:solidFill>
                  <a:srgbClr val="2E4A69"/>
                </a:solidFill>
                <a:latin typeface="Agrandir Tight Heavy"/>
                <a:ea typeface="Agrandir Tight Heavy"/>
                <a:cs typeface="Agrandir Tight Heavy"/>
                <a:sym typeface="Agrandir Tight Heavy"/>
              </a:rPr>
              <a:t>BIBLIOGRAFÍA</a:t>
            </a:r>
          </a:p>
        </p:txBody>
      </p:sp>
      <p:sp>
        <p:nvSpPr>
          <p:cNvPr id="3" name="Freeform 3"/>
          <p:cNvSpPr/>
          <p:nvPr/>
        </p:nvSpPr>
        <p:spPr>
          <a:xfrm>
            <a:off x="385247" y="576355"/>
            <a:ext cx="904690" cy="904690"/>
          </a:xfrm>
          <a:custGeom>
            <a:avLst/>
            <a:gdLst/>
            <a:ahLst/>
            <a:cxnLst/>
            <a:rect l="l" t="t" r="r" b="b"/>
            <a:pathLst>
              <a:path w="904690" h="904690">
                <a:moveTo>
                  <a:pt x="0" y="0"/>
                </a:moveTo>
                <a:lnTo>
                  <a:pt x="904690" y="0"/>
                </a:lnTo>
                <a:lnTo>
                  <a:pt x="904690" y="904690"/>
                </a:lnTo>
                <a:lnTo>
                  <a:pt x="0" y="9046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4" name="Freeform 4"/>
          <p:cNvSpPr/>
          <p:nvPr/>
        </p:nvSpPr>
        <p:spPr>
          <a:xfrm rot="5400000">
            <a:off x="-30868" y="361461"/>
            <a:ext cx="832230" cy="1334479"/>
          </a:xfrm>
          <a:custGeom>
            <a:avLst/>
            <a:gdLst/>
            <a:ahLst/>
            <a:cxnLst/>
            <a:rect l="l" t="t" r="r" b="b"/>
            <a:pathLst>
              <a:path w="832230" h="1334479">
                <a:moveTo>
                  <a:pt x="0" y="0"/>
                </a:moveTo>
                <a:lnTo>
                  <a:pt x="832230" y="0"/>
                </a:lnTo>
                <a:lnTo>
                  <a:pt x="832230" y="1334478"/>
                </a:lnTo>
                <a:lnTo>
                  <a:pt x="0" y="13344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a:p>
        </p:txBody>
      </p:sp>
      <p:sp>
        <p:nvSpPr>
          <p:cNvPr id="5" name="Freeform 5"/>
          <p:cNvSpPr/>
          <p:nvPr/>
        </p:nvSpPr>
        <p:spPr>
          <a:xfrm>
            <a:off x="2664184" y="1391775"/>
            <a:ext cx="3273224" cy="178539"/>
          </a:xfrm>
          <a:custGeom>
            <a:avLst/>
            <a:gdLst/>
            <a:ahLst/>
            <a:cxnLst/>
            <a:rect l="l" t="t" r="r" b="b"/>
            <a:pathLst>
              <a:path w="3273224" h="178539">
                <a:moveTo>
                  <a:pt x="0" y="0"/>
                </a:moveTo>
                <a:lnTo>
                  <a:pt x="3273224" y="0"/>
                </a:lnTo>
                <a:lnTo>
                  <a:pt x="3273224" y="178540"/>
                </a:lnTo>
                <a:lnTo>
                  <a:pt x="0" y="1785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
          </a:p>
        </p:txBody>
      </p:sp>
      <p:sp>
        <p:nvSpPr>
          <p:cNvPr id="6" name="TextBox 6"/>
          <p:cNvSpPr txBox="1"/>
          <p:nvPr/>
        </p:nvSpPr>
        <p:spPr>
          <a:xfrm>
            <a:off x="385247" y="2001415"/>
            <a:ext cx="17568757" cy="8228343"/>
          </a:xfrm>
          <a:prstGeom prst="rect">
            <a:avLst/>
          </a:prstGeom>
        </p:spPr>
        <p:txBody>
          <a:bodyPr lIns="0" tIns="0" rIns="0" bIns="0" rtlCol="0" anchor="t">
            <a:spAutoFit/>
          </a:bodyPr>
          <a:lstStyle/>
          <a:p>
            <a:pPr algn="ctr">
              <a:lnSpc>
                <a:spcPts val="2660"/>
              </a:lnSpc>
            </a:pPr>
            <a:endParaRPr dirty="0"/>
          </a:p>
          <a:p>
            <a:pPr marL="342900" indent="-342900" algn="just">
              <a:lnSpc>
                <a:spcPts val="2240"/>
              </a:lnSpc>
              <a:buAutoNum type="arabicPeriod"/>
            </a:pPr>
            <a:r>
              <a:rPr lang="en-US" sz="1600" b="1" dirty="0">
                <a:solidFill>
                  <a:schemeClr val="accent1">
                    <a:lumMod val="75000"/>
                  </a:schemeClr>
                </a:solidFill>
                <a:latin typeface="Open Sans Bold"/>
                <a:ea typeface="Open Sans Bold"/>
                <a:cs typeface="Open Sans Bold"/>
                <a:sym typeface="Open Sans Bold"/>
              </a:rPr>
              <a:t>Instituto Nacional de </a:t>
            </a:r>
            <a:r>
              <a:rPr lang="en-US" sz="1600" b="1" dirty="0" err="1">
                <a:solidFill>
                  <a:schemeClr val="accent1">
                    <a:lumMod val="75000"/>
                  </a:schemeClr>
                </a:solidFill>
                <a:latin typeface="Open Sans Bold"/>
                <a:ea typeface="Open Sans Bold"/>
                <a:cs typeface="Open Sans Bold"/>
                <a:sym typeface="Open Sans Bold"/>
              </a:rPr>
              <a:t>Seguridad</a:t>
            </a:r>
            <a:r>
              <a:rPr lang="en-US" sz="1600" b="1" dirty="0">
                <a:solidFill>
                  <a:schemeClr val="accent1">
                    <a:lumMod val="75000"/>
                  </a:schemeClr>
                </a:solidFill>
                <a:latin typeface="Open Sans Bold"/>
                <a:ea typeface="Open Sans Bold"/>
                <a:cs typeface="Open Sans Bold"/>
                <a:sym typeface="Open Sans Bold"/>
              </a:rPr>
              <a:t> y </a:t>
            </a:r>
            <a:r>
              <a:rPr lang="en-US" sz="1600" b="1" dirty="0" err="1">
                <a:solidFill>
                  <a:schemeClr val="accent1">
                    <a:lumMod val="75000"/>
                  </a:schemeClr>
                </a:solidFill>
                <a:latin typeface="Open Sans Bold"/>
                <a:ea typeface="Open Sans Bold"/>
                <a:cs typeface="Open Sans Bold"/>
                <a:sym typeface="Open Sans Bold"/>
              </a:rPr>
              <a:t>Salud</a:t>
            </a:r>
            <a:r>
              <a:rPr lang="en-US" sz="1600" b="1" dirty="0">
                <a:solidFill>
                  <a:schemeClr val="accent1">
                    <a:lumMod val="75000"/>
                  </a:schemeClr>
                </a:solidFill>
                <a:latin typeface="Open Sans Bold"/>
                <a:ea typeface="Open Sans Bold"/>
                <a:cs typeface="Open Sans Bold"/>
                <a:sym typeface="Open Sans Bold"/>
              </a:rPr>
              <a:t> </a:t>
            </a:r>
            <a:r>
              <a:rPr lang="en-US" sz="1600" b="1" dirty="0" err="1">
                <a:solidFill>
                  <a:schemeClr val="accent1">
                    <a:lumMod val="75000"/>
                  </a:schemeClr>
                </a:solidFill>
                <a:latin typeface="Open Sans Bold"/>
                <a:ea typeface="Open Sans Bold"/>
                <a:cs typeface="Open Sans Bold"/>
                <a:sym typeface="Open Sans Bold"/>
              </a:rPr>
              <a:t>en</a:t>
            </a:r>
            <a:r>
              <a:rPr lang="en-US" sz="1600" b="1" dirty="0">
                <a:solidFill>
                  <a:schemeClr val="accent1">
                    <a:lumMod val="75000"/>
                  </a:schemeClr>
                </a:solidFill>
                <a:latin typeface="Open Sans Bold"/>
                <a:ea typeface="Open Sans Bold"/>
                <a:cs typeface="Open Sans Bold"/>
                <a:sym typeface="Open Sans Bold"/>
              </a:rPr>
              <a:t> </a:t>
            </a:r>
            <a:r>
              <a:rPr lang="en-US" sz="1600" b="1" dirty="0" err="1">
                <a:solidFill>
                  <a:schemeClr val="accent1">
                    <a:lumMod val="75000"/>
                  </a:schemeClr>
                </a:solidFill>
                <a:latin typeface="Open Sans Bold"/>
                <a:ea typeface="Open Sans Bold"/>
                <a:cs typeface="Open Sans Bold"/>
                <a:sym typeface="Open Sans Bold"/>
              </a:rPr>
              <a:t>el</a:t>
            </a:r>
            <a:r>
              <a:rPr lang="en-US" sz="1600" b="1" dirty="0">
                <a:solidFill>
                  <a:schemeClr val="accent1">
                    <a:lumMod val="75000"/>
                  </a:schemeClr>
                </a:solidFill>
                <a:latin typeface="Open Sans Bold"/>
                <a:ea typeface="Open Sans Bold"/>
                <a:cs typeface="Open Sans Bold"/>
                <a:sym typeface="Open Sans Bold"/>
              </a:rPr>
              <a:t> </a:t>
            </a:r>
            <a:r>
              <a:rPr lang="en-US" sz="1600" b="1" dirty="0" err="1">
                <a:solidFill>
                  <a:schemeClr val="accent1">
                    <a:lumMod val="75000"/>
                  </a:schemeClr>
                </a:solidFill>
                <a:latin typeface="Open Sans Bold"/>
                <a:ea typeface="Open Sans Bold"/>
                <a:cs typeface="Open Sans Bold"/>
                <a:sym typeface="Open Sans Bold"/>
              </a:rPr>
              <a:t>Trabajo</a:t>
            </a:r>
            <a:r>
              <a:rPr lang="en-US" sz="1600" b="1" dirty="0">
                <a:solidFill>
                  <a:schemeClr val="accent1">
                    <a:lumMod val="75000"/>
                  </a:schemeClr>
                </a:solidFill>
                <a:latin typeface="Open Sans Bold"/>
                <a:ea typeface="Open Sans Bold"/>
                <a:cs typeface="Open Sans Bold"/>
                <a:sym typeface="Open Sans Bold"/>
              </a:rPr>
              <a:t>. </a:t>
            </a:r>
            <a:r>
              <a:rPr lang="en-US" sz="1600" b="1" dirty="0" err="1">
                <a:solidFill>
                  <a:schemeClr val="accent1">
                    <a:lumMod val="75000"/>
                  </a:schemeClr>
                </a:solidFill>
                <a:latin typeface="Open Sans Bold"/>
                <a:ea typeface="Open Sans Bold"/>
                <a:cs typeface="Open Sans Bold"/>
                <a:sym typeface="Open Sans Bold"/>
              </a:rPr>
              <a:t>Trabajo</a:t>
            </a:r>
            <a:r>
              <a:rPr lang="en-US" sz="1600" b="1" dirty="0">
                <a:solidFill>
                  <a:schemeClr val="accent1">
                    <a:lumMod val="75000"/>
                  </a:schemeClr>
                </a:solidFill>
                <a:latin typeface="Open Sans Bold"/>
                <a:ea typeface="Open Sans Bold"/>
                <a:cs typeface="Open Sans Bold"/>
                <a:sym typeface="Open Sans Bold"/>
              </a:rPr>
              <a:t> a </a:t>
            </a:r>
            <a:r>
              <a:rPr lang="en-US" sz="1600" b="1" dirty="0" err="1">
                <a:solidFill>
                  <a:schemeClr val="accent1">
                    <a:lumMod val="75000"/>
                  </a:schemeClr>
                </a:solidFill>
                <a:latin typeface="Open Sans Bold"/>
                <a:ea typeface="Open Sans Bold"/>
                <a:cs typeface="Open Sans Bold"/>
                <a:sym typeface="Open Sans Bold"/>
              </a:rPr>
              <a:t>turnos</a:t>
            </a:r>
            <a:r>
              <a:rPr lang="en-US" sz="1600" b="1" dirty="0">
                <a:solidFill>
                  <a:schemeClr val="accent1">
                    <a:lumMod val="75000"/>
                  </a:schemeClr>
                </a:solidFill>
                <a:latin typeface="Open Sans Bold"/>
                <a:ea typeface="Open Sans Bold"/>
                <a:cs typeface="Open Sans Bold"/>
                <a:sym typeface="Open Sans Bold"/>
              </a:rPr>
              <a:t>: </a:t>
            </a:r>
            <a:r>
              <a:rPr lang="en-US" sz="1600" b="1" dirty="0" err="1">
                <a:solidFill>
                  <a:schemeClr val="accent1">
                    <a:lumMod val="75000"/>
                  </a:schemeClr>
                </a:solidFill>
                <a:latin typeface="Open Sans Bold"/>
                <a:ea typeface="Open Sans Bold"/>
                <a:cs typeface="Open Sans Bold"/>
                <a:sym typeface="Open Sans Bold"/>
              </a:rPr>
              <a:t>cuestionario</a:t>
            </a:r>
            <a:r>
              <a:rPr lang="en-US" sz="1600" b="1" dirty="0">
                <a:solidFill>
                  <a:schemeClr val="accent1">
                    <a:lumMod val="75000"/>
                  </a:schemeClr>
                </a:solidFill>
                <a:latin typeface="Open Sans Bold"/>
                <a:ea typeface="Open Sans Bold"/>
                <a:cs typeface="Open Sans Bold"/>
                <a:sym typeface="Open Sans Bold"/>
              </a:rPr>
              <a:t> 21 [Internet]. Disponible </a:t>
            </a:r>
            <a:r>
              <a:rPr lang="en-US" sz="1600" b="1" dirty="0" err="1">
                <a:solidFill>
                  <a:schemeClr val="accent1">
                    <a:lumMod val="75000"/>
                  </a:schemeClr>
                </a:solidFill>
                <a:latin typeface="Open Sans Bold"/>
                <a:ea typeface="Open Sans Bold"/>
                <a:cs typeface="Open Sans Bold"/>
                <a:sym typeface="Open Sans Bold"/>
              </a:rPr>
              <a:t>en</a:t>
            </a:r>
            <a:r>
              <a:rPr lang="en-US" sz="1600" b="1" dirty="0">
                <a:solidFill>
                  <a:schemeClr val="accent1">
                    <a:lumMod val="75000"/>
                  </a:schemeClr>
                </a:solidFill>
                <a:latin typeface="Open Sans Bold"/>
                <a:ea typeface="Open Sans Bold"/>
                <a:cs typeface="Open Sans Bold"/>
                <a:sym typeface="Open Sans Bold"/>
              </a:rPr>
              <a:t>: https://</a:t>
            </a:r>
            <a:r>
              <a:rPr lang="en-US" sz="1600" b="1" dirty="0" err="1">
                <a:solidFill>
                  <a:schemeClr val="accent1">
                    <a:lumMod val="75000"/>
                  </a:schemeClr>
                </a:solidFill>
                <a:latin typeface="Open Sans Bold"/>
                <a:ea typeface="Open Sans Bold"/>
                <a:cs typeface="Open Sans Bold"/>
                <a:sym typeface="Open Sans Bold"/>
              </a:rPr>
              <a:t>www.insst.es</a:t>
            </a:r>
            <a:r>
              <a:rPr lang="en-US" sz="1600" b="1" dirty="0">
                <a:solidFill>
                  <a:schemeClr val="accent1">
                    <a:lumMod val="75000"/>
                  </a:schemeClr>
                </a:solidFill>
                <a:latin typeface="Open Sans Bold"/>
                <a:ea typeface="Open Sans Bold"/>
                <a:cs typeface="Open Sans Bold"/>
                <a:sym typeface="Open Sans Bold"/>
              </a:rPr>
              <a:t>/documents/94886/212503/Cuestionario+21.+Trabaj </a:t>
            </a:r>
            <a:r>
              <a:rPr lang="en-US" sz="1600" b="1" dirty="0" err="1">
                <a:solidFill>
                  <a:schemeClr val="accent1">
                    <a:lumMod val="75000"/>
                  </a:schemeClr>
                </a:solidFill>
                <a:latin typeface="Open Sans Bold"/>
                <a:ea typeface="Open Sans Bold"/>
                <a:cs typeface="Open Sans Bold"/>
                <a:sym typeface="Open Sans Bold"/>
              </a:rPr>
              <a:t>o+a+turnos</a:t>
            </a:r>
            <a:r>
              <a:rPr lang="en-US" sz="1600" b="1" dirty="0">
                <a:solidFill>
                  <a:schemeClr val="accent1">
                    <a:lumMod val="75000"/>
                  </a:schemeClr>
                </a:solidFill>
                <a:latin typeface="Open Sans Bold"/>
                <a:ea typeface="Open Sans Bold"/>
                <a:cs typeface="Open Sans Bold"/>
                <a:sym typeface="Open Sans Bold"/>
              </a:rPr>
              <a:t>+%28pdf%2C+29+Kbytes%29.pdf/efd76b71-43f5-4d14-9187- bc15e2a7fc42. </a:t>
            </a:r>
          </a:p>
          <a:p>
            <a:pPr marL="342900" indent="-342900" algn="just">
              <a:lnSpc>
                <a:spcPts val="2240"/>
              </a:lnSpc>
              <a:buAutoNum type="arabicPeriod"/>
            </a:pPr>
            <a:r>
              <a:rPr lang="en-US" sz="1600" b="1" dirty="0" err="1">
                <a:solidFill>
                  <a:schemeClr val="accent1">
                    <a:lumMod val="75000"/>
                  </a:schemeClr>
                </a:solidFill>
                <a:latin typeface="Open Sans Bold"/>
                <a:ea typeface="Open Sans Bold"/>
                <a:cs typeface="Open Sans Bold"/>
                <a:sym typeface="Open Sans Bold"/>
              </a:rPr>
              <a:t>Shiffer</a:t>
            </a:r>
            <a:r>
              <a:rPr lang="en-US" sz="1600" b="1" dirty="0">
                <a:solidFill>
                  <a:schemeClr val="accent1">
                    <a:lumMod val="75000"/>
                  </a:schemeClr>
                </a:solidFill>
                <a:latin typeface="Open Sans Bold"/>
                <a:ea typeface="Open Sans Bold"/>
                <a:cs typeface="Open Sans Bold"/>
                <a:sym typeface="Open Sans Bold"/>
              </a:rPr>
              <a:t> D, </a:t>
            </a:r>
            <a:r>
              <a:rPr lang="en-US" sz="1600" b="1" dirty="0" err="1">
                <a:solidFill>
                  <a:schemeClr val="accent1">
                    <a:lumMod val="75000"/>
                  </a:schemeClr>
                </a:solidFill>
                <a:latin typeface="Open Sans Bold"/>
                <a:ea typeface="Open Sans Bold"/>
                <a:cs typeface="Open Sans Bold"/>
                <a:sym typeface="Open Sans Bold"/>
              </a:rPr>
              <a:t>Minonzio</a:t>
            </a:r>
            <a:r>
              <a:rPr lang="en-US" sz="1600" b="1" dirty="0">
                <a:solidFill>
                  <a:schemeClr val="accent1">
                    <a:lumMod val="75000"/>
                  </a:schemeClr>
                </a:solidFill>
                <a:latin typeface="Open Sans Bold"/>
                <a:ea typeface="Open Sans Bold"/>
                <a:cs typeface="Open Sans Bold"/>
                <a:sym typeface="Open Sans Bold"/>
              </a:rPr>
              <a:t> M, </a:t>
            </a:r>
            <a:r>
              <a:rPr lang="en-US" sz="1600" b="1" dirty="0" err="1">
                <a:solidFill>
                  <a:schemeClr val="accent1">
                    <a:lumMod val="75000"/>
                  </a:schemeClr>
                </a:solidFill>
                <a:latin typeface="Open Sans Bold"/>
                <a:ea typeface="Open Sans Bold"/>
                <a:cs typeface="Open Sans Bold"/>
                <a:sym typeface="Open Sans Bold"/>
              </a:rPr>
              <a:t>Dipaola</a:t>
            </a:r>
            <a:r>
              <a:rPr lang="en-US" sz="1600" b="1" dirty="0">
                <a:solidFill>
                  <a:schemeClr val="accent1">
                    <a:lumMod val="75000"/>
                  </a:schemeClr>
                </a:solidFill>
                <a:latin typeface="Open Sans Bold"/>
                <a:ea typeface="Open Sans Bold"/>
                <a:cs typeface="Open Sans Bold"/>
                <a:sym typeface="Open Sans Bold"/>
              </a:rPr>
              <a:t> F, </a:t>
            </a:r>
            <a:r>
              <a:rPr lang="en-US" sz="1600" b="1" dirty="0" err="1">
                <a:solidFill>
                  <a:schemeClr val="accent1">
                    <a:lumMod val="75000"/>
                  </a:schemeClr>
                </a:solidFill>
                <a:latin typeface="Open Sans Bold"/>
                <a:ea typeface="Open Sans Bold"/>
                <a:cs typeface="Open Sans Bold"/>
                <a:sym typeface="Open Sans Bold"/>
              </a:rPr>
              <a:t>Bertola</a:t>
            </a:r>
            <a:r>
              <a:rPr lang="en-US" sz="1600" b="1" dirty="0">
                <a:solidFill>
                  <a:schemeClr val="accent1">
                    <a:lumMod val="75000"/>
                  </a:schemeClr>
                </a:solidFill>
                <a:latin typeface="Open Sans Bold"/>
                <a:ea typeface="Open Sans Bold"/>
                <a:cs typeface="Open Sans Bold"/>
                <a:sym typeface="Open Sans Bold"/>
              </a:rPr>
              <a:t> M, </a:t>
            </a:r>
            <a:r>
              <a:rPr lang="en-US" sz="1600" b="1" dirty="0" err="1">
                <a:solidFill>
                  <a:schemeClr val="accent1">
                    <a:lumMod val="75000"/>
                  </a:schemeClr>
                </a:solidFill>
                <a:latin typeface="Open Sans Bold"/>
                <a:ea typeface="Open Sans Bold"/>
                <a:cs typeface="Open Sans Bold"/>
                <a:sym typeface="Open Sans Bold"/>
              </a:rPr>
              <a:t>Zamuner</a:t>
            </a:r>
            <a:r>
              <a:rPr lang="en-US" sz="1600" b="1" dirty="0">
                <a:solidFill>
                  <a:schemeClr val="accent1">
                    <a:lumMod val="75000"/>
                  </a:schemeClr>
                </a:solidFill>
                <a:latin typeface="Open Sans Bold"/>
                <a:ea typeface="Open Sans Bold"/>
                <a:cs typeface="Open Sans Bold"/>
                <a:sym typeface="Open Sans Bold"/>
              </a:rPr>
              <a:t> A, Dalla </a:t>
            </a:r>
            <a:r>
              <a:rPr lang="en-US" sz="1600" b="1" dirty="0" err="1">
                <a:solidFill>
                  <a:schemeClr val="accent1">
                    <a:lumMod val="75000"/>
                  </a:schemeClr>
                </a:solidFill>
                <a:latin typeface="Open Sans Bold"/>
                <a:ea typeface="Open Sans Bold"/>
                <a:cs typeface="Open Sans Bold"/>
                <a:sym typeface="Open Sans Bold"/>
              </a:rPr>
              <a:t>Vecchia</a:t>
            </a:r>
            <a:r>
              <a:rPr lang="en-US" sz="1600" b="1" dirty="0">
                <a:solidFill>
                  <a:schemeClr val="accent1">
                    <a:lumMod val="75000"/>
                  </a:schemeClr>
                </a:solidFill>
                <a:latin typeface="Open Sans Bold"/>
                <a:ea typeface="Open Sans Bold"/>
                <a:cs typeface="Open Sans Bold"/>
                <a:sym typeface="Open Sans Bold"/>
              </a:rPr>
              <a:t> L, et al. Effects of Clockwise and Counterclockwise Job Shift Work Rotation on Sleep and Work-Life Balance on Hospital Nurses. Int J Environ Res Public Health. 18 de </a:t>
            </a:r>
            <a:r>
              <a:rPr lang="en-US" sz="1600" b="1" dirty="0" err="1">
                <a:solidFill>
                  <a:schemeClr val="accent1">
                    <a:lumMod val="75000"/>
                  </a:schemeClr>
                </a:solidFill>
                <a:latin typeface="Open Sans Bold"/>
                <a:ea typeface="Open Sans Bold"/>
                <a:cs typeface="Open Sans Bold"/>
                <a:sym typeface="Open Sans Bold"/>
              </a:rPr>
              <a:t>septiembre</a:t>
            </a:r>
            <a:r>
              <a:rPr lang="en-US" sz="1600" b="1" dirty="0">
                <a:solidFill>
                  <a:schemeClr val="accent1">
                    <a:lumMod val="75000"/>
                  </a:schemeClr>
                </a:solidFill>
                <a:latin typeface="Open Sans Bold"/>
                <a:ea typeface="Open Sans Bold"/>
                <a:cs typeface="Open Sans Bold"/>
                <a:sym typeface="Open Sans Bold"/>
              </a:rPr>
              <a:t> de 2018;15(9):2038. </a:t>
            </a:r>
          </a:p>
          <a:p>
            <a:pPr marL="342900" indent="-342900" algn="just">
              <a:lnSpc>
                <a:spcPts val="2240"/>
              </a:lnSpc>
              <a:buAutoNum type="arabicPeriod"/>
            </a:pPr>
            <a:r>
              <a:rPr lang="en-US" sz="1600" b="1" dirty="0">
                <a:solidFill>
                  <a:schemeClr val="accent1">
                    <a:lumMod val="75000"/>
                  </a:schemeClr>
                </a:solidFill>
                <a:latin typeface="Open Sans Bold"/>
                <a:ea typeface="Open Sans Bold"/>
                <a:cs typeface="Open Sans Bold"/>
                <a:sym typeface="Open Sans Bold"/>
              </a:rPr>
              <a:t>Ki J, Ryu J, </a:t>
            </a:r>
            <a:r>
              <a:rPr lang="en-US" sz="1600" b="1" dirty="0" err="1">
                <a:solidFill>
                  <a:schemeClr val="accent1">
                    <a:lumMod val="75000"/>
                  </a:schemeClr>
                </a:solidFill>
                <a:latin typeface="Open Sans Bold"/>
                <a:ea typeface="Open Sans Bold"/>
                <a:cs typeface="Open Sans Bold"/>
                <a:sym typeface="Open Sans Bold"/>
              </a:rPr>
              <a:t>Baek</a:t>
            </a:r>
            <a:r>
              <a:rPr lang="en-US" sz="1600" b="1" dirty="0">
                <a:solidFill>
                  <a:schemeClr val="accent1">
                    <a:lumMod val="75000"/>
                  </a:schemeClr>
                </a:solidFill>
                <a:latin typeface="Open Sans Bold"/>
                <a:ea typeface="Open Sans Bold"/>
                <a:cs typeface="Open Sans Bold"/>
                <a:sym typeface="Open Sans Bold"/>
              </a:rPr>
              <a:t> J, Huh I, Choi-Kwon S. Association between Health Problems and Turnover Intention in Shift Work Nurses: Health Problem Clustering. Int J Environ Res Public Health. 24 de </a:t>
            </a:r>
            <a:r>
              <a:rPr lang="en-US" sz="1600" b="1" dirty="0" err="1">
                <a:solidFill>
                  <a:schemeClr val="accent1">
                    <a:lumMod val="75000"/>
                  </a:schemeClr>
                </a:solidFill>
                <a:latin typeface="Open Sans Bold"/>
                <a:ea typeface="Open Sans Bold"/>
                <a:cs typeface="Open Sans Bold"/>
                <a:sym typeface="Open Sans Bold"/>
              </a:rPr>
              <a:t>junio</a:t>
            </a:r>
            <a:r>
              <a:rPr lang="en-US" sz="1600" b="1" dirty="0">
                <a:solidFill>
                  <a:schemeClr val="accent1">
                    <a:lumMod val="75000"/>
                  </a:schemeClr>
                </a:solidFill>
                <a:latin typeface="Open Sans Bold"/>
                <a:ea typeface="Open Sans Bold"/>
                <a:cs typeface="Open Sans Bold"/>
                <a:sym typeface="Open Sans Bold"/>
              </a:rPr>
              <a:t> de 2020;17(12):4532. </a:t>
            </a:r>
          </a:p>
          <a:p>
            <a:pPr marL="342900" indent="-342900" algn="just">
              <a:lnSpc>
                <a:spcPts val="2240"/>
              </a:lnSpc>
              <a:buAutoNum type="arabicPeriod"/>
            </a:pPr>
            <a:r>
              <a:rPr lang="en-US" sz="1600" b="1" dirty="0" err="1">
                <a:solidFill>
                  <a:schemeClr val="accent1">
                    <a:lumMod val="75000"/>
                  </a:schemeClr>
                </a:solidFill>
                <a:latin typeface="Open Sans Bold"/>
                <a:ea typeface="Open Sans Bold"/>
                <a:cs typeface="Open Sans Bold"/>
                <a:sym typeface="Open Sans Bold"/>
              </a:rPr>
              <a:t>Ljevak</a:t>
            </a:r>
            <a:r>
              <a:rPr lang="en-US" sz="1600" b="1" dirty="0">
                <a:solidFill>
                  <a:schemeClr val="accent1">
                    <a:lumMod val="75000"/>
                  </a:schemeClr>
                </a:solidFill>
                <a:latin typeface="Open Sans Bold"/>
                <a:ea typeface="Open Sans Bold"/>
                <a:cs typeface="Open Sans Bold"/>
                <a:sym typeface="Open Sans Bold"/>
              </a:rPr>
              <a:t> I, </a:t>
            </a:r>
            <a:r>
              <a:rPr lang="en-US" sz="1600" b="1" dirty="0" err="1">
                <a:solidFill>
                  <a:schemeClr val="accent1">
                    <a:lumMod val="75000"/>
                  </a:schemeClr>
                </a:solidFill>
                <a:latin typeface="Open Sans Bold"/>
                <a:ea typeface="Open Sans Bold"/>
                <a:cs typeface="Open Sans Bold"/>
                <a:sym typeface="Open Sans Bold"/>
              </a:rPr>
              <a:t>Vasilj</a:t>
            </a:r>
            <a:r>
              <a:rPr lang="en-US" sz="1600" b="1" dirty="0">
                <a:solidFill>
                  <a:schemeClr val="accent1">
                    <a:lumMod val="75000"/>
                  </a:schemeClr>
                </a:solidFill>
                <a:latin typeface="Open Sans Bold"/>
                <a:ea typeface="Open Sans Bold"/>
                <a:cs typeface="Open Sans Bold"/>
                <a:sym typeface="Open Sans Bold"/>
              </a:rPr>
              <a:t> I, </a:t>
            </a:r>
            <a:r>
              <a:rPr lang="en-US" sz="1600" b="1" dirty="0" err="1">
                <a:solidFill>
                  <a:schemeClr val="accent1">
                    <a:lumMod val="75000"/>
                  </a:schemeClr>
                </a:solidFill>
                <a:latin typeface="Open Sans Bold"/>
                <a:ea typeface="Open Sans Bold"/>
                <a:cs typeface="Open Sans Bold"/>
                <a:sym typeface="Open Sans Bold"/>
              </a:rPr>
              <a:t>Šimi</a:t>
            </a:r>
            <a:r>
              <a:rPr lang="en-US" sz="1600" b="1" dirty="0">
                <a:solidFill>
                  <a:schemeClr val="accent1">
                    <a:lumMod val="75000"/>
                  </a:schemeClr>
                </a:solidFill>
                <a:latin typeface="Open Sans Bold"/>
                <a:ea typeface="Open Sans Bold"/>
                <a:cs typeface="Open Sans Bold"/>
                <a:sym typeface="Open Sans Bold"/>
              </a:rPr>
              <a:t> J. The impact of shift work on psychosocial functioning and quality of life among hospital-employed nurses: A cross- sectional comparative study. Shift Work. 2020;32(2):262-8. </a:t>
            </a:r>
          </a:p>
          <a:p>
            <a:pPr marL="342900" indent="-342900" algn="just">
              <a:lnSpc>
                <a:spcPts val="2240"/>
              </a:lnSpc>
              <a:buAutoNum type="arabicPeriod"/>
            </a:pPr>
            <a:r>
              <a:rPr lang="en-US" sz="1600" b="1" dirty="0">
                <a:solidFill>
                  <a:schemeClr val="accent1">
                    <a:lumMod val="75000"/>
                  </a:schemeClr>
                </a:solidFill>
                <a:latin typeface="Open Sans Bold"/>
                <a:ea typeface="Open Sans Bold"/>
                <a:cs typeface="Open Sans Bold"/>
                <a:sym typeface="Open Sans Bold"/>
              </a:rPr>
              <a:t>Son DM, Ham OK. The Relationship between Work-life Conflict and Turnover Intention among Hospital Nurses based on Shift Work. Korean J </a:t>
            </a:r>
            <a:r>
              <a:rPr lang="en-US" sz="1600" b="1" dirty="0" err="1">
                <a:solidFill>
                  <a:schemeClr val="accent1">
                    <a:lumMod val="75000"/>
                  </a:schemeClr>
                </a:solidFill>
                <a:latin typeface="Open Sans Bold"/>
                <a:ea typeface="Open Sans Bold"/>
                <a:cs typeface="Open Sans Bold"/>
                <a:sym typeface="Open Sans Bold"/>
              </a:rPr>
              <a:t>Occup</a:t>
            </a:r>
            <a:r>
              <a:rPr lang="en-US" sz="1600" b="1" dirty="0">
                <a:solidFill>
                  <a:schemeClr val="accent1">
                    <a:lumMod val="75000"/>
                  </a:schemeClr>
                </a:solidFill>
                <a:latin typeface="Open Sans Bold"/>
                <a:ea typeface="Open Sans Bold"/>
                <a:cs typeface="Open Sans Bold"/>
                <a:sym typeface="Open Sans Bold"/>
              </a:rPr>
              <a:t> Health </a:t>
            </a:r>
            <a:r>
              <a:rPr lang="en-US" sz="1600" b="1" dirty="0" err="1">
                <a:solidFill>
                  <a:schemeClr val="accent1">
                    <a:lumMod val="75000"/>
                  </a:schemeClr>
                </a:solidFill>
                <a:latin typeface="Open Sans Bold"/>
                <a:ea typeface="Open Sans Bold"/>
                <a:cs typeface="Open Sans Bold"/>
                <a:sym typeface="Open Sans Bold"/>
              </a:rPr>
              <a:t>Nurs</a:t>
            </a:r>
            <a:r>
              <a:rPr lang="en-US" sz="1600" b="1" dirty="0">
                <a:solidFill>
                  <a:schemeClr val="accent1">
                    <a:lumMod val="75000"/>
                  </a:schemeClr>
                </a:solidFill>
                <a:latin typeface="Open Sans Bold"/>
                <a:ea typeface="Open Sans Bold"/>
                <a:cs typeface="Open Sans Bold"/>
                <a:sym typeface="Open Sans Bold"/>
              </a:rPr>
              <a:t>. 30 de </a:t>
            </a:r>
            <a:r>
              <a:rPr lang="en-US" sz="1600" b="1" dirty="0" err="1">
                <a:solidFill>
                  <a:schemeClr val="accent1">
                    <a:lumMod val="75000"/>
                  </a:schemeClr>
                </a:solidFill>
                <a:latin typeface="Open Sans Bold"/>
                <a:ea typeface="Open Sans Bold"/>
                <a:cs typeface="Open Sans Bold"/>
                <a:sym typeface="Open Sans Bold"/>
              </a:rPr>
              <a:t>noviembre</a:t>
            </a:r>
            <a:r>
              <a:rPr lang="en-US" sz="1600" b="1" dirty="0">
                <a:solidFill>
                  <a:schemeClr val="accent1">
                    <a:lumMod val="75000"/>
                  </a:schemeClr>
                </a:solidFill>
                <a:latin typeface="Open Sans Bold"/>
                <a:ea typeface="Open Sans Bold"/>
                <a:cs typeface="Open Sans Bold"/>
                <a:sym typeface="Open Sans Bold"/>
              </a:rPr>
              <a:t> de 2018;27(4):191-202.</a:t>
            </a:r>
          </a:p>
          <a:p>
            <a:pPr marL="342900" indent="-342900" algn="just">
              <a:lnSpc>
                <a:spcPts val="2240"/>
              </a:lnSpc>
              <a:buAutoNum type="arabicPeriod"/>
            </a:pPr>
            <a:r>
              <a:rPr lang="en-US" sz="1600" b="1" dirty="0" err="1">
                <a:solidFill>
                  <a:schemeClr val="accent1">
                    <a:lumMod val="75000"/>
                  </a:schemeClr>
                </a:solidFill>
                <a:latin typeface="Open Sans Bold"/>
                <a:ea typeface="Open Sans Bold"/>
                <a:cs typeface="Open Sans Bold"/>
                <a:sym typeface="Open Sans Bold"/>
              </a:rPr>
              <a:t>Dousin</a:t>
            </a:r>
            <a:r>
              <a:rPr lang="en-US" sz="1600" b="1" dirty="0">
                <a:solidFill>
                  <a:schemeClr val="accent1">
                    <a:lumMod val="75000"/>
                  </a:schemeClr>
                </a:solidFill>
                <a:latin typeface="Open Sans Bold"/>
                <a:ea typeface="Open Sans Bold"/>
                <a:cs typeface="Open Sans Bold"/>
                <a:sym typeface="Open Sans Bold"/>
              </a:rPr>
              <a:t> O, Collins N, Bartram T, Stanton P. The relationship between work-life balance, the need for achievement, and intention to leave: Mixed-method study. J Adv </a:t>
            </a:r>
            <a:r>
              <a:rPr lang="en-US" sz="1600" b="1" dirty="0" err="1">
                <a:solidFill>
                  <a:schemeClr val="accent1">
                    <a:lumMod val="75000"/>
                  </a:schemeClr>
                </a:solidFill>
                <a:latin typeface="Open Sans Bold"/>
                <a:ea typeface="Open Sans Bold"/>
                <a:cs typeface="Open Sans Bold"/>
                <a:sym typeface="Open Sans Bold"/>
              </a:rPr>
              <a:t>Nurs</a:t>
            </a:r>
            <a:r>
              <a:rPr lang="en-US" sz="1600" b="1" dirty="0">
                <a:solidFill>
                  <a:schemeClr val="accent1">
                    <a:lumMod val="75000"/>
                  </a:schemeClr>
                </a:solidFill>
                <a:latin typeface="Open Sans Bold"/>
                <a:ea typeface="Open Sans Bold"/>
                <a:cs typeface="Open Sans Bold"/>
                <a:sym typeface="Open Sans Bold"/>
              </a:rPr>
              <a:t>. </a:t>
            </a:r>
            <a:r>
              <a:rPr lang="en-US" sz="1600" b="1" dirty="0" err="1">
                <a:solidFill>
                  <a:schemeClr val="accent1">
                    <a:lumMod val="75000"/>
                  </a:schemeClr>
                </a:solidFill>
                <a:latin typeface="Open Sans Bold"/>
                <a:ea typeface="Open Sans Bold"/>
                <a:cs typeface="Open Sans Bold"/>
                <a:sym typeface="Open Sans Bold"/>
              </a:rPr>
              <a:t>Marzo</a:t>
            </a:r>
            <a:r>
              <a:rPr lang="en-US" sz="1600" b="1" dirty="0">
                <a:solidFill>
                  <a:schemeClr val="accent1">
                    <a:lumMod val="75000"/>
                  </a:schemeClr>
                </a:solidFill>
                <a:latin typeface="Open Sans Bold"/>
                <a:ea typeface="Open Sans Bold"/>
                <a:cs typeface="Open Sans Bold"/>
                <a:sym typeface="Open Sans Bold"/>
              </a:rPr>
              <a:t> de 2021;77(3):1478-89. </a:t>
            </a:r>
          </a:p>
          <a:p>
            <a:pPr marL="342900" indent="-342900" algn="just">
              <a:lnSpc>
                <a:spcPts val="2240"/>
              </a:lnSpc>
              <a:buAutoNum type="arabicPeriod"/>
            </a:pPr>
            <a:r>
              <a:rPr lang="en-US" sz="1600" b="1" dirty="0">
                <a:solidFill>
                  <a:schemeClr val="accent1">
                    <a:lumMod val="75000"/>
                  </a:schemeClr>
                </a:solidFill>
                <a:latin typeface="Open Sans Bold"/>
                <a:ea typeface="Open Sans Bold"/>
                <a:cs typeface="Open Sans Bold"/>
                <a:sym typeface="Open Sans Bold"/>
              </a:rPr>
              <a:t>Jackson LTB, Fransman EI. Flexi work, financial well-being, work–life balance and their effects on subjective experiences of productivity and job satisfaction of females in an institution of higher learning. South </a:t>
            </a:r>
            <a:r>
              <a:rPr lang="en-US" sz="1600" b="1" dirty="0" err="1">
                <a:solidFill>
                  <a:schemeClr val="accent1">
                    <a:lumMod val="75000"/>
                  </a:schemeClr>
                </a:solidFill>
                <a:latin typeface="Open Sans Bold"/>
                <a:ea typeface="Open Sans Bold"/>
                <a:cs typeface="Open Sans Bold"/>
                <a:sym typeface="Open Sans Bold"/>
              </a:rPr>
              <a:t>Afr</a:t>
            </a:r>
            <a:r>
              <a:rPr lang="en-US" sz="1600" b="1" dirty="0">
                <a:solidFill>
                  <a:schemeClr val="accent1">
                    <a:lumMod val="75000"/>
                  </a:schemeClr>
                </a:solidFill>
                <a:latin typeface="Open Sans Bold"/>
                <a:ea typeface="Open Sans Bold"/>
                <a:cs typeface="Open Sans Bold"/>
                <a:sym typeface="Open Sans Bold"/>
              </a:rPr>
              <a:t> J Econ </a:t>
            </a:r>
            <a:r>
              <a:rPr lang="en-US" sz="1600" b="1" dirty="0" err="1">
                <a:solidFill>
                  <a:schemeClr val="accent1">
                    <a:lumMod val="75000"/>
                  </a:schemeClr>
                </a:solidFill>
                <a:latin typeface="Open Sans Bold"/>
                <a:ea typeface="Open Sans Bold"/>
                <a:cs typeface="Open Sans Bold"/>
                <a:sym typeface="Open Sans Bold"/>
              </a:rPr>
              <a:t>Manag</a:t>
            </a:r>
            <a:r>
              <a:rPr lang="en-US" sz="1600" b="1" dirty="0">
                <a:solidFill>
                  <a:schemeClr val="accent1">
                    <a:lumMod val="75000"/>
                  </a:schemeClr>
                </a:solidFill>
                <a:latin typeface="Open Sans Bold"/>
                <a:ea typeface="Open Sans Bold"/>
                <a:cs typeface="Open Sans Bold"/>
                <a:sym typeface="Open Sans Bold"/>
              </a:rPr>
              <a:t> Sci [Internet]. 29 de </a:t>
            </a:r>
            <a:r>
              <a:rPr lang="en-US" sz="1600" b="1" dirty="0" err="1">
                <a:solidFill>
                  <a:schemeClr val="accent1">
                    <a:lumMod val="75000"/>
                  </a:schemeClr>
                </a:solidFill>
                <a:latin typeface="Open Sans Bold"/>
                <a:ea typeface="Open Sans Bold"/>
                <a:cs typeface="Open Sans Bold"/>
                <a:sym typeface="Open Sans Bold"/>
              </a:rPr>
              <a:t>marzo</a:t>
            </a:r>
            <a:r>
              <a:rPr lang="en-US" sz="1600" b="1" dirty="0">
                <a:solidFill>
                  <a:schemeClr val="accent1">
                    <a:lumMod val="75000"/>
                  </a:schemeClr>
                </a:solidFill>
                <a:latin typeface="Open Sans Bold"/>
                <a:ea typeface="Open Sans Bold"/>
                <a:cs typeface="Open Sans Bold"/>
                <a:sym typeface="Open Sans Bold"/>
              </a:rPr>
              <a:t> de 2018 [</a:t>
            </a:r>
            <a:r>
              <a:rPr lang="en-US" sz="1600" b="1" dirty="0" err="1">
                <a:solidFill>
                  <a:schemeClr val="accent1">
                    <a:lumMod val="75000"/>
                  </a:schemeClr>
                </a:solidFill>
                <a:latin typeface="Open Sans Bold"/>
                <a:ea typeface="Open Sans Bold"/>
                <a:cs typeface="Open Sans Bold"/>
                <a:sym typeface="Open Sans Bold"/>
              </a:rPr>
              <a:t>citado</a:t>
            </a:r>
            <a:r>
              <a:rPr lang="en-US" sz="1600" b="1" dirty="0">
                <a:solidFill>
                  <a:schemeClr val="accent1">
                    <a:lumMod val="75000"/>
                  </a:schemeClr>
                </a:solidFill>
                <a:latin typeface="Open Sans Bold"/>
                <a:ea typeface="Open Sans Bold"/>
                <a:cs typeface="Open Sans Bold"/>
                <a:sym typeface="Open Sans Bold"/>
              </a:rPr>
              <a:t> 20 de </a:t>
            </a:r>
            <a:r>
              <a:rPr lang="en-US" sz="1600" b="1" dirty="0" err="1">
                <a:solidFill>
                  <a:schemeClr val="accent1">
                    <a:lumMod val="75000"/>
                  </a:schemeClr>
                </a:solidFill>
                <a:latin typeface="Open Sans Bold"/>
                <a:ea typeface="Open Sans Bold"/>
                <a:cs typeface="Open Sans Bold"/>
                <a:sym typeface="Open Sans Bold"/>
              </a:rPr>
              <a:t>marzo</a:t>
            </a:r>
            <a:r>
              <a:rPr lang="en-US" sz="1600" b="1" dirty="0">
                <a:solidFill>
                  <a:schemeClr val="accent1">
                    <a:lumMod val="75000"/>
                  </a:schemeClr>
                </a:solidFill>
                <a:latin typeface="Open Sans Bold"/>
                <a:ea typeface="Open Sans Bold"/>
                <a:cs typeface="Open Sans Bold"/>
                <a:sym typeface="Open Sans Bold"/>
              </a:rPr>
              <a:t> de 2023];21(1). Disponible </a:t>
            </a:r>
            <a:r>
              <a:rPr lang="en-US" sz="1600" b="1" dirty="0" err="1">
                <a:solidFill>
                  <a:schemeClr val="accent1">
                    <a:lumMod val="75000"/>
                  </a:schemeClr>
                </a:solidFill>
                <a:latin typeface="Open Sans Bold"/>
                <a:ea typeface="Open Sans Bold"/>
                <a:cs typeface="Open Sans Bold"/>
                <a:sym typeface="Open Sans Bold"/>
              </a:rPr>
              <a:t>en</a:t>
            </a:r>
            <a:r>
              <a:rPr lang="en-US" sz="1600" b="1" dirty="0">
                <a:solidFill>
                  <a:schemeClr val="accent1">
                    <a:lumMod val="75000"/>
                  </a:schemeClr>
                </a:solidFill>
                <a:latin typeface="Open Sans Bold"/>
                <a:ea typeface="Open Sans Bold"/>
                <a:cs typeface="Open Sans Bold"/>
                <a:sym typeface="Open Sans Bold"/>
              </a:rPr>
              <a:t>: https://</a:t>
            </a:r>
            <a:r>
              <a:rPr lang="en-US" sz="1600" b="1" dirty="0" err="1">
                <a:solidFill>
                  <a:schemeClr val="accent1">
                    <a:lumMod val="75000"/>
                  </a:schemeClr>
                </a:solidFill>
                <a:latin typeface="Open Sans Bold"/>
                <a:ea typeface="Open Sans Bold"/>
                <a:cs typeface="Open Sans Bold"/>
                <a:sym typeface="Open Sans Bold"/>
              </a:rPr>
              <a:t>sajems.org</a:t>
            </a:r>
            <a:r>
              <a:rPr lang="en-US" sz="1600" b="1" dirty="0">
                <a:solidFill>
                  <a:schemeClr val="accent1">
                    <a:lumMod val="75000"/>
                  </a:schemeClr>
                </a:solidFill>
                <a:latin typeface="Open Sans Bold"/>
                <a:ea typeface="Open Sans Bold"/>
                <a:cs typeface="Open Sans Bold"/>
                <a:sym typeface="Open Sans Bold"/>
              </a:rPr>
              <a:t>/</a:t>
            </a:r>
            <a:r>
              <a:rPr lang="en-US" sz="1600" b="1" dirty="0" err="1">
                <a:solidFill>
                  <a:schemeClr val="accent1">
                    <a:lumMod val="75000"/>
                  </a:schemeClr>
                </a:solidFill>
                <a:latin typeface="Open Sans Bold"/>
                <a:ea typeface="Open Sans Bold"/>
                <a:cs typeface="Open Sans Bold"/>
                <a:sym typeface="Open Sans Bold"/>
              </a:rPr>
              <a:t>index.php</a:t>
            </a:r>
            <a:r>
              <a:rPr lang="en-US" sz="1600" b="1" dirty="0">
                <a:solidFill>
                  <a:schemeClr val="accent1">
                    <a:lumMod val="75000"/>
                  </a:schemeClr>
                </a:solidFill>
                <a:latin typeface="Open Sans Bold"/>
                <a:ea typeface="Open Sans Bold"/>
                <a:cs typeface="Open Sans Bold"/>
                <a:sym typeface="Open Sans Bold"/>
              </a:rPr>
              <a:t>/</a:t>
            </a:r>
            <a:r>
              <a:rPr lang="en-US" sz="1600" b="1" dirty="0" err="1">
                <a:solidFill>
                  <a:schemeClr val="accent1">
                    <a:lumMod val="75000"/>
                  </a:schemeClr>
                </a:solidFill>
                <a:latin typeface="Open Sans Bold"/>
                <a:ea typeface="Open Sans Bold"/>
                <a:cs typeface="Open Sans Bold"/>
                <a:sym typeface="Open Sans Bold"/>
              </a:rPr>
              <a:t>sajems</a:t>
            </a:r>
            <a:r>
              <a:rPr lang="en-US" sz="1600" b="1" dirty="0">
                <a:solidFill>
                  <a:schemeClr val="accent1">
                    <a:lumMod val="75000"/>
                  </a:schemeClr>
                </a:solidFill>
                <a:latin typeface="Open Sans Bold"/>
                <a:ea typeface="Open Sans Bold"/>
                <a:cs typeface="Open Sans Bold"/>
                <a:sym typeface="Open Sans Bold"/>
              </a:rPr>
              <a:t>/article/view/1487. </a:t>
            </a:r>
          </a:p>
          <a:p>
            <a:pPr marL="342900" indent="-342900" algn="just">
              <a:lnSpc>
                <a:spcPts val="2240"/>
              </a:lnSpc>
              <a:buAutoNum type="arabicPeriod"/>
            </a:pPr>
            <a:r>
              <a:rPr lang="en-US" sz="1600" b="1" dirty="0">
                <a:solidFill>
                  <a:schemeClr val="accent1">
                    <a:lumMod val="75000"/>
                  </a:schemeClr>
                </a:solidFill>
                <a:latin typeface="Open Sans Bold"/>
                <a:ea typeface="Open Sans Bold"/>
                <a:cs typeface="Open Sans Bold"/>
                <a:sym typeface="Open Sans Bold"/>
              </a:rPr>
              <a:t>Webster J, McLeod K, O’Sullivan J, Bird L. Eight-hour versus 12-h shifts in an ICU: Comparison of nursing responses and patient outcomes. Aust Crit Care. </a:t>
            </a:r>
            <a:r>
              <a:rPr lang="en-US" sz="1600" b="1" dirty="0" err="1">
                <a:solidFill>
                  <a:schemeClr val="accent1">
                    <a:lumMod val="75000"/>
                  </a:schemeClr>
                </a:solidFill>
                <a:latin typeface="Open Sans Bold"/>
                <a:ea typeface="Open Sans Bold"/>
                <a:cs typeface="Open Sans Bold"/>
                <a:sym typeface="Open Sans Bold"/>
              </a:rPr>
              <a:t>Septiembre</a:t>
            </a:r>
            <a:r>
              <a:rPr lang="en-US" sz="1600" b="1" dirty="0">
                <a:solidFill>
                  <a:schemeClr val="accent1">
                    <a:lumMod val="75000"/>
                  </a:schemeClr>
                </a:solidFill>
                <a:latin typeface="Open Sans Bold"/>
                <a:ea typeface="Open Sans Bold"/>
                <a:cs typeface="Open Sans Bold"/>
                <a:sym typeface="Open Sans Bold"/>
              </a:rPr>
              <a:t> de 2019;32(5):391-6.</a:t>
            </a:r>
          </a:p>
          <a:p>
            <a:pPr marL="342900" indent="-342900" algn="just">
              <a:lnSpc>
                <a:spcPts val="2240"/>
              </a:lnSpc>
              <a:buAutoNum type="arabicPeriod"/>
            </a:pPr>
            <a:r>
              <a:rPr lang="en-US" sz="1600" b="1" dirty="0">
                <a:solidFill>
                  <a:schemeClr val="accent1">
                    <a:lumMod val="75000"/>
                  </a:schemeClr>
                </a:solidFill>
                <a:latin typeface="Open Sans Bold"/>
                <a:ea typeface="Open Sans Bold"/>
                <a:cs typeface="Open Sans Bold"/>
                <a:sym typeface="Open Sans Bold"/>
              </a:rPr>
              <a:t>Parkinson J, </a:t>
            </a:r>
            <a:r>
              <a:rPr lang="en-US" sz="1600" b="1" dirty="0" err="1">
                <a:solidFill>
                  <a:schemeClr val="accent1">
                    <a:lumMod val="75000"/>
                  </a:schemeClr>
                </a:solidFill>
                <a:latin typeface="Open Sans Bold"/>
                <a:ea typeface="Open Sans Bold"/>
                <a:cs typeface="Open Sans Bold"/>
                <a:sym typeface="Open Sans Bold"/>
              </a:rPr>
              <a:t>Arcamone</a:t>
            </a:r>
            <a:r>
              <a:rPr lang="en-US" sz="1600" b="1" dirty="0">
                <a:solidFill>
                  <a:schemeClr val="accent1">
                    <a:lumMod val="75000"/>
                  </a:schemeClr>
                </a:solidFill>
                <a:latin typeface="Open Sans Bold"/>
                <a:ea typeface="Open Sans Bold"/>
                <a:cs typeface="Open Sans Bold"/>
                <a:sym typeface="Open Sans Bold"/>
              </a:rPr>
              <a:t> A, </a:t>
            </a:r>
            <a:r>
              <a:rPr lang="en-US" sz="1600" b="1" dirty="0" err="1">
                <a:solidFill>
                  <a:schemeClr val="accent1">
                    <a:lumMod val="75000"/>
                  </a:schemeClr>
                </a:solidFill>
                <a:latin typeface="Open Sans Bold"/>
                <a:ea typeface="Open Sans Bold"/>
                <a:cs typeface="Open Sans Bold"/>
                <a:sym typeface="Open Sans Bold"/>
              </a:rPr>
              <a:t>Mariani</a:t>
            </a:r>
            <a:r>
              <a:rPr lang="en-US" sz="1600" b="1" dirty="0">
                <a:solidFill>
                  <a:schemeClr val="accent1">
                    <a:lumMod val="75000"/>
                  </a:schemeClr>
                </a:solidFill>
                <a:latin typeface="Open Sans Bold"/>
                <a:ea typeface="Open Sans Bold"/>
                <a:cs typeface="Open Sans Bold"/>
                <a:sym typeface="Open Sans Bold"/>
              </a:rPr>
              <a:t> B. A pilot study exploring rehabilitation nurses’ perceptions of 12-hour shifts. Nursing (</a:t>
            </a:r>
            <a:r>
              <a:rPr lang="en-US" sz="1600" b="1" dirty="0" err="1">
                <a:solidFill>
                  <a:schemeClr val="accent1">
                    <a:lumMod val="75000"/>
                  </a:schemeClr>
                </a:solidFill>
                <a:latin typeface="Open Sans Bold"/>
                <a:ea typeface="Open Sans Bold"/>
                <a:cs typeface="Open Sans Bold"/>
                <a:sym typeface="Open Sans Bold"/>
              </a:rPr>
              <a:t>Lond</a:t>
            </a:r>
            <a:r>
              <a:rPr lang="en-US" sz="1600" b="1" dirty="0">
                <a:solidFill>
                  <a:schemeClr val="accent1">
                    <a:lumMod val="75000"/>
                  </a:schemeClr>
                </a:solidFill>
                <a:latin typeface="Open Sans Bold"/>
                <a:ea typeface="Open Sans Bold"/>
                <a:cs typeface="Open Sans Bold"/>
                <a:sym typeface="Open Sans Bold"/>
              </a:rPr>
              <a:t>). </a:t>
            </a:r>
            <a:r>
              <a:rPr lang="en-US" sz="1600" b="1" dirty="0" err="1">
                <a:solidFill>
                  <a:schemeClr val="accent1">
                    <a:lumMod val="75000"/>
                  </a:schemeClr>
                </a:solidFill>
                <a:latin typeface="Open Sans Bold"/>
                <a:ea typeface="Open Sans Bold"/>
                <a:cs typeface="Open Sans Bold"/>
                <a:sym typeface="Open Sans Bold"/>
              </a:rPr>
              <a:t>Febrero</a:t>
            </a:r>
            <a:r>
              <a:rPr lang="en-US" sz="1600" b="1" dirty="0">
                <a:solidFill>
                  <a:schemeClr val="accent1">
                    <a:lumMod val="75000"/>
                  </a:schemeClr>
                </a:solidFill>
                <a:latin typeface="Open Sans Bold"/>
                <a:ea typeface="Open Sans Bold"/>
                <a:cs typeface="Open Sans Bold"/>
                <a:sym typeface="Open Sans Bold"/>
              </a:rPr>
              <a:t> de 2018;48(2):60-5.</a:t>
            </a:r>
          </a:p>
          <a:p>
            <a:pPr marL="342900" indent="-342900" algn="just">
              <a:lnSpc>
                <a:spcPts val="2240"/>
              </a:lnSpc>
              <a:buAutoNum type="arabicPeriod"/>
            </a:pPr>
            <a:r>
              <a:rPr lang="en-US" sz="1600" b="1" dirty="0">
                <a:solidFill>
                  <a:schemeClr val="accent1">
                    <a:lumMod val="75000"/>
                  </a:schemeClr>
                </a:solidFill>
                <a:latin typeface="Open Sans Bold"/>
                <a:ea typeface="Open Sans Bold"/>
                <a:cs typeface="Open Sans Bold"/>
                <a:sym typeface="Open Sans Bold"/>
              </a:rPr>
              <a:t>Gribben L, Semple CJ. Prevalence and predictors of burnout and work-life balance within the </a:t>
            </a:r>
            <a:r>
              <a:rPr lang="en-US" sz="1600" b="1" dirty="0" err="1">
                <a:solidFill>
                  <a:schemeClr val="accent1">
                    <a:lumMod val="75000"/>
                  </a:schemeClr>
                </a:solidFill>
                <a:latin typeface="Open Sans Bold"/>
                <a:ea typeface="Open Sans Bold"/>
                <a:cs typeface="Open Sans Bold"/>
                <a:sym typeface="Open Sans Bold"/>
              </a:rPr>
              <a:t>haematology</a:t>
            </a:r>
            <a:r>
              <a:rPr lang="en-US" sz="1600" b="1" dirty="0">
                <a:solidFill>
                  <a:schemeClr val="accent1">
                    <a:lumMod val="75000"/>
                  </a:schemeClr>
                </a:solidFill>
                <a:latin typeface="Open Sans Bold"/>
                <a:ea typeface="Open Sans Bold"/>
                <a:cs typeface="Open Sans Bold"/>
                <a:sym typeface="Open Sans Bold"/>
              </a:rPr>
              <a:t> cancer nursing workforce. </a:t>
            </a:r>
            <a:r>
              <a:rPr lang="en-US" sz="1600" b="1" dirty="0" err="1">
                <a:solidFill>
                  <a:schemeClr val="accent1">
                    <a:lumMod val="75000"/>
                  </a:schemeClr>
                </a:solidFill>
                <a:latin typeface="Open Sans Bold"/>
                <a:ea typeface="Open Sans Bold"/>
                <a:cs typeface="Open Sans Bold"/>
                <a:sym typeface="Open Sans Bold"/>
              </a:rPr>
              <a:t>Eur</a:t>
            </a:r>
            <a:r>
              <a:rPr lang="en-US" sz="1600" b="1" dirty="0">
                <a:solidFill>
                  <a:schemeClr val="accent1">
                    <a:lumMod val="75000"/>
                  </a:schemeClr>
                </a:solidFill>
                <a:latin typeface="Open Sans Bold"/>
                <a:ea typeface="Open Sans Bold"/>
                <a:cs typeface="Open Sans Bold"/>
                <a:sym typeface="Open Sans Bold"/>
              </a:rPr>
              <a:t> J Oncol </a:t>
            </a:r>
            <a:r>
              <a:rPr lang="en-US" sz="1600" b="1" dirty="0" err="1">
                <a:solidFill>
                  <a:schemeClr val="accent1">
                    <a:lumMod val="75000"/>
                  </a:schemeClr>
                </a:solidFill>
                <a:latin typeface="Open Sans Bold"/>
                <a:ea typeface="Open Sans Bold"/>
                <a:cs typeface="Open Sans Bold"/>
                <a:sym typeface="Open Sans Bold"/>
              </a:rPr>
              <a:t>Nurs</a:t>
            </a:r>
            <a:r>
              <a:rPr lang="en-US" sz="1600" b="1" dirty="0">
                <a:solidFill>
                  <a:schemeClr val="accent1">
                    <a:lumMod val="75000"/>
                  </a:schemeClr>
                </a:solidFill>
                <a:latin typeface="Open Sans Bold"/>
                <a:ea typeface="Open Sans Bold"/>
                <a:cs typeface="Open Sans Bold"/>
                <a:sym typeface="Open Sans Bold"/>
              </a:rPr>
              <a:t>. Junio de 2021; 52:101973.Yoo HJ, Shim J. Child-rearing experiences of female nurses working three shifts in South Korea: A qualitative study. Int </a:t>
            </a:r>
            <a:r>
              <a:rPr lang="en-US" sz="1600" b="1" dirty="0" err="1">
                <a:solidFill>
                  <a:schemeClr val="accent1">
                    <a:lumMod val="75000"/>
                  </a:schemeClr>
                </a:solidFill>
                <a:latin typeface="Open Sans Bold"/>
                <a:ea typeface="Open Sans Bold"/>
                <a:cs typeface="Open Sans Bold"/>
                <a:sym typeface="Open Sans Bold"/>
              </a:rPr>
              <a:t>Nurs</a:t>
            </a:r>
            <a:r>
              <a:rPr lang="en-US" sz="1600" b="1" dirty="0">
                <a:solidFill>
                  <a:schemeClr val="accent1">
                    <a:lumMod val="75000"/>
                  </a:schemeClr>
                </a:solidFill>
                <a:latin typeface="Open Sans Bold"/>
                <a:ea typeface="Open Sans Bold"/>
                <a:cs typeface="Open Sans Bold"/>
                <a:sym typeface="Open Sans Bold"/>
              </a:rPr>
              <a:t> Rev. </a:t>
            </a:r>
            <a:r>
              <a:rPr lang="en-US" sz="1600" b="1" dirty="0" err="1">
                <a:solidFill>
                  <a:schemeClr val="accent1">
                    <a:lumMod val="75000"/>
                  </a:schemeClr>
                </a:solidFill>
                <a:latin typeface="Open Sans Bold"/>
                <a:ea typeface="Open Sans Bold"/>
                <a:cs typeface="Open Sans Bold"/>
                <a:sym typeface="Open Sans Bold"/>
              </a:rPr>
              <a:t>septiembre</a:t>
            </a:r>
            <a:r>
              <a:rPr lang="en-US" sz="1600" b="1" dirty="0">
                <a:solidFill>
                  <a:schemeClr val="accent1">
                    <a:lumMod val="75000"/>
                  </a:schemeClr>
                </a:solidFill>
                <a:latin typeface="Open Sans Bold"/>
                <a:ea typeface="Open Sans Bold"/>
                <a:cs typeface="Open Sans Bold"/>
                <a:sym typeface="Open Sans Bold"/>
              </a:rPr>
              <a:t> de 2022;69(3):318-29.</a:t>
            </a:r>
          </a:p>
          <a:p>
            <a:pPr marL="342900" indent="-342900" algn="just">
              <a:lnSpc>
                <a:spcPts val="2240"/>
              </a:lnSpc>
              <a:buAutoNum type="arabicPeriod"/>
            </a:pPr>
            <a:r>
              <a:rPr lang="en-US" sz="1600" b="1" dirty="0">
                <a:solidFill>
                  <a:schemeClr val="accent1">
                    <a:lumMod val="75000"/>
                  </a:schemeClr>
                </a:solidFill>
                <a:latin typeface="Open Sans Bold"/>
                <a:ea typeface="Open Sans Bold"/>
                <a:cs typeface="Open Sans Bold"/>
                <a:sym typeface="Open Sans Bold"/>
              </a:rPr>
              <a:t>McElroy SF, Olney A, Hunt C, Glennon C. Shift work and hospital employees: A descriptive multi-site study. Int J </a:t>
            </a:r>
            <a:r>
              <a:rPr lang="en-US" sz="1600" b="1" dirty="0" err="1">
                <a:solidFill>
                  <a:schemeClr val="accent1">
                    <a:lumMod val="75000"/>
                  </a:schemeClr>
                </a:solidFill>
                <a:latin typeface="Open Sans Bold"/>
                <a:ea typeface="Open Sans Bold"/>
                <a:cs typeface="Open Sans Bold"/>
                <a:sym typeface="Open Sans Bold"/>
              </a:rPr>
              <a:t>Nurs</a:t>
            </a:r>
            <a:r>
              <a:rPr lang="en-US" sz="1600" b="1" dirty="0">
                <a:solidFill>
                  <a:schemeClr val="accent1">
                    <a:lumMod val="75000"/>
                  </a:schemeClr>
                </a:solidFill>
                <a:latin typeface="Open Sans Bold"/>
                <a:ea typeface="Open Sans Bold"/>
                <a:cs typeface="Open Sans Bold"/>
                <a:sym typeface="Open Sans Bold"/>
              </a:rPr>
              <a:t> Stud. </a:t>
            </a:r>
            <a:r>
              <a:rPr lang="en-US" sz="1600" b="1" dirty="0" err="1">
                <a:solidFill>
                  <a:schemeClr val="accent1">
                    <a:lumMod val="75000"/>
                  </a:schemeClr>
                </a:solidFill>
                <a:latin typeface="Open Sans Bold"/>
                <a:ea typeface="Open Sans Bold"/>
                <a:cs typeface="Open Sans Bold"/>
                <a:sym typeface="Open Sans Bold"/>
              </a:rPr>
              <a:t>Diciembre</a:t>
            </a:r>
            <a:r>
              <a:rPr lang="en-US" sz="1600" b="1" dirty="0">
                <a:solidFill>
                  <a:schemeClr val="accent1">
                    <a:lumMod val="75000"/>
                  </a:schemeClr>
                </a:solidFill>
                <a:latin typeface="Open Sans Bold"/>
                <a:ea typeface="Open Sans Bold"/>
                <a:cs typeface="Open Sans Bold"/>
                <a:sym typeface="Open Sans Bold"/>
              </a:rPr>
              <a:t> de 2020; 112:103746.</a:t>
            </a:r>
          </a:p>
          <a:p>
            <a:pPr marL="342900" indent="-342900" algn="just">
              <a:lnSpc>
                <a:spcPts val="2240"/>
              </a:lnSpc>
              <a:buAutoNum type="arabicPeriod"/>
            </a:pPr>
            <a:r>
              <a:rPr lang="en-US" sz="1600" b="1" dirty="0">
                <a:solidFill>
                  <a:schemeClr val="accent1">
                    <a:lumMod val="75000"/>
                  </a:schemeClr>
                </a:solidFill>
                <a:latin typeface="Open Sans Bold"/>
                <a:ea typeface="Open Sans Bold"/>
                <a:cs typeface="Open Sans Bold"/>
                <a:sym typeface="Open Sans Bold"/>
              </a:rPr>
              <a:t>Haller TM, </a:t>
            </a:r>
            <a:r>
              <a:rPr lang="en-US" sz="1600" b="1" dirty="0" err="1">
                <a:solidFill>
                  <a:schemeClr val="accent1">
                    <a:lumMod val="75000"/>
                  </a:schemeClr>
                </a:solidFill>
                <a:latin typeface="Open Sans Bold"/>
                <a:ea typeface="Open Sans Bold"/>
                <a:cs typeface="Open Sans Bold"/>
                <a:sym typeface="Open Sans Bold"/>
              </a:rPr>
              <a:t>Quatrara</a:t>
            </a:r>
            <a:r>
              <a:rPr lang="en-US" sz="1600" b="1" dirty="0">
                <a:solidFill>
                  <a:schemeClr val="accent1">
                    <a:lumMod val="75000"/>
                  </a:schemeClr>
                </a:solidFill>
                <a:latin typeface="Open Sans Bold"/>
                <a:ea typeface="Open Sans Bold"/>
                <a:cs typeface="Open Sans Bold"/>
                <a:sym typeface="Open Sans Bold"/>
              </a:rPr>
              <a:t> B, </a:t>
            </a:r>
            <a:r>
              <a:rPr lang="en-US" sz="1600" b="1" dirty="0" err="1">
                <a:solidFill>
                  <a:schemeClr val="accent1">
                    <a:lumMod val="75000"/>
                  </a:schemeClr>
                </a:solidFill>
                <a:latin typeface="Open Sans Bold"/>
                <a:ea typeface="Open Sans Bold"/>
                <a:cs typeface="Open Sans Bold"/>
                <a:sym typeface="Open Sans Bold"/>
              </a:rPr>
              <a:t>Letzkus</a:t>
            </a:r>
            <a:r>
              <a:rPr lang="en-US" sz="1600" b="1" dirty="0">
                <a:solidFill>
                  <a:schemeClr val="accent1">
                    <a:lumMod val="75000"/>
                  </a:schemeClr>
                </a:solidFill>
                <a:latin typeface="Open Sans Bold"/>
                <a:ea typeface="Open Sans Bold"/>
                <a:cs typeface="Open Sans Bold"/>
                <a:sym typeface="Open Sans Bold"/>
              </a:rPr>
              <a:t> LC, </a:t>
            </a:r>
            <a:r>
              <a:rPr lang="en-US" sz="1600" b="1" dirty="0" err="1">
                <a:solidFill>
                  <a:schemeClr val="accent1">
                    <a:lumMod val="75000"/>
                  </a:schemeClr>
                </a:solidFill>
                <a:latin typeface="Open Sans Bold"/>
                <a:ea typeface="Open Sans Bold"/>
                <a:cs typeface="Open Sans Bold"/>
                <a:sym typeface="Open Sans Bold"/>
              </a:rPr>
              <a:t>Keim-Malpass</a:t>
            </a:r>
            <a:r>
              <a:rPr lang="en-US" sz="1600" b="1" dirty="0">
                <a:solidFill>
                  <a:schemeClr val="accent1">
                    <a:lumMod val="75000"/>
                  </a:schemeClr>
                </a:solidFill>
                <a:latin typeface="Open Sans Bold"/>
                <a:ea typeface="Open Sans Bold"/>
                <a:cs typeface="Open Sans Bold"/>
                <a:sym typeface="Open Sans Bold"/>
              </a:rPr>
              <a:t> J. Nurses’ perceptions of shift length: What are the benefits? </a:t>
            </a:r>
            <a:r>
              <a:rPr lang="en-US" sz="1600" b="1" dirty="0" err="1">
                <a:solidFill>
                  <a:schemeClr val="accent1">
                    <a:lumMod val="75000"/>
                  </a:schemeClr>
                </a:solidFill>
                <a:latin typeface="Open Sans Bold"/>
                <a:ea typeface="Open Sans Bold"/>
                <a:cs typeface="Open Sans Bold"/>
                <a:sym typeface="Open Sans Bold"/>
              </a:rPr>
              <a:t>Nurs</a:t>
            </a:r>
            <a:r>
              <a:rPr lang="en-US" sz="1600" b="1" dirty="0">
                <a:solidFill>
                  <a:schemeClr val="accent1">
                    <a:lumMod val="75000"/>
                  </a:schemeClr>
                </a:solidFill>
                <a:latin typeface="Open Sans Bold"/>
                <a:ea typeface="Open Sans Bold"/>
                <a:cs typeface="Open Sans Bold"/>
                <a:sym typeface="Open Sans Bold"/>
              </a:rPr>
              <a:t> </a:t>
            </a:r>
            <a:r>
              <a:rPr lang="en-US" sz="1600" b="1" dirty="0" err="1">
                <a:solidFill>
                  <a:schemeClr val="accent1">
                    <a:lumMod val="75000"/>
                  </a:schemeClr>
                </a:solidFill>
                <a:latin typeface="Open Sans Bold"/>
                <a:ea typeface="Open Sans Bold"/>
                <a:cs typeface="Open Sans Bold"/>
                <a:sym typeface="Open Sans Bold"/>
              </a:rPr>
              <a:t>Manag</a:t>
            </a:r>
            <a:r>
              <a:rPr lang="en-US" sz="1600" b="1" dirty="0">
                <a:solidFill>
                  <a:schemeClr val="accent1">
                    <a:lumMod val="75000"/>
                  </a:schemeClr>
                </a:solidFill>
                <a:latin typeface="Open Sans Bold"/>
                <a:ea typeface="Open Sans Bold"/>
                <a:cs typeface="Open Sans Bold"/>
                <a:sym typeface="Open Sans Bold"/>
              </a:rPr>
              <a:t> (Harrow). </a:t>
            </a:r>
            <a:r>
              <a:rPr lang="en-US" sz="1600" b="1" dirty="0" err="1">
                <a:solidFill>
                  <a:schemeClr val="accent1">
                    <a:lumMod val="75000"/>
                  </a:schemeClr>
                </a:solidFill>
                <a:latin typeface="Open Sans Bold"/>
                <a:ea typeface="Open Sans Bold"/>
                <a:cs typeface="Open Sans Bold"/>
                <a:sym typeface="Open Sans Bold"/>
              </a:rPr>
              <a:t>Octubre</a:t>
            </a:r>
            <a:r>
              <a:rPr lang="en-US" sz="1600" b="1" dirty="0">
                <a:solidFill>
                  <a:schemeClr val="accent1">
                    <a:lumMod val="75000"/>
                  </a:schemeClr>
                </a:solidFill>
                <a:latin typeface="Open Sans Bold"/>
                <a:ea typeface="Open Sans Bold"/>
                <a:cs typeface="Open Sans Bold"/>
                <a:sym typeface="Open Sans Bold"/>
              </a:rPr>
              <a:t> de 2018;49(10):38-43.</a:t>
            </a:r>
          </a:p>
          <a:p>
            <a:pPr marL="342900" indent="-342900" algn="just">
              <a:lnSpc>
                <a:spcPts val="2240"/>
              </a:lnSpc>
              <a:buAutoNum type="arabicPeriod"/>
            </a:pPr>
            <a:r>
              <a:rPr lang="en-US" sz="1600" b="1" dirty="0">
                <a:solidFill>
                  <a:schemeClr val="accent1">
                    <a:lumMod val="75000"/>
                  </a:schemeClr>
                </a:solidFill>
                <a:latin typeface="Open Sans Bold"/>
                <a:ea typeface="Open Sans Bold"/>
                <a:cs typeface="Open Sans Bold"/>
                <a:sym typeface="Open Sans Bold"/>
              </a:rPr>
              <a:t>Haller T, </a:t>
            </a:r>
            <a:r>
              <a:rPr lang="en-US" sz="1600" b="1" dirty="0" err="1">
                <a:solidFill>
                  <a:schemeClr val="accent1">
                    <a:lumMod val="75000"/>
                  </a:schemeClr>
                </a:solidFill>
                <a:latin typeface="Open Sans Bold"/>
                <a:ea typeface="Open Sans Bold"/>
                <a:cs typeface="Open Sans Bold"/>
                <a:sym typeface="Open Sans Bold"/>
              </a:rPr>
              <a:t>Quatrara</a:t>
            </a:r>
            <a:r>
              <a:rPr lang="en-US" sz="1600" b="1" dirty="0">
                <a:solidFill>
                  <a:schemeClr val="accent1">
                    <a:lumMod val="75000"/>
                  </a:schemeClr>
                </a:solidFill>
                <a:latin typeface="Open Sans Bold"/>
                <a:ea typeface="Open Sans Bold"/>
                <a:cs typeface="Open Sans Bold"/>
                <a:sym typeface="Open Sans Bold"/>
              </a:rPr>
              <a:t> B, Miller-Davis C, </a:t>
            </a:r>
            <a:r>
              <a:rPr lang="en-US" sz="1600" b="1" dirty="0" err="1">
                <a:solidFill>
                  <a:schemeClr val="accent1">
                    <a:lumMod val="75000"/>
                  </a:schemeClr>
                </a:solidFill>
                <a:latin typeface="Open Sans Bold"/>
                <a:ea typeface="Open Sans Bold"/>
                <a:cs typeface="Open Sans Bold"/>
                <a:sym typeface="Open Sans Bold"/>
              </a:rPr>
              <a:t>Noguera</a:t>
            </a:r>
            <a:r>
              <a:rPr lang="en-US" sz="1600" b="1" dirty="0">
                <a:solidFill>
                  <a:schemeClr val="accent1">
                    <a:lumMod val="75000"/>
                  </a:schemeClr>
                </a:solidFill>
                <a:latin typeface="Open Sans Bold"/>
                <a:ea typeface="Open Sans Bold"/>
                <a:cs typeface="Open Sans Bold"/>
                <a:sym typeface="Open Sans Bold"/>
              </a:rPr>
              <a:t> A, </a:t>
            </a:r>
            <a:r>
              <a:rPr lang="en-US" sz="1600" b="1" dirty="0" err="1">
                <a:solidFill>
                  <a:schemeClr val="accent1">
                    <a:lumMod val="75000"/>
                  </a:schemeClr>
                </a:solidFill>
                <a:latin typeface="Open Sans Bold"/>
                <a:ea typeface="Open Sans Bold"/>
                <a:cs typeface="Open Sans Bold"/>
                <a:sym typeface="Open Sans Bold"/>
              </a:rPr>
              <a:t>Pannone</a:t>
            </a:r>
            <a:r>
              <a:rPr lang="en-US" sz="1600" b="1" dirty="0">
                <a:solidFill>
                  <a:schemeClr val="accent1">
                    <a:lumMod val="75000"/>
                  </a:schemeClr>
                </a:solidFill>
                <a:latin typeface="Open Sans Bold"/>
                <a:ea typeface="Open Sans Bold"/>
                <a:cs typeface="Open Sans Bold"/>
                <a:sym typeface="Open Sans Bold"/>
              </a:rPr>
              <a:t> A, </a:t>
            </a:r>
            <a:r>
              <a:rPr lang="en-US" sz="1600" b="1" dirty="0" err="1">
                <a:solidFill>
                  <a:schemeClr val="accent1">
                    <a:lumMod val="75000"/>
                  </a:schemeClr>
                </a:solidFill>
                <a:latin typeface="Open Sans Bold"/>
                <a:ea typeface="Open Sans Bold"/>
                <a:cs typeface="Open Sans Bold"/>
                <a:sym typeface="Open Sans Bold"/>
              </a:rPr>
              <a:t>Keim</a:t>
            </a:r>
            <a:r>
              <a:rPr lang="en-US" sz="1600" b="1" dirty="0">
                <a:solidFill>
                  <a:schemeClr val="accent1">
                    <a:lumMod val="75000"/>
                  </a:schemeClr>
                </a:solidFill>
                <a:latin typeface="Open Sans Bold"/>
                <a:ea typeface="Open Sans Bold"/>
                <a:cs typeface="Open Sans Bold"/>
                <a:sym typeface="Open Sans Bold"/>
              </a:rPr>
              <a:t>- </a:t>
            </a:r>
            <a:r>
              <a:rPr lang="en-US" sz="1600" b="1" dirty="0" err="1">
                <a:solidFill>
                  <a:schemeClr val="accent1">
                    <a:lumMod val="75000"/>
                  </a:schemeClr>
                </a:solidFill>
                <a:latin typeface="Open Sans Bold"/>
                <a:ea typeface="Open Sans Bold"/>
                <a:cs typeface="Open Sans Bold"/>
                <a:sym typeface="Open Sans Bold"/>
              </a:rPr>
              <a:t>Malpass</a:t>
            </a:r>
            <a:r>
              <a:rPr lang="en-US" sz="1600" b="1" dirty="0">
                <a:solidFill>
                  <a:schemeClr val="accent1">
                    <a:lumMod val="75000"/>
                  </a:schemeClr>
                </a:solidFill>
                <a:latin typeface="Open Sans Bold"/>
                <a:ea typeface="Open Sans Bold"/>
                <a:cs typeface="Open Sans Bold"/>
                <a:sym typeface="Open Sans Bold"/>
              </a:rPr>
              <a:t> J, et al. Exploring Perceptions of Shift Length: A State-Based Survey of Registered Nurses. JONA J </a:t>
            </a:r>
            <a:r>
              <a:rPr lang="en-US" sz="1600" b="1" dirty="0" err="1">
                <a:solidFill>
                  <a:schemeClr val="accent1">
                    <a:lumMod val="75000"/>
                  </a:schemeClr>
                </a:solidFill>
                <a:latin typeface="Open Sans Bold"/>
                <a:ea typeface="Open Sans Bold"/>
                <a:cs typeface="Open Sans Bold"/>
                <a:sym typeface="Open Sans Bold"/>
              </a:rPr>
              <a:t>Nurs</a:t>
            </a:r>
            <a:r>
              <a:rPr lang="en-US" sz="1600" b="1" dirty="0">
                <a:solidFill>
                  <a:schemeClr val="accent1">
                    <a:lumMod val="75000"/>
                  </a:schemeClr>
                </a:solidFill>
                <a:latin typeface="Open Sans Bold"/>
                <a:ea typeface="Open Sans Bold"/>
                <a:cs typeface="Open Sans Bold"/>
                <a:sym typeface="Open Sans Bold"/>
              </a:rPr>
              <a:t> Adm. </a:t>
            </a:r>
            <a:r>
              <a:rPr lang="en-US" sz="1600" b="1" dirty="0" err="1">
                <a:solidFill>
                  <a:schemeClr val="accent1">
                    <a:lumMod val="75000"/>
                  </a:schemeClr>
                </a:solidFill>
                <a:latin typeface="Open Sans Bold"/>
                <a:ea typeface="Open Sans Bold"/>
                <a:cs typeface="Open Sans Bold"/>
                <a:sym typeface="Open Sans Bold"/>
              </a:rPr>
              <a:t>Septiembre</a:t>
            </a:r>
            <a:r>
              <a:rPr lang="en-US" sz="1600" b="1" dirty="0">
                <a:solidFill>
                  <a:schemeClr val="accent1">
                    <a:lumMod val="75000"/>
                  </a:schemeClr>
                </a:solidFill>
                <a:latin typeface="Open Sans Bold"/>
                <a:ea typeface="Open Sans Bold"/>
                <a:cs typeface="Open Sans Bold"/>
                <a:sym typeface="Open Sans Bold"/>
              </a:rPr>
              <a:t> de 2020;50(9):449-55.</a:t>
            </a:r>
          </a:p>
          <a:p>
            <a:pPr marL="342900" indent="-342900" algn="just">
              <a:lnSpc>
                <a:spcPts val="2240"/>
              </a:lnSpc>
              <a:buAutoNum type="arabicPeriod"/>
            </a:pPr>
            <a:r>
              <a:rPr lang="en-US" sz="1600" b="1" dirty="0">
                <a:solidFill>
                  <a:schemeClr val="accent1">
                    <a:lumMod val="75000"/>
                  </a:schemeClr>
                </a:solidFill>
                <a:latin typeface="Open Sans Bold"/>
                <a:ea typeface="Open Sans Bold"/>
                <a:cs typeface="Open Sans Bold"/>
                <a:sym typeface="Open Sans Bold"/>
              </a:rPr>
              <a:t>Kim S, Kim Y, Lim SS, </a:t>
            </a:r>
            <a:r>
              <a:rPr lang="en-US" sz="1600" b="1" dirty="0" err="1">
                <a:solidFill>
                  <a:schemeClr val="accent1">
                    <a:lumMod val="75000"/>
                  </a:schemeClr>
                </a:solidFill>
                <a:latin typeface="Open Sans Bold"/>
                <a:ea typeface="Open Sans Bold"/>
                <a:cs typeface="Open Sans Bold"/>
                <a:sym typeface="Open Sans Bold"/>
              </a:rPr>
              <a:t>Ryoo</a:t>
            </a:r>
            <a:r>
              <a:rPr lang="en-US" sz="1600" b="1" dirty="0">
                <a:solidFill>
                  <a:schemeClr val="accent1">
                    <a:lumMod val="75000"/>
                  </a:schemeClr>
                </a:solidFill>
                <a:latin typeface="Open Sans Bold"/>
                <a:ea typeface="Open Sans Bold"/>
                <a:cs typeface="Open Sans Bold"/>
                <a:sym typeface="Open Sans Bold"/>
              </a:rPr>
              <a:t> JH, Yoon JH. Long Commute Time and Sleep Problems with Gender Difference in Work–Life Balance: A Cross-sectional Study of More than 25,000 Workers. </a:t>
            </a:r>
            <a:r>
              <a:rPr lang="en-US" sz="1600" b="1" dirty="0" err="1">
                <a:solidFill>
                  <a:schemeClr val="accent1">
                    <a:lumMod val="75000"/>
                  </a:schemeClr>
                </a:solidFill>
                <a:latin typeface="Open Sans Bold"/>
                <a:ea typeface="Open Sans Bold"/>
                <a:cs typeface="Open Sans Bold"/>
                <a:sym typeface="Open Sans Bold"/>
              </a:rPr>
              <a:t>Saf</a:t>
            </a:r>
            <a:r>
              <a:rPr lang="en-US" sz="1600" b="1" dirty="0">
                <a:solidFill>
                  <a:schemeClr val="accent1">
                    <a:lumMod val="75000"/>
                  </a:schemeClr>
                </a:solidFill>
                <a:latin typeface="Open Sans Bold"/>
                <a:ea typeface="Open Sans Bold"/>
                <a:cs typeface="Open Sans Bold"/>
                <a:sym typeface="Open Sans Bold"/>
              </a:rPr>
              <a:t> Health Work. </a:t>
            </a:r>
            <a:r>
              <a:rPr lang="en-US" sz="1600" b="1" dirty="0" err="1">
                <a:solidFill>
                  <a:schemeClr val="accent1">
                    <a:lumMod val="75000"/>
                  </a:schemeClr>
                </a:solidFill>
                <a:latin typeface="Open Sans Bold"/>
                <a:ea typeface="Open Sans Bold"/>
                <a:cs typeface="Open Sans Bold"/>
                <a:sym typeface="Open Sans Bold"/>
              </a:rPr>
              <a:t>diciembre</a:t>
            </a:r>
            <a:r>
              <a:rPr lang="en-US" sz="1600" b="1" dirty="0">
                <a:solidFill>
                  <a:schemeClr val="accent1">
                    <a:lumMod val="75000"/>
                  </a:schemeClr>
                </a:solidFill>
                <a:latin typeface="Open Sans Bold"/>
                <a:ea typeface="Open Sans Bold"/>
                <a:cs typeface="Open Sans Bold"/>
                <a:sym typeface="Open Sans Bold"/>
              </a:rPr>
              <a:t> de 2019;10(4):470-5.</a:t>
            </a:r>
          </a:p>
          <a:p>
            <a:pPr algn="ctr">
              <a:lnSpc>
                <a:spcPts val="2240"/>
              </a:lnSpc>
              <a:spcBef>
                <a:spcPct val="0"/>
              </a:spcBef>
            </a:pPr>
            <a:endParaRPr lang="en-US" sz="1600" b="1" dirty="0">
              <a:solidFill>
                <a:srgbClr val="2E4A69"/>
              </a:solidFill>
              <a:latin typeface="Open Sans Bold"/>
              <a:ea typeface="Open Sans Bold"/>
              <a:cs typeface="Open Sans Bold"/>
              <a:sym typeface="Open Sans Bold"/>
            </a:endParaRPr>
          </a:p>
        </p:txBody>
      </p:sp>
      <p:sp>
        <p:nvSpPr>
          <p:cNvPr id="7" name="Freeform 7"/>
          <p:cNvSpPr/>
          <p:nvPr/>
        </p:nvSpPr>
        <p:spPr>
          <a:xfrm>
            <a:off x="15405040" y="350658"/>
            <a:ext cx="1854260" cy="1501950"/>
          </a:xfrm>
          <a:custGeom>
            <a:avLst/>
            <a:gdLst/>
            <a:ahLst/>
            <a:cxnLst/>
            <a:rect l="l" t="t" r="r" b="b"/>
            <a:pathLst>
              <a:path w="1854260" h="1501950">
                <a:moveTo>
                  <a:pt x="0" y="0"/>
                </a:moveTo>
                <a:lnTo>
                  <a:pt x="1854260" y="0"/>
                </a:lnTo>
                <a:lnTo>
                  <a:pt x="1854260" y="1501950"/>
                </a:lnTo>
                <a:lnTo>
                  <a:pt x="0" y="15019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E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0868" y="361461"/>
            <a:ext cx="832230" cy="1334479"/>
          </a:xfrm>
          <a:custGeom>
            <a:avLst/>
            <a:gdLst/>
            <a:ahLst/>
            <a:cxnLst/>
            <a:rect l="l" t="t" r="r" b="b"/>
            <a:pathLst>
              <a:path w="832230" h="1334479">
                <a:moveTo>
                  <a:pt x="0" y="0"/>
                </a:moveTo>
                <a:lnTo>
                  <a:pt x="832230" y="0"/>
                </a:lnTo>
                <a:lnTo>
                  <a:pt x="832230" y="1334478"/>
                </a:lnTo>
                <a:lnTo>
                  <a:pt x="0" y="13344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3" name="Freeform 3"/>
          <p:cNvSpPr/>
          <p:nvPr/>
        </p:nvSpPr>
        <p:spPr>
          <a:xfrm>
            <a:off x="687795" y="838504"/>
            <a:ext cx="434960" cy="380392"/>
          </a:xfrm>
          <a:custGeom>
            <a:avLst/>
            <a:gdLst/>
            <a:ahLst/>
            <a:cxnLst/>
            <a:rect l="l" t="t" r="r" b="b"/>
            <a:pathLst>
              <a:path w="434960" h="380392">
                <a:moveTo>
                  <a:pt x="0" y="0"/>
                </a:moveTo>
                <a:lnTo>
                  <a:pt x="434960" y="0"/>
                </a:lnTo>
                <a:lnTo>
                  <a:pt x="434960" y="380392"/>
                </a:lnTo>
                <a:lnTo>
                  <a:pt x="0" y="380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a:p>
        </p:txBody>
      </p:sp>
      <p:sp>
        <p:nvSpPr>
          <p:cNvPr id="4" name="Freeform 4"/>
          <p:cNvSpPr/>
          <p:nvPr/>
        </p:nvSpPr>
        <p:spPr>
          <a:xfrm rot="5400000">
            <a:off x="10334666" y="-6077158"/>
            <a:ext cx="6649743" cy="7199525"/>
          </a:xfrm>
          <a:custGeom>
            <a:avLst/>
            <a:gdLst/>
            <a:ahLst/>
            <a:cxnLst/>
            <a:rect l="l" t="t" r="r" b="b"/>
            <a:pathLst>
              <a:path w="6649743" h="7199525">
                <a:moveTo>
                  <a:pt x="0" y="0"/>
                </a:moveTo>
                <a:lnTo>
                  <a:pt x="6649743" y="0"/>
                </a:lnTo>
                <a:lnTo>
                  <a:pt x="6649743" y="7199525"/>
                </a:lnTo>
                <a:lnTo>
                  <a:pt x="0" y="71995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
          </a:p>
        </p:txBody>
      </p:sp>
      <p:sp>
        <p:nvSpPr>
          <p:cNvPr id="5" name="Freeform 5"/>
          <p:cNvSpPr/>
          <p:nvPr/>
        </p:nvSpPr>
        <p:spPr>
          <a:xfrm rot="-6776845">
            <a:off x="14978349" y="-4449646"/>
            <a:ext cx="9142965" cy="7746585"/>
          </a:xfrm>
          <a:custGeom>
            <a:avLst/>
            <a:gdLst/>
            <a:ahLst/>
            <a:cxnLst/>
            <a:rect l="l" t="t" r="r" b="b"/>
            <a:pathLst>
              <a:path w="9142965" h="7746585">
                <a:moveTo>
                  <a:pt x="0" y="0"/>
                </a:moveTo>
                <a:lnTo>
                  <a:pt x="9142965" y="0"/>
                </a:lnTo>
                <a:lnTo>
                  <a:pt x="9142965" y="7746585"/>
                </a:lnTo>
                <a:lnTo>
                  <a:pt x="0" y="77465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ES"/>
          </a:p>
        </p:txBody>
      </p:sp>
      <p:sp>
        <p:nvSpPr>
          <p:cNvPr id="6" name="Freeform 6"/>
          <p:cNvSpPr/>
          <p:nvPr/>
        </p:nvSpPr>
        <p:spPr>
          <a:xfrm>
            <a:off x="403153" y="526578"/>
            <a:ext cx="918237" cy="918237"/>
          </a:xfrm>
          <a:custGeom>
            <a:avLst/>
            <a:gdLst/>
            <a:ahLst/>
            <a:cxnLst/>
            <a:rect l="l" t="t" r="r" b="b"/>
            <a:pathLst>
              <a:path w="918237" h="918237">
                <a:moveTo>
                  <a:pt x="0" y="0"/>
                </a:moveTo>
                <a:lnTo>
                  <a:pt x="918237" y="0"/>
                </a:lnTo>
                <a:lnTo>
                  <a:pt x="918237" y="918237"/>
                </a:lnTo>
                <a:lnTo>
                  <a:pt x="0" y="9182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ES"/>
          </a:p>
        </p:txBody>
      </p:sp>
      <p:sp>
        <p:nvSpPr>
          <p:cNvPr id="7" name="TextBox 7"/>
          <p:cNvSpPr txBox="1"/>
          <p:nvPr/>
        </p:nvSpPr>
        <p:spPr>
          <a:xfrm>
            <a:off x="2562433" y="2142242"/>
            <a:ext cx="14994685" cy="4789805"/>
          </a:xfrm>
          <a:prstGeom prst="rect">
            <a:avLst/>
          </a:prstGeom>
        </p:spPr>
        <p:txBody>
          <a:bodyPr lIns="0" tIns="0" rIns="0" bIns="0" rtlCol="0" anchor="t">
            <a:spAutoFit/>
          </a:bodyPr>
          <a:lstStyle/>
          <a:p>
            <a:pPr marL="496571" lvl="1" indent="-248285" algn="just">
              <a:lnSpc>
                <a:spcPts val="3220"/>
              </a:lnSpc>
              <a:buFont typeface="Arial"/>
              <a:buChar char="•"/>
            </a:pPr>
            <a:r>
              <a:rPr lang="en-US" sz="2300" b="1">
                <a:solidFill>
                  <a:srgbClr val="1A1A1A"/>
                </a:solidFill>
                <a:latin typeface="Open Sans Bold"/>
                <a:ea typeface="Open Sans Bold"/>
                <a:cs typeface="Open Sans Bold"/>
                <a:sym typeface="Open Sans Bold"/>
              </a:rPr>
              <a:t>La profesión de enfermería está intrínsecamente vinculada al trabajo a turnos ya que están operativos las 24 horas del día, los 7 días de la semana. Esta forma de trabajo puede dar lugar a diferentes alteraciones como fatiga crónica, trastornos del sueño y estrés psicológico. Sin embargo, se ha prestado escasa atención al impacto que estos horarios tienen en la vida social de las personas.</a:t>
            </a:r>
          </a:p>
          <a:p>
            <a:pPr algn="just">
              <a:lnSpc>
                <a:spcPts val="3220"/>
              </a:lnSpc>
            </a:pPr>
            <a:endParaRPr lang="en-US" sz="2300" b="1">
              <a:solidFill>
                <a:srgbClr val="1A1A1A"/>
              </a:solidFill>
              <a:latin typeface="Open Sans Bold"/>
              <a:ea typeface="Open Sans Bold"/>
              <a:cs typeface="Open Sans Bold"/>
              <a:sym typeface="Open Sans Bold"/>
            </a:endParaRPr>
          </a:p>
          <a:p>
            <a:pPr marL="496571" lvl="1" indent="-248285" algn="just">
              <a:lnSpc>
                <a:spcPts val="3220"/>
              </a:lnSpc>
              <a:buFont typeface="Arial"/>
              <a:buChar char="•"/>
            </a:pPr>
            <a:r>
              <a:rPr lang="en-US" sz="2300" b="1">
                <a:solidFill>
                  <a:srgbClr val="1A1A1A"/>
                </a:solidFill>
                <a:latin typeface="Open Sans Bold"/>
                <a:ea typeface="Open Sans Bold"/>
                <a:cs typeface="Open Sans Bold"/>
                <a:sym typeface="Open Sans Bold"/>
              </a:rPr>
              <a:t>En España y, en concreto, en los hospitales públicos de la Comunidad de Madrid, el personal de enfermería desempeña su trabajo, habitualmente, en turnos de 7 horas (mañana/tarde) y 10 horas (noche), existiendo muy pocos servicios en los que el personal de enfermería realice turnos de 12 horas. Sin embargo, se está impulsando cada vez más la adopción de este tipo de turnos. </a:t>
            </a:r>
          </a:p>
          <a:p>
            <a:pPr algn="just">
              <a:lnSpc>
                <a:spcPts val="3220"/>
              </a:lnSpc>
            </a:pPr>
            <a:endParaRPr lang="en-US" sz="2300" b="1">
              <a:solidFill>
                <a:srgbClr val="1A1A1A"/>
              </a:solidFill>
              <a:latin typeface="Open Sans Bold"/>
              <a:ea typeface="Open Sans Bold"/>
              <a:cs typeface="Open Sans Bold"/>
              <a:sym typeface="Open Sans Bold"/>
            </a:endParaRPr>
          </a:p>
          <a:p>
            <a:pPr marL="496571" lvl="1" indent="-248285" algn="just">
              <a:lnSpc>
                <a:spcPts val="3220"/>
              </a:lnSpc>
              <a:buFont typeface="Arial"/>
              <a:buChar char="•"/>
            </a:pPr>
            <a:r>
              <a:rPr lang="en-US" sz="2300" b="1">
                <a:solidFill>
                  <a:srgbClr val="1A1A1A"/>
                </a:solidFill>
                <a:latin typeface="Open Sans Bold"/>
                <a:ea typeface="Open Sans Bold"/>
                <a:cs typeface="Open Sans Bold"/>
                <a:sym typeface="Open Sans Bold"/>
              </a:rPr>
              <a:t>Según la RAE, conciliar significa "hacer compatibles dos o más cosas". </a:t>
            </a:r>
          </a:p>
        </p:txBody>
      </p:sp>
      <p:sp>
        <p:nvSpPr>
          <p:cNvPr id="8" name="Freeform 8"/>
          <p:cNvSpPr/>
          <p:nvPr/>
        </p:nvSpPr>
        <p:spPr>
          <a:xfrm>
            <a:off x="-119326" y="2189867"/>
            <a:ext cx="2049201" cy="2487822"/>
          </a:xfrm>
          <a:custGeom>
            <a:avLst/>
            <a:gdLst/>
            <a:ahLst/>
            <a:cxnLst/>
            <a:rect l="l" t="t" r="r" b="b"/>
            <a:pathLst>
              <a:path w="2049201" h="2487822">
                <a:moveTo>
                  <a:pt x="0" y="0"/>
                </a:moveTo>
                <a:lnTo>
                  <a:pt x="2049201" y="0"/>
                </a:lnTo>
                <a:lnTo>
                  <a:pt x="2049201" y="2487822"/>
                </a:lnTo>
                <a:lnTo>
                  <a:pt x="0" y="2487822"/>
                </a:lnTo>
                <a:lnTo>
                  <a:pt x="0" y="0"/>
                </a:lnTo>
                <a:close/>
              </a:path>
            </a:pathLst>
          </a:custGeom>
          <a:blipFill>
            <a:blip r:embed="rId12"/>
            <a:stretch>
              <a:fillRect t="-3924" b="-3924"/>
            </a:stretch>
          </a:blipFill>
        </p:spPr>
        <p:txBody>
          <a:bodyPr/>
          <a:lstStyle/>
          <a:p>
            <a:endParaRPr lang="es-ES"/>
          </a:p>
        </p:txBody>
      </p:sp>
      <p:sp>
        <p:nvSpPr>
          <p:cNvPr id="9" name="Freeform 9"/>
          <p:cNvSpPr/>
          <p:nvPr/>
        </p:nvSpPr>
        <p:spPr>
          <a:xfrm>
            <a:off x="1321390" y="1915530"/>
            <a:ext cx="1099164" cy="1099164"/>
          </a:xfrm>
          <a:custGeom>
            <a:avLst/>
            <a:gdLst/>
            <a:ahLst/>
            <a:cxnLst/>
            <a:rect l="l" t="t" r="r" b="b"/>
            <a:pathLst>
              <a:path w="1099164" h="1099164">
                <a:moveTo>
                  <a:pt x="0" y="0"/>
                </a:moveTo>
                <a:lnTo>
                  <a:pt x="1099163" y="0"/>
                </a:lnTo>
                <a:lnTo>
                  <a:pt x="1099163" y="1099163"/>
                </a:lnTo>
                <a:lnTo>
                  <a:pt x="0" y="10991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ES"/>
          </a:p>
        </p:txBody>
      </p:sp>
      <p:sp>
        <p:nvSpPr>
          <p:cNvPr id="10" name="Freeform 10"/>
          <p:cNvSpPr/>
          <p:nvPr/>
        </p:nvSpPr>
        <p:spPr>
          <a:xfrm>
            <a:off x="7066764" y="7727936"/>
            <a:ext cx="4154473" cy="1714664"/>
          </a:xfrm>
          <a:custGeom>
            <a:avLst/>
            <a:gdLst/>
            <a:ahLst/>
            <a:cxnLst/>
            <a:rect l="l" t="t" r="r" b="b"/>
            <a:pathLst>
              <a:path w="4154473" h="1714664">
                <a:moveTo>
                  <a:pt x="0" y="0"/>
                </a:moveTo>
                <a:lnTo>
                  <a:pt x="4154472" y="0"/>
                </a:lnTo>
                <a:lnTo>
                  <a:pt x="4154472" y="1714664"/>
                </a:lnTo>
                <a:lnTo>
                  <a:pt x="0" y="171466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s-ES"/>
          </a:p>
        </p:txBody>
      </p:sp>
      <p:sp>
        <p:nvSpPr>
          <p:cNvPr id="11" name="Freeform 11"/>
          <p:cNvSpPr/>
          <p:nvPr/>
        </p:nvSpPr>
        <p:spPr>
          <a:xfrm>
            <a:off x="8156550" y="8838659"/>
            <a:ext cx="1996498" cy="603941"/>
          </a:xfrm>
          <a:custGeom>
            <a:avLst/>
            <a:gdLst/>
            <a:ahLst/>
            <a:cxnLst/>
            <a:rect l="l" t="t" r="r" b="b"/>
            <a:pathLst>
              <a:path w="1996498" h="603941">
                <a:moveTo>
                  <a:pt x="0" y="0"/>
                </a:moveTo>
                <a:lnTo>
                  <a:pt x="1996498" y="0"/>
                </a:lnTo>
                <a:lnTo>
                  <a:pt x="1996498" y="603941"/>
                </a:lnTo>
                <a:lnTo>
                  <a:pt x="0" y="60394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s-ES"/>
          </a:p>
        </p:txBody>
      </p:sp>
      <p:sp>
        <p:nvSpPr>
          <p:cNvPr id="12" name="Freeform 12"/>
          <p:cNvSpPr/>
          <p:nvPr/>
        </p:nvSpPr>
        <p:spPr>
          <a:xfrm>
            <a:off x="11535561" y="8445194"/>
            <a:ext cx="1567264" cy="280148"/>
          </a:xfrm>
          <a:custGeom>
            <a:avLst/>
            <a:gdLst/>
            <a:ahLst/>
            <a:cxnLst/>
            <a:rect l="l" t="t" r="r" b="b"/>
            <a:pathLst>
              <a:path w="1567264" h="280148">
                <a:moveTo>
                  <a:pt x="0" y="0"/>
                </a:moveTo>
                <a:lnTo>
                  <a:pt x="1567264" y="0"/>
                </a:lnTo>
                <a:lnTo>
                  <a:pt x="1567264" y="280148"/>
                </a:lnTo>
                <a:lnTo>
                  <a:pt x="0" y="2801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s-ES"/>
          </a:p>
        </p:txBody>
      </p:sp>
      <p:sp>
        <p:nvSpPr>
          <p:cNvPr id="13" name="Freeform 13"/>
          <p:cNvSpPr/>
          <p:nvPr/>
        </p:nvSpPr>
        <p:spPr>
          <a:xfrm rot="-10800000">
            <a:off x="5270325" y="8445194"/>
            <a:ext cx="1567264" cy="280148"/>
          </a:xfrm>
          <a:custGeom>
            <a:avLst/>
            <a:gdLst/>
            <a:ahLst/>
            <a:cxnLst/>
            <a:rect l="l" t="t" r="r" b="b"/>
            <a:pathLst>
              <a:path w="1567264" h="280148">
                <a:moveTo>
                  <a:pt x="0" y="0"/>
                </a:moveTo>
                <a:lnTo>
                  <a:pt x="1567264" y="0"/>
                </a:lnTo>
                <a:lnTo>
                  <a:pt x="1567264" y="280148"/>
                </a:lnTo>
                <a:lnTo>
                  <a:pt x="0" y="2801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s-ES"/>
          </a:p>
        </p:txBody>
      </p:sp>
      <p:sp>
        <p:nvSpPr>
          <p:cNvPr id="14" name="TextBox 14"/>
          <p:cNvSpPr txBox="1"/>
          <p:nvPr/>
        </p:nvSpPr>
        <p:spPr>
          <a:xfrm>
            <a:off x="1595398" y="447866"/>
            <a:ext cx="5242191" cy="996949"/>
          </a:xfrm>
          <a:prstGeom prst="rect">
            <a:avLst/>
          </a:prstGeom>
        </p:spPr>
        <p:txBody>
          <a:bodyPr lIns="0" tIns="0" rIns="0" bIns="0" rtlCol="0" anchor="t">
            <a:spAutoFit/>
          </a:bodyPr>
          <a:lstStyle/>
          <a:p>
            <a:pPr algn="l">
              <a:lnSpc>
                <a:spcPts val="7000"/>
              </a:lnSpc>
            </a:pPr>
            <a:r>
              <a:rPr lang="en-US" sz="5000" b="1">
                <a:solidFill>
                  <a:srgbClr val="2E4A69"/>
                </a:solidFill>
                <a:latin typeface="Agrandir Tight Heavy"/>
                <a:ea typeface="Agrandir Tight Heavy"/>
                <a:cs typeface="Agrandir Tight Heavy"/>
                <a:sym typeface="Agrandir Tight Heavy"/>
              </a:rPr>
              <a:t>INTRODUCCIÓN</a:t>
            </a:r>
          </a:p>
        </p:txBody>
      </p:sp>
      <p:sp>
        <p:nvSpPr>
          <p:cNvPr id="15" name="TextBox 15"/>
          <p:cNvSpPr txBox="1"/>
          <p:nvPr/>
        </p:nvSpPr>
        <p:spPr>
          <a:xfrm>
            <a:off x="7013110" y="7750328"/>
            <a:ext cx="4293851" cy="952969"/>
          </a:xfrm>
          <a:prstGeom prst="rect">
            <a:avLst/>
          </a:prstGeom>
        </p:spPr>
        <p:txBody>
          <a:bodyPr wrap="square" lIns="0" tIns="0" rIns="0" bIns="0" rtlCol="0" anchor="t">
            <a:spAutoFit/>
          </a:bodyPr>
          <a:lstStyle/>
          <a:p>
            <a:pPr algn="ctr">
              <a:lnSpc>
                <a:spcPts val="3848"/>
              </a:lnSpc>
            </a:pPr>
            <a:r>
              <a:rPr lang="en-US" sz="2749" dirty="0">
                <a:solidFill>
                  <a:srgbClr val="000000"/>
                </a:solidFill>
                <a:latin typeface="Trocchi"/>
                <a:ea typeface="Trocchi"/>
                <a:cs typeface="Trocchi"/>
                <a:sym typeface="Trocchi"/>
              </a:rPr>
              <a:t>CONCILIACIÓN </a:t>
            </a:r>
          </a:p>
          <a:p>
            <a:pPr algn="ctr">
              <a:lnSpc>
                <a:spcPts val="3848"/>
              </a:lnSpc>
            </a:pPr>
            <a:r>
              <a:rPr lang="en-US" sz="2749" dirty="0">
                <a:solidFill>
                  <a:srgbClr val="000000"/>
                </a:solidFill>
                <a:latin typeface="Trocchi"/>
                <a:ea typeface="Trocchi"/>
                <a:cs typeface="Trocchi"/>
                <a:sym typeface="Trocchi"/>
              </a:rPr>
              <a:t>FAMILIAR - LABORAL</a:t>
            </a:r>
          </a:p>
        </p:txBody>
      </p:sp>
      <p:sp>
        <p:nvSpPr>
          <p:cNvPr id="16" name="TextBox 16"/>
          <p:cNvSpPr txBox="1"/>
          <p:nvPr/>
        </p:nvSpPr>
        <p:spPr>
          <a:xfrm>
            <a:off x="1929875" y="8184583"/>
            <a:ext cx="3116272" cy="763270"/>
          </a:xfrm>
          <a:prstGeom prst="rect">
            <a:avLst/>
          </a:prstGeom>
        </p:spPr>
        <p:txBody>
          <a:bodyPr lIns="0" tIns="0" rIns="0" bIns="0" rtlCol="0" anchor="t">
            <a:spAutoFit/>
          </a:bodyPr>
          <a:lstStyle/>
          <a:p>
            <a:pPr algn="ctr">
              <a:lnSpc>
                <a:spcPts val="3080"/>
              </a:lnSpc>
            </a:pPr>
            <a:r>
              <a:rPr lang="en-US" sz="2200" b="1">
                <a:solidFill>
                  <a:srgbClr val="1A1A1A"/>
                </a:solidFill>
                <a:latin typeface="Open Sans Bold"/>
                <a:ea typeface="Open Sans Bold"/>
                <a:cs typeface="Open Sans Bold"/>
                <a:sym typeface="Open Sans Bold"/>
              </a:rPr>
              <a:t>RESPONSABILIDADES FAMILIARES</a:t>
            </a:r>
          </a:p>
        </p:txBody>
      </p:sp>
      <p:sp>
        <p:nvSpPr>
          <p:cNvPr id="17" name="TextBox 17"/>
          <p:cNvSpPr txBox="1"/>
          <p:nvPr/>
        </p:nvSpPr>
        <p:spPr>
          <a:xfrm>
            <a:off x="13331425" y="8184583"/>
            <a:ext cx="3141551" cy="763270"/>
          </a:xfrm>
          <a:prstGeom prst="rect">
            <a:avLst/>
          </a:prstGeom>
        </p:spPr>
        <p:txBody>
          <a:bodyPr lIns="0" tIns="0" rIns="0" bIns="0" rtlCol="0" anchor="t">
            <a:spAutoFit/>
          </a:bodyPr>
          <a:lstStyle/>
          <a:p>
            <a:pPr algn="ctr">
              <a:lnSpc>
                <a:spcPts val="3079"/>
              </a:lnSpc>
            </a:pPr>
            <a:r>
              <a:rPr lang="en-US" sz="2199" b="1">
                <a:solidFill>
                  <a:srgbClr val="1A1A1A"/>
                </a:solidFill>
                <a:latin typeface="Open Sans Bold"/>
                <a:ea typeface="Open Sans Bold"/>
                <a:cs typeface="Open Sans Bold"/>
                <a:sym typeface="Open Sans Bold"/>
              </a:rPr>
              <a:t>RESPONSABILIDADES LABORALES</a:t>
            </a:r>
          </a:p>
        </p:txBody>
      </p:sp>
      <p:sp>
        <p:nvSpPr>
          <p:cNvPr id="18" name="Freeform 18"/>
          <p:cNvSpPr/>
          <p:nvPr/>
        </p:nvSpPr>
        <p:spPr>
          <a:xfrm>
            <a:off x="1595398" y="1374800"/>
            <a:ext cx="3273224" cy="178539"/>
          </a:xfrm>
          <a:custGeom>
            <a:avLst/>
            <a:gdLst/>
            <a:ahLst/>
            <a:cxnLst/>
            <a:rect l="l" t="t" r="r" b="b"/>
            <a:pathLst>
              <a:path w="3273224" h="178539">
                <a:moveTo>
                  <a:pt x="0" y="0"/>
                </a:moveTo>
                <a:lnTo>
                  <a:pt x="3273224" y="0"/>
                </a:lnTo>
                <a:lnTo>
                  <a:pt x="3273224" y="178539"/>
                </a:lnTo>
                <a:lnTo>
                  <a:pt x="0" y="17853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s-E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0868" y="361461"/>
            <a:ext cx="832230" cy="1334479"/>
          </a:xfrm>
          <a:custGeom>
            <a:avLst/>
            <a:gdLst/>
            <a:ahLst/>
            <a:cxnLst/>
            <a:rect l="l" t="t" r="r" b="b"/>
            <a:pathLst>
              <a:path w="832230" h="1334479">
                <a:moveTo>
                  <a:pt x="0" y="0"/>
                </a:moveTo>
                <a:lnTo>
                  <a:pt x="832230" y="0"/>
                </a:lnTo>
                <a:lnTo>
                  <a:pt x="832230" y="1334478"/>
                </a:lnTo>
                <a:lnTo>
                  <a:pt x="0" y="13344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3" name="Freeform 3"/>
          <p:cNvSpPr/>
          <p:nvPr/>
        </p:nvSpPr>
        <p:spPr>
          <a:xfrm>
            <a:off x="687795" y="838504"/>
            <a:ext cx="434960" cy="380392"/>
          </a:xfrm>
          <a:custGeom>
            <a:avLst/>
            <a:gdLst/>
            <a:ahLst/>
            <a:cxnLst/>
            <a:rect l="l" t="t" r="r" b="b"/>
            <a:pathLst>
              <a:path w="434960" h="380392">
                <a:moveTo>
                  <a:pt x="0" y="0"/>
                </a:moveTo>
                <a:lnTo>
                  <a:pt x="434960" y="0"/>
                </a:lnTo>
                <a:lnTo>
                  <a:pt x="434960" y="380392"/>
                </a:lnTo>
                <a:lnTo>
                  <a:pt x="0" y="380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a:p>
        </p:txBody>
      </p:sp>
      <p:sp>
        <p:nvSpPr>
          <p:cNvPr id="4" name="Freeform 4"/>
          <p:cNvSpPr/>
          <p:nvPr/>
        </p:nvSpPr>
        <p:spPr>
          <a:xfrm rot="5400000">
            <a:off x="10334666" y="-6077158"/>
            <a:ext cx="6649743" cy="7199525"/>
          </a:xfrm>
          <a:custGeom>
            <a:avLst/>
            <a:gdLst/>
            <a:ahLst/>
            <a:cxnLst/>
            <a:rect l="l" t="t" r="r" b="b"/>
            <a:pathLst>
              <a:path w="6649743" h="7199525">
                <a:moveTo>
                  <a:pt x="0" y="0"/>
                </a:moveTo>
                <a:lnTo>
                  <a:pt x="6649743" y="0"/>
                </a:lnTo>
                <a:lnTo>
                  <a:pt x="6649743" y="7199525"/>
                </a:lnTo>
                <a:lnTo>
                  <a:pt x="0" y="71995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
          </a:p>
        </p:txBody>
      </p:sp>
      <p:sp>
        <p:nvSpPr>
          <p:cNvPr id="5" name="Freeform 5"/>
          <p:cNvSpPr/>
          <p:nvPr/>
        </p:nvSpPr>
        <p:spPr>
          <a:xfrm rot="-6776845">
            <a:off x="14978349" y="-4449646"/>
            <a:ext cx="9142965" cy="7746585"/>
          </a:xfrm>
          <a:custGeom>
            <a:avLst/>
            <a:gdLst/>
            <a:ahLst/>
            <a:cxnLst/>
            <a:rect l="l" t="t" r="r" b="b"/>
            <a:pathLst>
              <a:path w="9142965" h="7746585">
                <a:moveTo>
                  <a:pt x="0" y="0"/>
                </a:moveTo>
                <a:lnTo>
                  <a:pt x="9142965" y="0"/>
                </a:lnTo>
                <a:lnTo>
                  <a:pt x="9142965" y="7746585"/>
                </a:lnTo>
                <a:lnTo>
                  <a:pt x="0" y="77465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ES"/>
          </a:p>
        </p:txBody>
      </p:sp>
      <p:sp>
        <p:nvSpPr>
          <p:cNvPr id="6" name="Freeform 6"/>
          <p:cNvSpPr/>
          <p:nvPr/>
        </p:nvSpPr>
        <p:spPr>
          <a:xfrm>
            <a:off x="403153" y="526578"/>
            <a:ext cx="918237" cy="918237"/>
          </a:xfrm>
          <a:custGeom>
            <a:avLst/>
            <a:gdLst/>
            <a:ahLst/>
            <a:cxnLst/>
            <a:rect l="l" t="t" r="r" b="b"/>
            <a:pathLst>
              <a:path w="918237" h="918237">
                <a:moveTo>
                  <a:pt x="0" y="0"/>
                </a:moveTo>
                <a:lnTo>
                  <a:pt x="918237" y="0"/>
                </a:lnTo>
                <a:lnTo>
                  <a:pt x="918237" y="918237"/>
                </a:lnTo>
                <a:lnTo>
                  <a:pt x="0" y="9182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ES"/>
          </a:p>
        </p:txBody>
      </p:sp>
      <p:sp>
        <p:nvSpPr>
          <p:cNvPr id="7" name="TextBox 7"/>
          <p:cNvSpPr txBox="1"/>
          <p:nvPr/>
        </p:nvSpPr>
        <p:spPr>
          <a:xfrm>
            <a:off x="1812308" y="2750080"/>
            <a:ext cx="15758176" cy="5604309"/>
          </a:xfrm>
          <a:prstGeom prst="rect">
            <a:avLst/>
          </a:prstGeom>
        </p:spPr>
        <p:txBody>
          <a:bodyPr lIns="0" tIns="0" rIns="0" bIns="0" rtlCol="0" anchor="t">
            <a:spAutoFit/>
          </a:bodyPr>
          <a:lstStyle/>
          <a:p>
            <a:pPr marL="410211" lvl="1" indent="-205106" algn="just">
              <a:lnSpc>
                <a:spcPts val="2660"/>
              </a:lnSpc>
              <a:buFont typeface="Arial"/>
              <a:buChar char="•"/>
            </a:pPr>
            <a:r>
              <a:rPr lang="en-US" sz="1900" b="1">
                <a:solidFill>
                  <a:srgbClr val="1A1A1A"/>
                </a:solidFill>
                <a:latin typeface="Open Sans Bold"/>
                <a:ea typeface="Open Sans Bold"/>
                <a:cs typeface="Open Sans Bold"/>
                <a:sym typeface="Open Sans Bold"/>
              </a:rPr>
              <a:t>La Agencia Europea para la Seguridad y la Salud en el Trabajo ha identificado esa falta de equilibrio como un importante factor de riesgo psicosocial. Además, esta falta de conciliación también es responsable de que gran cantidad del personal de enfermería quiera abandonar su puesto de trabajo.</a:t>
            </a:r>
          </a:p>
          <a:p>
            <a:pPr algn="just">
              <a:lnSpc>
                <a:spcPts val="2660"/>
              </a:lnSpc>
            </a:pPr>
            <a:endParaRPr lang="en-US" sz="1900" b="1">
              <a:solidFill>
                <a:srgbClr val="1A1A1A"/>
              </a:solidFill>
              <a:latin typeface="Open Sans Bold"/>
              <a:ea typeface="Open Sans Bold"/>
              <a:cs typeface="Open Sans Bold"/>
              <a:sym typeface="Open Sans Bold"/>
            </a:endParaRPr>
          </a:p>
          <a:p>
            <a:pPr marL="410211" lvl="1" indent="-205106" algn="just">
              <a:lnSpc>
                <a:spcPts val="2660"/>
              </a:lnSpc>
              <a:buFont typeface="Arial"/>
              <a:buChar char="•"/>
            </a:pPr>
            <a:r>
              <a:rPr lang="en-US" sz="1900" b="1">
                <a:solidFill>
                  <a:srgbClr val="1A1A1A"/>
                </a:solidFill>
                <a:latin typeface="Open Sans Bold"/>
                <a:ea typeface="Open Sans Bold"/>
                <a:cs typeface="Open Sans Bold"/>
                <a:sym typeface="Open Sans Bold"/>
              </a:rPr>
              <a:t>A pesar de la tendencia hacia los turnos de 12 horas, existen opiniones divididas sobre su efectividad. Hay estudios que destacan sus beneficios (más tiempo libre y mejoras organizacionales*), mientras que otros señalan que pueden aumentar la fatiga y afectar negativamente la atención al paciente.</a:t>
            </a:r>
          </a:p>
          <a:p>
            <a:pPr algn="just">
              <a:lnSpc>
                <a:spcPts val="2660"/>
              </a:lnSpc>
            </a:pPr>
            <a:endParaRPr lang="en-US" sz="1900" b="1">
              <a:solidFill>
                <a:srgbClr val="1A1A1A"/>
              </a:solidFill>
              <a:latin typeface="Open Sans Bold"/>
              <a:ea typeface="Open Sans Bold"/>
              <a:cs typeface="Open Sans Bold"/>
              <a:sym typeface="Open Sans Bold"/>
            </a:endParaRPr>
          </a:p>
          <a:p>
            <a:pPr marL="410211" lvl="1" indent="-205106" algn="just">
              <a:lnSpc>
                <a:spcPts val="2660"/>
              </a:lnSpc>
              <a:buFont typeface="Arial"/>
              <a:buChar char="•"/>
            </a:pPr>
            <a:r>
              <a:rPr lang="en-US" sz="1900" b="1">
                <a:solidFill>
                  <a:srgbClr val="1A1A1A"/>
                </a:solidFill>
                <a:latin typeface="Open Sans Bold"/>
                <a:ea typeface="Open Sans Bold"/>
                <a:cs typeface="Open Sans Bold"/>
                <a:sym typeface="Open Sans Bold"/>
              </a:rPr>
              <a:t>La enfermería es una profesión mayoritariamente femenina y, a pesar de que el rol tradicional de la mujer ha experimentado cambios significativos en las últimas décadas, todavía existe una disparidad en términos de responsabilidades de cuidado. Por tanto, esto hace que el conflicto laboral-familiar se acentúe en este colectivo.</a:t>
            </a:r>
          </a:p>
          <a:p>
            <a:pPr algn="just">
              <a:lnSpc>
                <a:spcPts val="2660"/>
              </a:lnSpc>
            </a:pPr>
            <a:endParaRPr lang="en-US" sz="1900" b="1">
              <a:solidFill>
                <a:srgbClr val="1A1A1A"/>
              </a:solidFill>
              <a:latin typeface="Open Sans Bold"/>
              <a:ea typeface="Open Sans Bold"/>
              <a:cs typeface="Open Sans Bold"/>
              <a:sym typeface="Open Sans Bold"/>
            </a:endParaRPr>
          </a:p>
          <a:p>
            <a:pPr marL="410211" lvl="1" indent="-205106" algn="just">
              <a:lnSpc>
                <a:spcPts val="2660"/>
              </a:lnSpc>
              <a:buFont typeface="Arial"/>
              <a:buChar char="•"/>
            </a:pPr>
            <a:r>
              <a:rPr lang="en-US" sz="1900" b="1">
                <a:solidFill>
                  <a:srgbClr val="1A1A1A"/>
                </a:solidFill>
                <a:latin typeface="Open Sans Bold"/>
                <a:ea typeface="Open Sans Bold"/>
                <a:cs typeface="Open Sans Bold"/>
                <a:sym typeface="Open Sans Bold"/>
              </a:rPr>
              <a:t>En este sentido, ofrecer flexibilidad en los horarios laborales ha demostrado ser una solución efectiva reduciendo el absentismo y mejorando la productividad de los empleados.</a:t>
            </a:r>
          </a:p>
          <a:p>
            <a:pPr algn="just">
              <a:lnSpc>
                <a:spcPts val="2660"/>
              </a:lnSpc>
            </a:pPr>
            <a:endParaRPr lang="en-US" sz="1900" b="1">
              <a:solidFill>
                <a:srgbClr val="1A1A1A"/>
              </a:solidFill>
              <a:latin typeface="Open Sans Bold"/>
              <a:ea typeface="Open Sans Bold"/>
              <a:cs typeface="Open Sans Bold"/>
              <a:sym typeface="Open Sans Bold"/>
            </a:endParaRPr>
          </a:p>
          <a:p>
            <a:pPr algn="just">
              <a:lnSpc>
                <a:spcPts val="2660"/>
              </a:lnSpc>
            </a:pPr>
            <a:r>
              <a:rPr lang="en-US" sz="1900" b="1">
                <a:solidFill>
                  <a:srgbClr val="1A1A1A"/>
                </a:solidFill>
                <a:latin typeface="Open Sans Bold"/>
                <a:ea typeface="Open Sans Bold"/>
                <a:cs typeface="Open Sans Bold"/>
                <a:sym typeface="Open Sans Bold"/>
              </a:rPr>
              <a:t>(*) facilita la programación de turnos, reduce los costos, supone menos horas de traspaso entre turnos y mayor trabajo en equipo.</a:t>
            </a:r>
          </a:p>
          <a:p>
            <a:pPr algn="just">
              <a:lnSpc>
                <a:spcPts val="2192"/>
              </a:lnSpc>
            </a:pPr>
            <a:endParaRPr lang="en-US" sz="1900" b="1">
              <a:solidFill>
                <a:srgbClr val="1A1A1A"/>
              </a:solidFill>
              <a:latin typeface="Open Sans Bold"/>
              <a:ea typeface="Open Sans Bold"/>
              <a:cs typeface="Open Sans Bold"/>
              <a:sym typeface="Open Sans Bold"/>
            </a:endParaRPr>
          </a:p>
        </p:txBody>
      </p:sp>
      <p:sp>
        <p:nvSpPr>
          <p:cNvPr id="8" name="Freeform 8"/>
          <p:cNvSpPr/>
          <p:nvPr/>
        </p:nvSpPr>
        <p:spPr>
          <a:xfrm>
            <a:off x="-87766" y="3014693"/>
            <a:ext cx="1900074" cy="2487822"/>
          </a:xfrm>
          <a:custGeom>
            <a:avLst/>
            <a:gdLst/>
            <a:ahLst/>
            <a:cxnLst/>
            <a:rect l="l" t="t" r="r" b="b"/>
            <a:pathLst>
              <a:path w="1900074" h="2487822">
                <a:moveTo>
                  <a:pt x="0" y="0"/>
                </a:moveTo>
                <a:lnTo>
                  <a:pt x="1900074" y="0"/>
                </a:lnTo>
                <a:lnTo>
                  <a:pt x="1900074" y="2487822"/>
                </a:lnTo>
                <a:lnTo>
                  <a:pt x="0" y="2487822"/>
                </a:lnTo>
                <a:lnTo>
                  <a:pt x="0" y="0"/>
                </a:lnTo>
                <a:close/>
              </a:path>
            </a:pathLst>
          </a:custGeom>
          <a:blipFill>
            <a:blip r:embed="rId12"/>
            <a:stretch>
              <a:fillRect/>
            </a:stretch>
          </a:blipFill>
        </p:spPr>
        <p:txBody>
          <a:bodyPr/>
          <a:lstStyle/>
          <a:p>
            <a:endParaRPr lang="es-ES"/>
          </a:p>
        </p:txBody>
      </p:sp>
      <p:sp>
        <p:nvSpPr>
          <p:cNvPr id="9" name="Freeform 9"/>
          <p:cNvSpPr/>
          <p:nvPr/>
        </p:nvSpPr>
        <p:spPr>
          <a:xfrm>
            <a:off x="862271" y="2574022"/>
            <a:ext cx="881342" cy="881342"/>
          </a:xfrm>
          <a:custGeom>
            <a:avLst/>
            <a:gdLst/>
            <a:ahLst/>
            <a:cxnLst/>
            <a:rect l="l" t="t" r="r" b="b"/>
            <a:pathLst>
              <a:path w="881342" h="881342">
                <a:moveTo>
                  <a:pt x="0" y="0"/>
                </a:moveTo>
                <a:lnTo>
                  <a:pt x="881342" y="0"/>
                </a:lnTo>
                <a:lnTo>
                  <a:pt x="881342" y="881342"/>
                </a:lnTo>
                <a:lnTo>
                  <a:pt x="0" y="8813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ES"/>
          </a:p>
        </p:txBody>
      </p:sp>
      <p:sp>
        <p:nvSpPr>
          <p:cNvPr id="10" name="TextBox 10"/>
          <p:cNvSpPr txBox="1"/>
          <p:nvPr/>
        </p:nvSpPr>
        <p:spPr>
          <a:xfrm>
            <a:off x="1595398" y="447866"/>
            <a:ext cx="5242191" cy="996949"/>
          </a:xfrm>
          <a:prstGeom prst="rect">
            <a:avLst/>
          </a:prstGeom>
        </p:spPr>
        <p:txBody>
          <a:bodyPr lIns="0" tIns="0" rIns="0" bIns="0" rtlCol="0" anchor="t">
            <a:spAutoFit/>
          </a:bodyPr>
          <a:lstStyle/>
          <a:p>
            <a:pPr algn="l">
              <a:lnSpc>
                <a:spcPts val="7000"/>
              </a:lnSpc>
            </a:pPr>
            <a:r>
              <a:rPr lang="en-US" sz="5000" b="1">
                <a:solidFill>
                  <a:srgbClr val="2E4A69"/>
                </a:solidFill>
                <a:latin typeface="Agrandir Tight Heavy"/>
                <a:ea typeface="Agrandir Tight Heavy"/>
                <a:cs typeface="Agrandir Tight Heavy"/>
                <a:sym typeface="Agrandir Tight Heavy"/>
              </a:rPr>
              <a:t>INTRODUCCIÓN</a:t>
            </a:r>
          </a:p>
        </p:txBody>
      </p:sp>
      <p:sp>
        <p:nvSpPr>
          <p:cNvPr id="11" name="Freeform 11"/>
          <p:cNvSpPr/>
          <p:nvPr/>
        </p:nvSpPr>
        <p:spPr>
          <a:xfrm>
            <a:off x="1595398" y="1374800"/>
            <a:ext cx="3273224" cy="178539"/>
          </a:xfrm>
          <a:custGeom>
            <a:avLst/>
            <a:gdLst/>
            <a:ahLst/>
            <a:cxnLst/>
            <a:rect l="l" t="t" r="r" b="b"/>
            <a:pathLst>
              <a:path w="3273224" h="178539">
                <a:moveTo>
                  <a:pt x="0" y="0"/>
                </a:moveTo>
                <a:lnTo>
                  <a:pt x="3273224" y="0"/>
                </a:lnTo>
                <a:lnTo>
                  <a:pt x="3273224" y="178539"/>
                </a:lnTo>
                <a:lnTo>
                  <a:pt x="0" y="1785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s-ES"/>
          </a:p>
        </p:txBody>
      </p:sp>
      <p:sp>
        <p:nvSpPr>
          <p:cNvPr id="12" name="TextBox 12"/>
          <p:cNvSpPr txBox="1"/>
          <p:nvPr/>
        </p:nvSpPr>
        <p:spPr>
          <a:xfrm>
            <a:off x="2223737" y="8761660"/>
            <a:ext cx="14883336" cy="789306"/>
          </a:xfrm>
          <a:prstGeom prst="rect">
            <a:avLst/>
          </a:prstGeom>
        </p:spPr>
        <p:txBody>
          <a:bodyPr lIns="0" tIns="0" rIns="0" bIns="0" rtlCol="0" anchor="t">
            <a:spAutoFit/>
          </a:bodyPr>
          <a:lstStyle/>
          <a:p>
            <a:pPr algn="ctr">
              <a:lnSpc>
                <a:spcPts val="3219"/>
              </a:lnSpc>
            </a:pPr>
            <a:r>
              <a:rPr lang="en-US" sz="2299" b="1">
                <a:solidFill>
                  <a:srgbClr val="1A1A1A"/>
                </a:solidFill>
                <a:latin typeface="Open Sans Bold"/>
                <a:ea typeface="Open Sans Bold"/>
                <a:cs typeface="Open Sans Bold"/>
                <a:sym typeface="Open Sans Bold"/>
              </a:rPr>
              <a:t>Importancia del estudio:</a:t>
            </a:r>
            <a:r>
              <a:rPr lang="en-US" sz="2299">
                <a:solidFill>
                  <a:srgbClr val="1A1A1A"/>
                </a:solidFill>
                <a:latin typeface="Open Sans"/>
                <a:ea typeface="Open Sans"/>
                <a:cs typeface="Open Sans"/>
                <a:sym typeface="Open Sans"/>
              </a:rPr>
              <a:t> comprender y abordar los desafíos asociados con los turnos laborales y su impacto en la conciliación entre vida laboral y familiar.</a:t>
            </a:r>
          </a:p>
        </p:txBody>
      </p:sp>
      <p:sp>
        <p:nvSpPr>
          <p:cNvPr id="13" name="Freeform 13"/>
          <p:cNvSpPr/>
          <p:nvPr/>
        </p:nvSpPr>
        <p:spPr>
          <a:xfrm rot="-5400000">
            <a:off x="2085018" y="8940536"/>
            <a:ext cx="585331" cy="575088"/>
          </a:xfrm>
          <a:custGeom>
            <a:avLst/>
            <a:gdLst/>
            <a:ahLst/>
            <a:cxnLst/>
            <a:rect l="l" t="t" r="r" b="b"/>
            <a:pathLst>
              <a:path w="585331" h="575088">
                <a:moveTo>
                  <a:pt x="0" y="0"/>
                </a:moveTo>
                <a:lnTo>
                  <a:pt x="585331" y="0"/>
                </a:lnTo>
                <a:lnTo>
                  <a:pt x="585331" y="575088"/>
                </a:lnTo>
                <a:lnTo>
                  <a:pt x="0" y="57508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s-ES"/>
          </a:p>
        </p:txBody>
      </p:sp>
      <p:sp>
        <p:nvSpPr>
          <p:cNvPr id="14" name="TextBox 14"/>
          <p:cNvSpPr txBox="1"/>
          <p:nvPr/>
        </p:nvSpPr>
        <p:spPr>
          <a:xfrm>
            <a:off x="1743613" y="1818372"/>
            <a:ext cx="8726585" cy="389255"/>
          </a:xfrm>
          <a:prstGeom prst="rect">
            <a:avLst/>
          </a:prstGeom>
        </p:spPr>
        <p:txBody>
          <a:bodyPr lIns="0" tIns="0" rIns="0" bIns="0" rtlCol="0" anchor="t">
            <a:spAutoFit/>
          </a:bodyPr>
          <a:lstStyle/>
          <a:p>
            <a:pPr marL="496571" lvl="1" indent="-248285" algn="just">
              <a:lnSpc>
                <a:spcPts val="3220"/>
              </a:lnSpc>
              <a:buFont typeface="Arial"/>
              <a:buChar char="•"/>
            </a:pPr>
            <a:r>
              <a:rPr lang="en-US" sz="2300" b="1">
                <a:solidFill>
                  <a:srgbClr val="000000"/>
                </a:solidFill>
                <a:latin typeface="Open Sans Bold"/>
                <a:ea typeface="Open Sans Bold"/>
                <a:cs typeface="Open Sans Bold"/>
                <a:sym typeface="Open Sans Bold"/>
              </a:rPr>
              <a:t>Falta</a:t>
            </a:r>
            <a:r>
              <a:rPr lang="en-US" sz="2300">
                <a:solidFill>
                  <a:srgbClr val="000000"/>
                </a:solidFill>
                <a:latin typeface="Open Sans"/>
                <a:ea typeface="Open Sans"/>
                <a:cs typeface="Open Sans"/>
                <a:sym typeface="Open Sans"/>
              </a:rPr>
              <a:t> </a:t>
            </a:r>
            <a:r>
              <a:rPr lang="en-US" sz="2300" b="1">
                <a:solidFill>
                  <a:srgbClr val="000000"/>
                </a:solidFill>
                <a:latin typeface="Open Sans Bold"/>
                <a:ea typeface="Open Sans Bold"/>
                <a:cs typeface="Open Sans Bold"/>
                <a:sym typeface="Open Sans Bold"/>
              </a:rPr>
              <a:t>de</a:t>
            </a:r>
            <a:r>
              <a:rPr lang="en-US" sz="2300">
                <a:solidFill>
                  <a:srgbClr val="000000"/>
                </a:solidFill>
                <a:latin typeface="Open Sans"/>
                <a:ea typeface="Open Sans"/>
                <a:cs typeface="Open Sans"/>
                <a:sym typeface="Open Sans"/>
              </a:rPr>
              <a:t> </a:t>
            </a:r>
            <a:r>
              <a:rPr lang="en-US" sz="2300" b="1">
                <a:solidFill>
                  <a:srgbClr val="000000"/>
                </a:solidFill>
                <a:latin typeface="Open Sans Bold"/>
                <a:ea typeface="Open Sans Bold"/>
                <a:cs typeface="Open Sans Bold"/>
                <a:sym typeface="Open Sans Bold"/>
              </a:rPr>
              <a:t>conciliación entre la vida familiar y laboral </a:t>
            </a:r>
          </a:p>
        </p:txBody>
      </p:sp>
      <p:sp>
        <p:nvSpPr>
          <p:cNvPr id="15" name="TextBox 15"/>
          <p:cNvSpPr txBox="1"/>
          <p:nvPr/>
        </p:nvSpPr>
        <p:spPr>
          <a:xfrm>
            <a:off x="10601985" y="1468170"/>
            <a:ext cx="3598715" cy="1099185"/>
          </a:xfrm>
          <a:prstGeom prst="rect">
            <a:avLst/>
          </a:prstGeom>
        </p:spPr>
        <p:txBody>
          <a:bodyPr lIns="0" tIns="0" rIns="0" bIns="0" rtlCol="0" anchor="t">
            <a:spAutoFit/>
          </a:bodyPr>
          <a:lstStyle/>
          <a:p>
            <a:pPr algn="just">
              <a:lnSpc>
                <a:spcPts val="2940"/>
              </a:lnSpc>
            </a:pPr>
            <a:r>
              <a:rPr lang="en-US" sz="2100" b="1">
                <a:solidFill>
                  <a:srgbClr val="1A1A1A"/>
                </a:solidFill>
                <a:latin typeface="Open Sans Bold"/>
                <a:ea typeface="Open Sans Bold"/>
                <a:cs typeface="Open Sans Bold"/>
                <a:sym typeface="Open Sans Bold"/>
              </a:rPr>
              <a:t>BIENESTAR</a:t>
            </a:r>
          </a:p>
          <a:p>
            <a:pPr algn="just">
              <a:lnSpc>
                <a:spcPts val="2940"/>
              </a:lnSpc>
            </a:pPr>
            <a:endParaRPr lang="en-US" sz="2100" b="1">
              <a:solidFill>
                <a:srgbClr val="1A1A1A"/>
              </a:solidFill>
              <a:latin typeface="Open Sans Bold"/>
              <a:ea typeface="Open Sans Bold"/>
              <a:cs typeface="Open Sans Bold"/>
              <a:sym typeface="Open Sans Bold"/>
            </a:endParaRPr>
          </a:p>
          <a:p>
            <a:pPr algn="just">
              <a:lnSpc>
                <a:spcPts val="2940"/>
              </a:lnSpc>
            </a:pPr>
            <a:r>
              <a:rPr lang="en-US" sz="2100" b="1">
                <a:solidFill>
                  <a:srgbClr val="1A1A1A"/>
                </a:solidFill>
                <a:latin typeface="Open Sans Bold"/>
                <a:ea typeface="Open Sans Bold"/>
                <a:cs typeface="Open Sans Bold"/>
                <a:sym typeface="Open Sans Bold"/>
              </a:rPr>
              <a:t>RENDIMIENTO LABORAL</a:t>
            </a:r>
          </a:p>
        </p:txBody>
      </p:sp>
      <p:sp>
        <p:nvSpPr>
          <p:cNvPr id="16" name="Freeform 16"/>
          <p:cNvSpPr/>
          <p:nvPr/>
        </p:nvSpPr>
        <p:spPr>
          <a:xfrm>
            <a:off x="9938875" y="1342594"/>
            <a:ext cx="600814" cy="1388436"/>
          </a:xfrm>
          <a:custGeom>
            <a:avLst/>
            <a:gdLst/>
            <a:ahLst/>
            <a:cxnLst/>
            <a:rect l="l" t="t" r="r" b="b"/>
            <a:pathLst>
              <a:path w="600814" h="1388436">
                <a:moveTo>
                  <a:pt x="0" y="0"/>
                </a:moveTo>
                <a:lnTo>
                  <a:pt x="600814" y="0"/>
                </a:lnTo>
                <a:lnTo>
                  <a:pt x="600814" y="1388436"/>
                </a:lnTo>
                <a:lnTo>
                  <a:pt x="0" y="138843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s-ES"/>
          </a:p>
        </p:txBody>
      </p:sp>
      <p:sp>
        <p:nvSpPr>
          <p:cNvPr id="17" name="Freeform 17"/>
          <p:cNvSpPr/>
          <p:nvPr/>
        </p:nvSpPr>
        <p:spPr>
          <a:xfrm rot="190030">
            <a:off x="13472116" y="416899"/>
            <a:ext cx="1457169" cy="1769607"/>
          </a:xfrm>
          <a:custGeom>
            <a:avLst/>
            <a:gdLst/>
            <a:ahLst/>
            <a:cxnLst/>
            <a:rect l="l" t="t" r="r" b="b"/>
            <a:pathLst>
              <a:path w="1457169" h="1769607">
                <a:moveTo>
                  <a:pt x="0" y="0"/>
                </a:moveTo>
                <a:lnTo>
                  <a:pt x="1457169" y="0"/>
                </a:lnTo>
                <a:lnTo>
                  <a:pt x="1457169" y="1769608"/>
                </a:lnTo>
                <a:lnTo>
                  <a:pt x="0" y="1769608"/>
                </a:lnTo>
                <a:lnTo>
                  <a:pt x="0" y="0"/>
                </a:lnTo>
                <a:close/>
              </a:path>
            </a:pathLst>
          </a:custGeom>
          <a:blipFill>
            <a:blip r:embed="rId21"/>
            <a:stretch>
              <a:fillRect l="-65720" r="-16555"/>
            </a:stretch>
          </a:blipFill>
        </p:spPr>
        <p:txBody>
          <a:bodyPr/>
          <a:lstStyle/>
          <a:p>
            <a:endParaRPr lang="es-ES"/>
          </a:p>
        </p:txBody>
      </p:sp>
      <p:sp>
        <p:nvSpPr>
          <p:cNvPr id="18" name="Freeform 18"/>
          <p:cNvSpPr/>
          <p:nvPr/>
        </p:nvSpPr>
        <p:spPr>
          <a:xfrm>
            <a:off x="14798656" y="709803"/>
            <a:ext cx="532908" cy="796466"/>
          </a:xfrm>
          <a:custGeom>
            <a:avLst/>
            <a:gdLst/>
            <a:ahLst/>
            <a:cxnLst/>
            <a:rect l="l" t="t" r="r" b="b"/>
            <a:pathLst>
              <a:path w="532908" h="796466">
                <a:moveTo>
                  <a:pt x="0" y="0"/>
                </a:moveTo>
                <a:lnTo>
                  <a:pt x="532908" y="0"/>
                </a:lnTo>
                <a:lnTo>
                  <a:pt x="532908" y="796467"/>
                </a:lnTo>
                <a:lnTo>
                  <a:pt x="0" y="79646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s-ES"/>
          </a:p>
        </p:txBody>
      </p:sp>
      <p:grpSp>
        <p:nvGrpSpPr>
          <p:cNvPr id="19" name="Group 19"/>
          <p:cNvGrpSpPr/>
          <p:nvPr/>
        </p:nvGrpSpPr>
        <p:grpSpPr>
          <a:xfrm>
            <a:off x="1595398" y="8573465"/>
            <a:ext cx="15234816" cy="1389358"/>
            <a:chOff x="0" y="0"/>
            <a:chExt cx="3843628" cy="350525"/>
          </a:xfrm>
        </p:grpSpPr>
        <p:sp>
          <p:nvSpPr>
            <p:cNvPr id="20" name="Freeform 20"/>
            <p:cNvSpPr/>
            <p:nvPr/>
          </p:nvSpPr>
          <p:spPr>
            <a:xfrm>
              <a:off x="0" y="0"/>
              <a:ext cx="3843628" cy="350525"/>
            </a:xfrm>
            <a:custGeom>
              <a:avLst/>
              <a:gdLst/>
              <a:ahLst/>
              <a:cxnLst/>
              <a:rect l="l" t="t" r="r" b="b"/>
              <a:pathLst>
                <a:path w="3843628" h="350525">
                  <a:moveTo>
                    <a:pt x="25917" y="0"/>
                  </a:moveTo>
                  <a:lnTo>
                    <a:pt x="3817711" y="0"/>
                  </a:lnTo>
                  <a:cubicBezTo>
                    <a:pt x="3824584" y="0"/>
                    <a:pt x="3831177" y="2731"/>
                    <a:pt x="3836037" y="7591"/>
                  </a:cubicBezTo>
                  <a:cubicBezTo>
                    <a:pt x="3840897" y="12451"/>
                    <a:pt x="3843628" y="19043"/>
                    <a:pt x="3843628" y="25917"/>
                  </a:cubicBezTo>
                  <a:lnTo>
                    <a:pt x="3843628" y="324608"/>
                  </a:lnTo>
                  <a:cubicBezTo>
                    <a:pt x="3843628" y="338921"/>
                    <a:pt x="3832025" y="350525"/>
                    <a:pt x="3817711" y="350525"/>
                  </a:cubicBezTo>
                  <a:lnTo>
                    <a:pt x="25917" y="350525"/>
                  </a:lnTo>
                  <a:cubicBezTo>
                    <a:pt x="11603" y="350525"/>
                    <a:pt x="0" y="338921"/>
                    <a:pt x="0" y="324608"/>
                  </a:cubicBezTo>
                  <a:lnTo>
                    <a:pt x="0" y="25917"/>
                  </a:lnTo>
                  <a:cubicBezTo>
                    <a:pt x="0" y="11603"/>
                    <a:pt x="11603" y="0"/>
                    <a:pt x="25917" y="0"/>
                  </a:cubicBezTo>
                  <a:close/>
                </a:path>
              </a:pathLst>
            </a:custGeom>
            <a:solidFill>
              <a:srgbClr val="000000">
                <a:alpha val="0"/>
              </a:srgbClr>
            </a:solidFill>
            <a:ln w="133350" cap="rnd">
              <a:solidFill>
                <a:srgbClr val="2E4A69"/>
              </a:solidFill>
              <a:prstDash val="solid"/>
              <a:round/>
            </a:ln>
          </p:spPr>
          <p:txBody>
            <a:bodyPr/>
            <a:lstStyle/>
            <a:p>
              <a:endParaRPr lang="es-ES"/>
            </a:p>
          </p:txBody>
        </p:sp>
        <p:sp>
          <p:nvSpPr>
            <p:cNvPr id="21" name="TextBox 21"/>
            <p:cNvSpPr txBox="1"/>
            <p:nvPr/>
          </p:nvSpPr>
          <p:spPr>
            <a:xfrm>
              <a:off x="0" y="-47625"/>
              <a:ext cx="3843628" cy="398150"/>
            </a:xfrm>
            <a:prstGeom prst="rect">
              <a:avLst/>
            </a:prstGeom>
          </p:spPr>
          <p:txBody>
            <a:bodyPr lIns="53031" tIns="53031" rIns="53031" bIns="53031" rtlCol="0" anchor="ctr"/>
            <a:lstStyle/>
            <a:p>
              <a:pPr algn="ctr">
                <a:lnSpc>
                  <a:spcPts val="3499"/>
                </a:lnSpc>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00561">
            <a:off x="14991565" y="-5126319"/>
            <a:ext cx="9142965" cy="7746585"/>
          </a:xfrm>
          <a:custGeom>
            <a:avLst/>
            <a:gdLst/>
            <a:ahLst/>
            <a:cxnLst/>
            <a:rect l="l" t="t" r="r" b="b"/>
            <a:pathLst>
              <a:path w="9142965" h="7746585">
                <a:moveTo>
                  <a:pt x="0" y="0"/>
                </a:moveTo>
                <a:lnTo>
                  <a:pt x="9142966" y="0"/>
                </a:lnTo>
                <a:lnTo>
                  <a:pt x="9142966" y="7746585"/>
                </a:lnTo>
                <a:lnTo>
                  <a:pt x="0" y="77465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3" name="Freeform 3"/>
          <p:cNvSpPr/>
          <p:nvPr/>
        </p:nvSpPr>
        <p:spPr>
          <a:xfrm rot="5663498">
            <a:off x="11907481" y="-5971622"/>
            <a:ext cx="6649743" cy="7199525"/>
          </a:xfrm>
          <a:custGeom>
            <a:avLst/>
            <a:gdLst/>
            <a:ahLst/>
            <a:cxnLst/>
            <a:rect l="l" t="t" r="r" b="b"/>
            <a:pathLst>
              <a:path w="6649743" h="7199525">
                <a:moveTo>
                  <a:pt x="0" y="0"/>
                </a:moveTo>
                <a:lnTo>
                  <a:pt x="6649743" y="0"/>
                </a:lnTo>
                <a:lnTo>
                  <a:pt x="6649743" y="7199525"/>
                </a:lnTo>
                <a:lnTo>
                  <a:pt x="0" y="71995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a:p>
        </p:txBody>
      </p:sp>
      <p:sp>
        <p:nvSpPr>
          <p:cNvPr id="4" name="Freeform 4"/>
          <p:cNvSpPr/>
          <p:nvPr/>
        </p:nvSpPr>
        <p:spPr>
          <a:xfrm rot="5400000">
            <a:off x="-30868" y="361461"/>
            <a:ext cx="832230" cy="1334479"/>
          </a:xfrm>
          <a:custGeom>
            <a:avLst/>
            <a:gdLst/>
            <a:ahLst/>
            <a:cxnLst/>
            <a:rect l="l" t="t" r="r" b="b"/>
            <a:pathLst>
              <a:path w="832230" h="1334479">
                <a:moveTo>
                  <a:pt x="0" y="0"/>
                </a:moveTo>
                <a:lnTo>
                  <a:pt x="832230" y="0"/>
                </a:lnTo>
                <a:lnTo>
                  <a:pt x="832230" y="1334478"/>
                </a:lnTo>
                <a:lnTo>
                  <a:pt x="0" y="1334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
          </a:p>
        </p:txBody>
      </p:sp>
      <p:sp>
        <p:nvSpPr>
          <p:cNvPr id="5" name="Freeform 5"/>
          <p:cNvSpPr/>
          <p:nvPr/>
        </p:nvSpPr>
        <p:spPr>
          <a:xfrm>
            <a:off x="687795" y="838504"/>
            <a:ext cx="434960" cy="380392"/>
          </a:xfrm>
          <a:custGeom>
            <a:avLst/>
            <a:gdLst/>
            <a:ahLst/>
            <a:cxnLst/>
            <a:rect l="l" t="t" r="r" b="b"/>
            <a:pathLst>
              <a:path w="434960" h="380392">
                <a:moveTo>
                  <a:pt x="0" y="0"/>
                </a:moveTo>
                <a:lnTo>
                  <a:pt x="434960" y="0"/>
                </a:lnTo>
                <a:lnTo>
                  <a:pt x="434960" y="380392"/>
                </a:lnTo>
                <a:lnTo>
                  <a:pt x="0" y="3803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ES"/>
          </a:p>
        </p:txBody>
      </p:sp>
      <p:sp>
        <p:nvSpPr>
          <p:cNvPr id="6" name="Freeform 6"/>
          <p:cNvSpPr/>
          <p:nvPr/>
        </p:nvSpPr>
        <p:spPr>
          <a:xfrm rot="4232247">
            <a:off x="-3978014" y="8385212"/>
            <a:ext cx="6649743" cy="7199525"/>
          </a:xfrm>
          <a:custGeom>
            <a:avLst/>
            <a:gdLst/>
            <a:ahLst/>
            <a:cxnLst/>
            <a:rect l="l" t="t" r="r" b="b"/>
            <a:pathLst>
              <a:path w="6649743" h="7199525">
                <a:moveTo>
                  <a:pt x="0" y="0"/>
                </a:moveTo>
                <a:lnTo>
                  <a:pt x="6649743" y="0"/>
                </a:lnTo>
                <a:lnTo>
                  <a:pt x="6649743" y="7199525"/>
                </a:lnTo>
                <a:lnTo>
                  <a:pt x="0" y="71995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a:p>
        </p:txBody>
      </p:sp>
      <p:sp>
        <p:nvSpPr>
          <p:cNvPr id="7" name="Freeform 7"/>
          <p:cNvSpPr/>
          <p:nvPr/>
        </p:nvSpPr>
        <p:spPr>
          <a:xfrm>
            <a:off x="564404" y="2008397"/>
            <a:ext cx="559278" cy="578201"/>
          </a:xfrm>
          <a:custGeom>
            <a:avLst/>
            <a:gdLst/>
            <a:ahLst/>
            <a:cxnLst/>
            <a:rect l="l" t="t" r="r" b="b"/>
            <a:pathLst>
              <a:path w="559278" h="578201">
                <a:moveTo>
                  <a:pt x="0" y="0"/>
                </a:moveTo>
                <a:lnTo>
                  <a:pt x="559278" y="0"/>
                </a:lnTo>
                <a:lnTo>
                  <a:pt x="559278" y="578201"/>
                </a:lnTo>
                <a:lnTo>
                  <a:pt x="0" y="5782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ES"/>
          </a:p>
        </p:txBody>
      </p:sp>
      <p:sp>
        <p:nvSpPr>
          <p:cNvPr id="8" name="Freeform 8"/>
          <p:cNvSpPr/>
          <p:nvPr/>
        </p:nvSpPr>
        <p:spPr>
          <a:xfrm>
            <a:off x="439391" y="513047"/>
            <a:ext cx="931768" cy="931768"/>
          </a:xfrm>
          <a:custGeom>
            <a:avLst/>
            <a:gdLst/>
            <a:ahLst/>
            <a:cxnLst/>
            <a:rect l="l" t="t" r="r" b="b"/>
            <a:pathLst>
              <a:path w="931768" h="931768">
                <a:moveTo>
                  <a:pt x="0" y="0"/>
                </a:moveTo>
                <a:lnTo>
                  <a:pt x="931768" y="0"/>
                </a:lnTo>
                <a:lnTo>
                  <a:pt x="931768" y="931768"/>
                </a:lnTo>
                <a:lnTo>
                  <a:pt x="0" y="93176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s-ES"/>
          </a:p>
        </p:txBody>
      </p:sp>
      <p:sp>
        <p:nvSpPr>
          <p:cNvPr id="9" name="Freeform 9"/>
          <p:cNvSpPr/>
          <p:nvPr/>
        </p:nvSpPr>
        <p:spPr>
          <a:xfrm>
            <a:off x="564404" y="4434456"/>
            <a:ext cx="559278" cy="578201"/>
          </a:xfrm>
          <a:custGeom>
            <a:avLst/>
            <a:gdLst/>
            <a:ahLst/>
            <a:cxnLst/>
            <a:rect l="l" t="t" r="r" b="b"/>
            <a:pathLst>
              <a:path w="559278" h="578201">
                <a:moveTo>
                  <a:pt x="0" y="0"/>
                </a:moveTo>
                <a:lnTo>
                  <a:pt x="559278" y="0"/>
                </a:lnTo>
                <a:lnTo>
                  <a:pt x="559278" y="578201"/>
                </a:lnTo>
                <a:lnTo>
                  <a:pt x="0" y="5782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ES"/>
          </a:p>
        </p:txBody>
      </p:sp>
      <p:sp>
        <p:nvSpPr>
          <p:cNvPr id="10" name="Freeform 10"/>
          <p:cNvSpPr/>
          <p:nvPr/>
        </p:nvSpPr>
        <p:spPr>
          <a:xfrm>
            <a:off x="5401351" y="381048"/>
            <a:ext cx="891623" cy="914911"/>
          </a:xfrm>
          <a:custGeom>
            <a:avLst/>
            <a:gdLst/>
            <a:ahLst/>
            <a:cxnLst/>
            <a:rect l="l" t="t" r="r" b="b"/>
            <a:pathLst>
              <a:path w="891623" h="914911">
                <a:moveTo>
                  <a:pt x="0" y="0"/>
                </a:moveTo>
                <a:lnTo>
                  <a:pt x="891622" y="0"/>
                </a:lnTo>
                <a:lnTo>
                  <a:pt x="891622" y="914911"/>
                </a:lnTo>
                <a:lnTo>
                  <a:pt x="0" y="91491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s-ES"/>
          </a:p>
        </p:txBody>
      </p:sp>
      <p:sp>
        <p:nvSpPr>
          <p:cNvPr id="11" name="TextBox 11"/>
          <p:cNvSpPr txBox="1"/>
          <p:nvPr/>
        </p:nvSpPr>
        <p:spPr>
          <a:xfrm>
            <a:off x="1371159" y="2678681"/>
            <a:ext cx="15888141" cy="1298575"/>
          </a:xfrm>
          <a:prstGeom prst="rect">
            <a:avLst/>
          </a:prstGeom>
        </p:spPr>
        <p:txBody>
          <a:bodyPr lIns="0" tIns="0" rIns="0" bIns="0" rtlCol="0" anchor="t">
            <a:spAutoFit/>
          </a:bodyPr>
          <a:lstStyle/>
          <a:p>
            <a:pPr marL="539749" lvl="1" indent="-269875" algn="just">
              <a:lnSpc>
                <a:spcPts val="3499"/>
              </a:lnSpc>
              <a:buFont typeface="Arial"/>
              <a:buChar char="•"/>
            </a:pPr>
            <a:r>
              <a:rPr lang="en-US" sz="2499" b="1">
                <a:solidFill>
                  <a:srgbClr val="1A1A1A"/>
                </a:solidFill>
                <a:latin typeface="Open Sans Bold"/>
                <a:ea typeface="Open Sans Bold"/>
                <a:cs typeface="Open Sans Bold"/>
                <a:sym typeface="Open Sans Bold"/>
              </a:rPr>
              <a:t>Explorar la percepción del personal de enfermería de tres hospitales públicos de Madrid sobre la conciliación familiar-laboral en relación con los turnos de 12 horas frente a 7-10 horas, entre el periodo 2023-2024. </a:t>
            </a:r>
          </a:p>
        </p:txBody>
      </p:sp>
      <p:sp>
        <p:nvSpPr>
          <p:cNvPr id="12" name="TextBox 12"/>
          <p:cNvSpPr txBox="1"/>
          <p:nvPr/>
        </p:nvSpPr>
        <p:spPr>
          <a:xfrm>
            <a:off x="1534166" y="2053022"/>
            <a:ext cx="3867185" cy="448310"/>
          </a:xfrm>
          <a:prstGeom prst="rect">
            <a:avLst/>
          </a:prstGeom>
        </p:spPr>
        <p:txBody>
          <a:bodyPr lIns="0" tIns="0" rIns="0" bIns="0" rtlCol="0" anchor="t">
            <a:spAutoFit/>
          </a:bodyPr>
          <a:lstStyle/>
          <a:p>
            <a:pPr algn="l">
              <a:lnSpc>
                <a:spcPts val="3639"/>
              </a:lnSpc>
            </a:pPr>
            <a:r>
              <a:rPr lang="en-US" sz="2599" b="1">
                <a:solidFill>
                  <a:srgbClr val="1A1A1A"/>
                </a:solidFill>
                <a:latin typeface="Open Sans Bold"/>
                <a:ea typeface="Open Sans Bold"/>
                <a:cs typeface="Open Sans Bold"/>
                <a:sym typeface="Open Sans Bold"/>
              </a:rPr>
              <a:t>OBJETIVO PRINCIPAL</a:t>
            </a:r>
          </a:p>
        </p:txBody>
      </p:sp>
      <p:sp>
        <p:nvSpPr>
          <p:cNvPr id="13" name="TextBox 13"/>
          <p:cNvSpPr txBox="1"/>
          <p:nvPr/>
        </p:nvSpPr>
        <p:spPr>
          <a:xfrm>
            <a:off x="1595398" y="446473"/>
            <a:ext cx="5242191" cy="996949"/>
          </a:xfrm>
          <a:prstGeom prst="rect">
            <a:avLst/>
          </a:prstGeom>
        </p:spPr>
        <p:txBody>
          <a:bodyPr lIns="0" tIns="0" rIns="0" bIns="0" rtlCol="0" anchor="t">
            <a:spAutoFit/>
          </a:bodyPr>
          <a:lstStyle/>
          <a:p>
            <a:pPr algn="l">
              <a:lnSpc>
                <a:spcPts val="7000"/>
              </a:lnSpc>
            </a:pPr>
            <a:r>
              <a:rPr lang="en-US" sz="5000" b="1">
                <a:solidFill>
                  <a:srgbClr val="2E4A69"/>
                </a:solidFill>
                <a:latin typeface="Agrandir Tight Heavy"/>
                <a:ea typeface="Agrandir Tight Heavy"/>
                <a:cs typeface="Agrandir Tight Heavy"/>
                <a:sym typeface="Agrandir Tight Heavy"/>
              </a:rPr>
              <a:t>OBJETIVOS</a:t>
            </a:r>
          </a:p>
        </p:txBody>
      </p:sp>
      <p:sp>
        <p:nvSpPr>
          <p:cNvPr id="14" name="TextBox 14"/>
          <p:cNvSpPr txBox="1"/>
          <p:nvPr/>
        </p:nvSpPr>
        <p:spPr>
          <a:xfrm>
            <a:off x="1371159" y="5089317"/>
            <a:ext cx="15888141" cy="4504055"/>
          </a:xfrm>
          <a:prstGeom prst="rect">
            <a:avLst/>
          </a:prstGeom>
        </p:spPr>
        <p:txBody>
          <a:bodyPr lIns="0" tIns="0" rIns="0" bIns="0" rtlCol="0" anchor="t">
            <a:spAutoFit/>
          </a:bodyPr>
          <a:lstStyle/>
          <a:p>
            <a:pPr marL="453392" lvl="1" indent="-226696" algn="just">
              <a:lnSpc>
                <a:spcPts val="2940"/>
              </a:lnSpc>
              <a:buFont typeface="Arial"/>
              <a:buChar char="•"/>
            </a:pPr>
            <a:r>
              <a:rPr lang="en-US" sz="2100">
                <a:solidFill>
                  <a:srgbClr val="1A1A1A"/>
                </a:solidFill>
                <a:latin typeface="Open Sans"/>
                <a:ea typeface="Open Sans"/>
                <a:cs typeface="Open Sans"/>
                <a:sym typeface="Open Sans"/>
              </a:rPr>
              <a:t>Analizar cómo los turnos de 12 horas versus 7 horas afectan las </a:t>
            </a:r>
            <a:r>
              <a:rPr lang="en-US" sz="2100" b="1">
                <a:solidFill>
                  <a:srgbClr val="1A1A1A"/>
                </a:solidFill>
                <a:latin typeface="Open Sans Bold"/>
                <a:ea typeface="Open Sans Bold"/>
                <a:cs typeface="Open Sans Bold"/>
                <a:sym typeface="Open Sans Bold"/>
              </a:rPr>
              <a:t>relaciones interpersonales</a:t>
            </a:r>
            <a:r>
              <a:rPr lang="en-US" sz="2100">
                <a:solidFill>
                  <a:srgbClr val="1A1A1A"/>
                </a:solidFill>
                <a:latin typeface="Open Sans"/>
                <a:ea typeface="Open Sans"/>
                <a:cs typeface="Open Sans"/>
                <a:sym typeface="Open Sans"/>
              </a:rPr>
              <a:t> del personal de enfermería con sus familiares, pareja y amigos. </a:t>
            </a:r>
          </a:p>
          <a:p>
            <a:pPr algn="just">
              <a:lnSpc>
                <a:spcPts val="2940"/>
              </a:lnSpc>
            </a:pPr>
            <a:endParaRPr lang="en-US" sz="2100">
              <a:solidFill>
                <a:srgbClr val="1A1A1A"/>
              </a:solidFill>
              <a:latin typeface="Open Sans"/>
              <a:ea typeface="Open Sans"/>
              <a:cs typeface="Open Sans"/>
              <a:sym typeface="Open Sans"/>
            </a:endParaRPr>
          </a:p>
          <a:p>
            <a:pPr marL="453392" lvl="1" indent="-226696" algn="just">
              <a:lnSpc>
                <a:spcPts val="2940"/>
              </a:lnSpc>
              <a:buFont typeface="Arial"/>
              <a:buChar char="•"/>
            </a:pPr>
            <a:r>
              <a:rPr lang="en-US" sz="2100">
                <a:solidFill>
                  <a:srgbClr val="1A1A1A"/>
                </a:solidFill>
                <a:latin typeface="Open Sans"/>
                <a:ea typeface="Open Sans"/>
                <a:cs typeface="Open Sans"/>
                <a:sym typeface="Open Sans"/>
              </a:rPr>
              <a:t>Identificar las estrategias y mecanismos utilizados por el personal enfermero para equilibrar sus </a:t>
            </a:r>
            <a:r>
              <a:rPr lang="en-US" sz="2100" b="1">
                <a:solidFill>
                  <a:srgbClr val="1A1A1A"/>
                </a:solidFill>
                <a:latin typeface="Open Sans Bold"/>
                <a:ea typeface="Open Sans Bold"/>
                <a:cs typeface="Open Sans Bold"/>
                <a:sym typeface="Open Sans Bold"/>
              </a:rPr>
              <a:t>responsabilidades familiares</a:t>
            </a:r>
            <a:r>
              <a:rPr lang="en-US" sz="2100">
                <a:solidFill>
                  <a:srgbClr val="1A1A1A"/>
                </a:solidFill>
                <a:latin typeface="Open Sans"/>
                <a:ea typeface="Open Sans"/>
                <a:cs typeface="Open Sans"/>
                <a:sym typeface="Open Sans"/>
              </a:rPr>
              <a:t> (organización en el hogar o cuidado de menores/mayores, entre otros) en ambos tipos de turnos. </a:t>
            </a:r>
          </a:p>
          <a:p>
            <a:pPr algn="just">
              <a:lnSpc>
                <a:spcPts val="2940"/>
              </a:lnSpc>
            </a:pPr>
            <a:endParaRPr lang="en-US" sz="2100">
              <a:solidFill>
                <a:srgbClr val="1A1A1A"/>
              </a:solidFill>
              <a:latin typeface="Open Sans"/>
              <a:ea typeface="Open Sans"/>
              <a:cs typeface="Open Sans"/>
              <a:sym typeface="Open Sans"/>
            </a:endParaRPr>
          </a:p>
          <a:p>
            <a:pPr marL="453392" lvl="1" indent="-226696" algn="just">
              <a:lnSpc>
                <a:spcPts val="2940"/>
              </a:lnSpc>
              <a:buFont typeface="Arial"/>
              <a:buChar char="•"/>
            </a:pPr>
            <a:r>
              <a:rPr lang="en-US" sz="2100">
                <a:solidFill>
                  <a:srgbClr val="1A1A1A"/>
                </a:solidFill>
                <a:latin typeface="Open Sans"/>
                <a:ea typeface="Open Sans"/>
                <a:cs typeface="Open Sans"/>
                <a:sym typeface="Open Sans"/>
              </a:rPr>
              <a:t>Explorar las percepciones y experiencias del personal de enfermería respecto a los desafíos y repercusiones de los </a:t>
            </a:r>
            <a:r>
              <a:rPr lang="en-US" sz="2100" b="1">
                <a:solidFill>
                  <a:srgbClr val="1A1A1A"/>
                </a:solidFill>
                <a:latin typeface="Open Sans Bold"/>
                <a:ea typeface="Open Sans Bold"/>
                <a:cs typeface="Open Sans Bold"/>
                <a:sym typeface="Open Sans Bold"/>
              </a:rPr>
              <a:t>desplazamientos hogar-trabajo</a:t>
            </a:r>
            <a:r>
              <a:rPr lang="en-US" sz="2100">
                <a:solidFill>
                  <a:srgbClr val="1A1A1A"/>
                </a:solidFill>
                <a:latin typeface="Open Sans"/>
                <a:ea typeface="Open Sans"/>
                <a:cs typeface="Open Sans"/>
                <a:sym typeface="Open Sans"/>
              </a:rPr>
              <a:t>, comparando entre aquellos con turnos de 12 horas y 7 horas.</a:t>
            </a:r>
          </a:p>
          <a:p>
            <a:pPr algn="just">
              <a:lnSpc>
                <a:spcPts val="2940"/>
              </a:lnSpc>
            </a:pPr>
            <a:endParaRPr lang="en-US" sz="2100">
              <a:solidFill>
                <a:srgbClr val="1A1A1A"/>
              </a:solidFill>
              <a:latin typeface="Open Sans"/>
              <a:ea typeface="Open Sans"/>
              <a:cs typeface="Open Sans"/>
              <a:sym typeface="Open Sans"/>
            </a:endParaRPr>
          </a:p>
          <a:p>
            <a:pPr marL="453392" lvl="1" indent="-226696" algn="just">
              <a:lnSpc>
                <a:spcPts val="2940"/>
              </a:lnSpc>
              <a:buFont typeface="Arial"/>
              <a:buChar char="•"/>
            </a:pPr>
            <a:r>
              <a:rPr lang="en-US" sz="2100">
                <a:solidFill>
                  <a:srgbClr val="1A1A1A"/>
                </a:solidFill>
                <a:latin typeface="Open Sans"/>
                <a:ea typeface="Open Sans"/>
                <a:cs typeface="Open Sans"/>
                <a:sym typeface="Open Sans"/>
              </a:rPr>
              <a:t>Explorar </a:t>
            </a:r>
            <a:r>
              <a:rPr lang="en-US" sz="2100" b="1">
                <a:solidFill>
                  <a:srgbClr val="1A1A1A"/>
                </a:solidFill>
                <a:latin typeface="Open Sans Bold"/>
                <a:ea typeface="Open Sans Bold"/>
                <a:cs typeface="Open Sans Bold"/>
                <a:sym typeface="Open Sans Bold"/>
              </a:rPr>
              <a:t>ideas de mejora</a:t>
            </a:r>
            <a:r>
              <a:rPr lang="en-US" sz="2100">
                <a:solidFill>
                  <a:srgbClr val="1A1A1A"/>
                </a:solidFill>
                <a:latin typeface="Open Sans"/>
                <a:ea typeface="Open Sans"/>
                <a:cs typeface="Open Sans"/>
                <a:sym typeface="Open Sans"/>
              </a:rPr>
              <a:t> para lograr un incremento de la conciliación entre la vida familiar y laboral del personal de enfermería, aumentando la calidad de vida de los empleados y fomentando un ambiente laboral más satisfactorio.</a:t>
            </a:r>
          </a:p>
          <a:p>
            <a:pPr algn="just">
              <a:lnSpc>
                <a:spcPts val="3499"/>
              </a:lnSpc>
            </a:pPr>
            <a:endParaRPr lang="en-US" sz="2100">
              <a:solidFill>
                <a:srgbClr val="1A1A1A"/>
              </a:solidFill>
              <a:latin typeface="Open Sans"/>
              <a:ea typeface="Open Sans"/>
              <a:cs typeface="Open Sans"/>
              <a:sym typeface="Open Sans"/>
            </a:endParaRPr>
          </a:p>
        </p:txBody>
      </p:sp>
      <p:sp>
        <p:nvSpPr>
          <p:cNvPr id="15" name="TextBox 15"/>
          <p:cNvSpPr txBox="1"/>
          <p:nvPr/>
        </p:nvSpPr>
        <p:spPr>
          <a:xfrm>
            <a:off x="1534166" y="4479082"/>
            <a:ext cx="4948953" cy="448310"/>
          </a:xfrm>
          <a:prstGeom prst="rect">
            <a:avLst/>
          </a:prstGeom>
        </p:spPr>
        <p:txBody>
          <a:bodyPr lIns="0" tIns="0" rIns="0" bIns="0" rtlCol="0" anchor="t">
            <a:spAutoFit/>
          </a:bodyPr>
          <a:lstStyle/>
          <a:p>
            <a:pPr algn="l">
              <a:lnSpc>
                <a:spcPts val="3639"/>
              </a:lnSpc>
            </a:pPr>
            <a:r>
              <a:rPr lang="en-US" sz="2599" b="1">
                <a:solidFill>
                  <a:srgbClr val="1A1A1A"/>
                </a:solidFill>
                <a:latin typeface="Open Sans Bold"/>
                <a:ea typeface="Open Sans Bold"/>
                <a:cs typeface="Open Sans Bold"/>
                <a:sym typeface="Open Sans Bold"/>
              </a:rPr>
              <a:t>OBJETIVOS SECUNDARIOS</a:t>
            </a:r>
          </a:p>
        </p:txBody>
      </p:sp>
      <p:sp>
        <p:nvSpPr>
          <p:cNvPr id="16" name="Freeform 16"/>
          <p:cNvSpPr/>
          <p:nvPr/>
        </p:nvSpPr>
        <p:spPr>
          <a:xfrm>
            <a:off x="1595398" y="1374800"/>
            <a:ext cx="3273224" cy="178539"/>
          </a:xfrm>
          <a:custGeom>
            <a:avLst/>
            <a:gdLst/>
            <a:ahLst/>
            <a:cxnLst/>
            <a:rect l="l" t="t" r="r" b="b"/>
            <a:pathLst>
              <a:path w="3273224" h="178539">
                <a:moveTo>
                  <a:pt x="0" y="0"/>
                </a:moveTo>
                <a:lnTo>
                  <a:pt x="3273224" y="0"/>
                </a:lnTo>
                <a:lnTo>
                  <a:pt x="3273224" y="178539"/>
                </a:lnTo>
                <a:lnTo>
                  <a:pt x="0" y="1785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E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304354">
            <a:off x="14301547" y="-4226745"/>
            <a:ext cx="9142965" cy="7746585"/>
          </a:xfrm>
          <a:custGeom>
            <a:avLst/>
            <a:gdLst/>
            <a:ahLst/>
            <a:cxnLst/>
            <a:rect l="l" t="t" r="r" b="b"/>
            <a:pathLst>
              <a:path w="9142965" h="7746585">
                <a:moveTo>
                  <a:pt x="0" y="0"/>
                </a:moveTo>
                <a:lnTo>
                  <a:pt x="9142966" y="0"/>
                </a:lnTo>
                <a:lnTo>
                  <a:pt x="9142966" y="7746585"/>
                </a:lnTo>
                <a:lnTo>
                  <a:pt x="0" y="77465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3" name="Freeform 3"/>
          <p:cNvSpPr/>
          <p:nvPr/>
        </p:nvSpPr>
        <p:spPr>
          <a:xfrm>
            <a:off x="13491433" y="8972552"/>
            <a:ext cx="6649743" cy="7199525"/>
          </a:xfrm>
          <a:custGeom>
            <a:avLst/>
            <a:gdLst/>
            <a:ahLst/>
            <a:cxnLst/>
            <a:rect l="l" t="t" r="r" b="b"/>
            <a:pathLst>
              <a:path w="6649743" h="7199525">
                <a:moveTo>
                  <a:pt x="0" y="0"/>
                </a:moveTo>
                <a:lnTo>
                  <a:pt x="6649744" y="0"/>
                </a:lnTo>
                <a:lnTo>
                  <a:pt x="6649744" y="7199525"/>
                </a:lnTo>
                <a:lnTo>
                  <a:pt x="0" y="71995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a:p>
        </p:txBody>
      </p:sp>
      <p:sp>
        <p:nvSpPr>
          <p:cNvPr id="4" name="Freeform 4"/>
          <p:cNvSpPr/>
          <p:nvPr/>
        </p:nvSpPr>
        <p:spPr>
          <a:xfrm>
            <a:off x="-7434094" y="6786555"/>
            <a:ext cx="9370840" cy="7786316"/>
          </a:xfrm>
          <a:custGeom>
            <a:avLst/>
            <a:gdLst/>
            <a:ahLst/>
            <a:cxnLst/>
            <a:rect l="l" t="t" r="r" b="b"/>
            <a:pathLst>
              <a:path w="9370840" h="7786316">
                <a:moveTo>
                  <a:pt x="0" y="0"/>
                </a:moveTo>
                <a:lnTo>
                  <a:pt x="9370840" y="0"/>
                </a:lnTo>
                <a:lnTo>
                  <a:pt x="9370840" y="7786316"/>
                </a:lnTo>
                <a:lnTo>
                  <a:pt x="0" y="77863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
          </a:p>
        </p:txBody>
      </p:sp>
      <p:sp>
        <p:nvSpPr>
          <p:cNvPr id="5" name="Freeform 5"/>
          <p:cNvSpPr/>
          <p:nvPr/>
        </p:nvSpPr>
        <p:spPr>
          <a:xfrm rot="5400000">
            <a:off x="-30868" y="361461"/>
            <a:ext cx="832230" cy="1334479"/>
          </a:xfrm>
          <a:custGeom>
            <a:avLst/>
            <a:gdLst/>
            <a:ahLst/>
            <a:cxnLst/>
            <a:rect l="l" t="t" r="r" b="b"/>
            <a:pathLst>
              <a:path w="832230" h="1334479">
                <a:moveTo>
                  <a:pt x="0" y="0"/>
                </a:moveTo>
                <a:lnTo>
                  <a:pt x="832230" y="0"/>
                </a:lnTo>
                <a:lnTo>
                  <a:pt x="832230" y="1334478"/>
                </a:lnTo>
                <a:lnTo>
                  <a:pt x="0" y="13344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ES"/>
          </a:p>
        </p:txBody>
      </p:sp>
      <p:sp>
        <p:nvSpPr>
          <p:cNvPr id="6" name="Freeform 6"/>
          <p:cNvSpPr/>
          <p:nvPr/>
        </p:nvSpPr>
        <p:spPr>
          <a:xfrm>
            <a:off x="385247" y="569700"/>
            <a:ext cx="918000" cy="918000"/>
          </a:xfrm>
          <a:custGeom>
            <a:avLst/>
            <a:gdLst/>
            <a:ahLst/>
            <a:cxnLst/>
            <a:rect l="l" t="t" r="r" b="b"/>
            <a:pathLst>
              <a:path w="918000" h="918000">
                <a:moveTo>
                  <a:pt x="0" y="0"/>
                </a:moveTo>
                <a:lnTo>
                  <a:pt x="918000" y="0"/>
                </a:lnTo>
                <a:lnTo>
                  <a:pt x="918000" y="918000"/>
                </a:lnTo>
                <a:lnTo>
                  <a:pt x="0" y="9180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s-ES"/>
          </a:p>
        </p:txBody>
      </p:sp>
      <p:sp>
        <p:nvSpPr>
          <p:cNvPr id="7" name="Freeform 7"/>
          <p:cNvSpPr/>
          <p:nvPr/>
        </p:nvSpPr>
        <p:spPr>
          <a:xfrm>
            <a:off x="6728389" y="403694"/>
            <a:ext cx="1041120" cy="1041120"/>
          </a:xfrm>
          <a:custGeom>
            <a:avLst/>
            <a:gdLst/>
            <a:ahLst/>
            <a:cxnLst/>
            <a:rect l="l" t="t" r="r" b="b"/>
            <a:pathLst>
              <a:path w="1041120" h="1041120">
                <a:moveTo>
                  <a:pt x="0" y="0"/>
                </a:moveTo>
                <a:lnTo>
                  <a:pt x="1041120" y="0"/>
                </a:lnTo>
                <a:lnTo>
                  <a:pt x="1041120" y="1041121"/>
                </a:lnTo>
                <a:lnTo>
                  <a:pt x="0" y="10411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ES"/>
          </a:p>
        </p:txBody>
      </p:sp>
      <p:sp>
        <p:nvSpPr>
          <p:cNvPr id="8" name="TextBox 8"/>
          <p:cNvSpPr txBox="1"/>
          <p:nvPr/>
        </p:nvSpPr>
        <p:spPr>
          <a:xfrm>
            <a:off x="1595398" y="447866"/>
            <a:ext cx="5242191" cy="996949"/>
          </a:xfrm>
          <a:prstGeom prst="rect">
            <a:avLst/>
          </a:prstGeom>
        </p:spPr>
        <p:txBody>
          <a:bodyPr lIns="0" tIns="0" rIns="0" bIns="0" rtlCol="0" anchor="t">
            <a:spAutoFit/>
          </a:bodyPr>
          <a:lstStyle/>
          <a:p>
            <a:pPr algn="l">
              <a:lnSpc>
                <a:spcPts val="7000"/>
              </a:lnSpc>
            </a:pPr>
            <a:r>
              <a:rPr lang="en-US" sz="5000" b="1">
                <a:solidFill>
                  <a:srgbClr val="2E4A69"/>
                </a:solidFill>
                <a:latin typeface="Agrandir Tight Heavy"/>
                <a:ea typeface="Agrandir Tight Heavy"/>
                <a:cs typeface="Agrandir Tight Heavy"/>
                <a:sym typeface="Agrandir Tight Heavy"/>
              </a:rPr>
              <a:t>METODOLOGÍA</a:t>
            </a:r>
          </a:p>
        </p:txBody>
      </p:sp>
      <p:sp>
        <p:nvSpPr>
          <p:cNvPr id="9" name="Freeform 9"/>
          <p:cNvSpPr/>
          <p:nvPr/>
        </p:nvSpPr>
        <p:spPr>
          <a:xfrm>
            <a:off x="1595398" y="1374800"/>
            <a:ext cx="3273224" cy="178539"/>
          </a:xfrm>
          <a:custGeom>
            <a:avLst/>
            <a:gdLst/>
            <a:ahLst/>
            <a:cxnLst/>
            <a:rect l="l" t="t" r="r" b="b"/>
            <a:pathLst>
              <a:path w="3273224" h="178539">
                <a:moveTo>
                  <a:pt x="0" y="0"/>
                </a:moveTo>
                <a:lnTo>
                  <a:pt x="3273224" y="0"/>
                </a:lnTo>
                <a:lnTo>
                  <a:pt x="3273224" y="178539"/>
                </a:lnTo>
                <a:lnTo>
                  <a:pt x="0" y="1785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s-ES"/>
          </a:p>
        </p:txBody>
      </p:sp>
      <p:sp>
        <p:nvSpPr>
          <p:cNvPr id="10" name="Freeform 10"/>
          <p:cNvSpPr/>
          <p:nvPr/>
        </p:nvSpPr>
        <p:spPr>
          <a:xfrm>
            <a:off x="14671220" y="1570141"/>
            <a:ext cx="1251098" cy="1121297"/>
          </a:xfrm>
          <a:custGeom>
            <a:avLst/>
            <a:gdLst/>
            <a:ahLst/>
            <a:cxnLst/>
            <a:rect l="l" t="t" r="r" b="b"/>
            <a:pathLst>
              <a:path w="1251098" h="1121297">
                <a:moveTo>
                  <a:pt x="0" y="0"/>
                </a:moveTo>
                <a:lnTo>
                  <a:pt x="1251098" y="0"/>
                </a:lnTo>
                <a:lnTo>
                  <a:pt x="1251098" y="1121297"/>
                </a:lnTo>
                <a:lnTo>
                  <a:pt x="0" y="112129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ES"/>
          </a:p>
        </p:txBody>
      </p:sp>
      <p:sp>
        <p:nvSpPr>
          <p:cNvPr id="11" name="Freeform 11"/>
          <p:cNvSpPr/>
          <p:nvPr/>
        </p:nvSpPr>
        <p:spPr>
          <a:xfrm>
            <a:off x="7479461" y="1543946"/>
            <a:ext cx="7030447" cy="1040336"/>
          </a:xfrm>
          <a:custGeom>
            <a:avLst/>
            <a:gdLst/>
            <a:ahLst/>
            <a:cxnLst/>
            <a:rect l="l" t="t" r="r" b="b"/>
            <a:pathLst>
              <a:path w="7030447" h="1040336">
                <a:moveTo>
                  <a:pt x="0" y="0"/>
                </a:moveTo>
                <a:lnTo>
                  <a:pt x="7030447" y="0"/>
                </a:lnTo>
                <a:lnTo>
                  <a:pt x="7030447" y="1040337"/>
                </a:lnTo>
                <a:lnTo>
                  <a:pt x="0" y="1040337"/>
                </a:lnTo>
                <a:lnTo>
                  <a:pt x="0" y="0"/>
                </a:lnTo>
                <a:close/>
              </a:path>
            </a:pathLst>
          </a:custGeom>
          <a:blipFill>
            <a:blip r:embed="rId18">
              <a:extLst>
                <a:ext uri="{96DAC541-7B7A-43D3-8B79-37D633B846F1}">
                  <asvg:svgBlip xmlns:asvg="http://schemas.microsoft.com/office/drawing/2016/SVG/main" r:embed="rId19"/>
                </a:ext>
              </a:extLst>
            </a:blip>
            <a:stretch>
              <a:fillRect b="-67695"/>
            </a:stretch>
          </a:blipFill>
        </p:spPr>
        <p:txBody>
          <a:bodyPr/>
          <a:lstStyle/>
          <a:p>
            <a:endParaRPr lang="es-ES"/>
          </a:p>
        </p:txBody>
      </p:sp>
      <p:sp>
        <p:nvSpPr>
          <p:cNvPr id="12" name="Freeform 12"/>
          <p:cNvSpPr/>
          <p:nvPr/>
        </p:nvSpPr>
        <p:spPr>
          <a:xfrm>
            <a:off x="8046680" y="3079721"/>
            <a:ext cx="2443181" cy="440549"/>
          </a:xfrm>
          <a:custGeom>
            <a:avLst/>
            <a:gdLst/>
            <a:ahLst/>
            <a:cxnLst/>
            <a:rect l="l" t="t" r="r" b="b"/>
            <a:pathLst>
              <a:path w="2443181" h="440549">
                <a:moveTo>
                  <a:pt x="0" y="0"/>
                </a:moveTo>
                <a:lnTo>
                  <a:pt x="2443181" y="0"/>
                </a:lnTo>
                <a:lnTo>
                  <a:pt x="2443181" y="440549"/>
                </a:lnTo>
                <a:lnTo>
                  <a:pt x="0" y="440549"/>
                </a:lnTo>
                <a:lnTo>
                  <a:pt x="0" y="0"/>
                </a:lnTo>
                <a:close/>
              </a:path>
            </a:pathLst>
          </a:custGeom>
          <a:blipFill>
            <a:blip r:embed="rId20"/>
            <a:stretch>
              <a:fillRect l="-4909" t="-97383" r="-5098" b="-107350"/>
            </a:stretch>
          </a:blipFill>
        </p:spPr>
        <p:txBody>
          <a:bodyPr/>
          <a:lstStyle/>
          <a:p>
            <a:endParaRPr lang="es-ES"/>
          </a:p>
        </p:txBody>
      </p:sp>
      <p:sp>
        <p:nvSpPr>
          <p:cNvPr id="13" name="Freeform 13"/>
          <p:cNvSpPr/>
          <p:nvPr/>
        </p:nvSpPr>
        <p:spPr>
          <a:xfrm>
            <a:off x="10994686" y="3071511"/>
            <a:ext cx="2373986" cy="448758"/>
          </a:xfrm>
          <a:custGeom>
            <a:avLst/>
            <a:gdLst/>
            <a:ahLst/>
            <a:cxnLst/>
            <a:rect l="l" t="t" r="r" b="b"/>
            <a:pathLst>
              <a:path w="2373986" h="448758">
                <a:moveTo>
                  <a:pt x="0" y="0"/>
                </a:moveTo>
                <a:lnTo>
                  <a:pt x="2373986" y="0"/>
                </a:lnTo>
                <a:lnTo>
                  <a:pt x="2373986" y="448759"/>
                </a:lnTo>
                <a:lnTo>
                  <a:pt x="0" y="448759"/>
                </a:lnTo>
                <a:lnTo>
                  <a:pt x="0" y="0"/>
                </a:lnTo>
                <a:close/>
              </a:path>
            </a:pathLst>
          </a:custGeom>
          <a:blipFill>
            <a:blip r:embed="rId21"/>
            <a:stretch>
              <a:fillRect l="-4050" t="-28567" r="-3471" b="-26560"/>
            </a:stretch>
          </a:blipFill>
        </p:spPr>
        <p:txBody>
          <a:bodyPr/>
          <a:lstStyle/>
          <a:p>
            <a:endParaRPr lang="es-ES"/>
          </a:p>
        </p:txBody>
      </p:sp>
      <p:sp>
        <p:nvSpPr>
          <p:cNvPr id="14" name="Freeform 14"/>
          <p:cNvSpPr/>
          <p:nvPr/>
        </p:nvSpPr>
        <p:spPr>
          <a:xfrm>
            <a:off x="4749923" y="3007193"/>
            <a:ext cx="2792568" cy="585604"/>
          </a:xfrm>
          <a:custGeom>
            <a:avLst/>
            <a:gdLst/>
            <a:ahLst/>
            <a:cxnLst/>
            <a:rect l="l" t="t" r="r" b="b"/>
            <a:pathLst>
              <a:path w="2792568" h="585604">
                <a:moveTo>
                  <a:pt x="0" y="0"/>
                </a:moveTo>
                <a:lnTo>
                  <a:pt x="2792568" y="0"/>
                </a:lnTo>
                <a:lnTo>
                  <a:pt x="2792568" y="585604"/>
                </a:lnTo>
                <a:lnTo>
                  <a:pt x="0" y="585604"/>
                </a:lnTo>
                <a:lnTo>
                  <a:pt x="0" y="0"/>
                </a:lnTo>
                <a:close/>
              </a:path>
            </a:pathLst>
          </a:custGeom>
          <a:blipFill>
            <a:blip r:embed="rId22"/>
            <a:stretch>
              <a:fillRect l="-13920" t="-103854" r="-14408" b="-106983"/>
            </a:stretch>
          </a:blipFill>
        </p:spPr>
        <p:txBody>
          <a:bodyPr/>
          <a:lstStyle/>
          <a:p>
            <a:endParaRPr lang="es-ES"/>
          </a:p>
        </p:txBody>
      </p:sp>
      <p:sp>
        <p:nvSpPr>
          <p:cNvPr id="15" name="Freeform 15"/>
          <p:cNvSpPr/>
          <p:nvPr/>
        </p:nvSpPr>
        <p:spPr>
          <a:xfrm>
            <a:off x="3574168" y="2946679"/>
            <a:ext cx="906832" cy="646118"/>
          </a:xfrm>
          <a:custGeom>
            <a:avLst/>
            <a:gdLst/>
            <a:ahLst/>
            <a:cxnLst/>
            <a:rect l="l" t="t" r="r" b="b"/>
            <a:pathLst>
              <a:path w="906832" h="646118">
                <a:moveTo>
                  <a:pt x="0" y="0"/>
                </a:moveTo>
                <a:lnTo>
                  <a:pt x="906832" y="0"/>
                </a:lnTo>
                <a:lnTo>
                  <a:pt x="906832" y="646118"/>
                </a:lnTo>
                <a:lnTo>
                  <a:pt x="0" y="64611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s-ES"/>
          </a:p>
        </p:txBody>
      </p:sp>
      <p:sp>
        <p:nvSpPr>
          <p:cNvPr id="16" name="Freeform 16"/>
          <p:cNvSpPr/>
          <p:nvPr/>
        </p:nvSpPr>
        <p:spPr>
          <a:xfrm>
            <a:off x="4868622" y="3888080"/>
            <a:ext cx="930809" cy="965820"/>
          </a:xfrm>
          <a:custGeom>
            <a:avLst/>
            <a:gdLst/>
            <a:ahLst/>
            <a:cxnLst/>
            <a:rect l="l" t="t" r="r" b="b"/>
            <a:pathLst>
              <a:path w="930809" h="965820">
                <a:moveTo>
                  <a:pt x="0" y="0"/>
                </a:moveTo>
                <a:lnTo>
                  <a:pt x="930809" y="0"/>
                </a:lnTo>
                <a:lnTo>
                  <a:pt x="930809" y="965819"/>
                </a:lnTo>
                <a:lnTo>
                  <a:pt x="0" y="96581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s-ES"/>
          </a:p>
        </p:txBody>
      </p:sp>
      <p:sp>
        <p:nvSpPr>
          <p:cNvPr id="17" name="Freeform 17"/>
          <p:cNvSpPr/>
          <p:nvPr/>
        </p:nvSpPr>
        <p:spPr>
          <a:xfrm>
            <a:off x="2564940" y="8862628"/>
            <a:ext cx="872368" cy="872368"/>
          </a:xfrm>
          <a:custGeom>
            <a:avLst/>
            <a:gdLst/>
            <a:ahLst/>
            <a:cxnLst/>
            <a:rect l="l" t="t" r="r" b="b"/>
            <a:pathLst>
              <a:path w="872368" h="872368">
                <a:moveTo>
                  <a:pt x="0" y="0"/>
                </a:moveTo>
                <a:lnTo>
                  <a:pt x="872368" y="0"/>
                </a:lnTo>
                <a:lnTo>
                  <a:pt x="872368" y="872368"/>
                </a:lnTo>
                <a:lnTo>
                  <a:pt x="0" y="87236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s-ES"/>
          </a:p>
        </p:txBody>
      </p:sp>
      <p:sp>
        <p:nvSpPr>
          <p:cNvPr id="18" name="Freeform 18"/>
          <p:cNvSpPr/>
          <p:nvPr/>
        </p:nvSpPr>
        <p:spPr>
          <a:xfrm>
            <a:off x="6074323" y="8862628"/>
            <a:ext cx="773326" cy="814807"/>
          </a:xfrm>
          <a:custGeom>
            <a:avLst/>
            <a:gdLst/>
            <a:ahLst/>
            <a:cxnLst/>
            <a:rect l="l" t="t" r="r" b="b"/>
            <a:pathLst>
              <a:path w="773326" h="814807">
                <a:moveTo>
                  <a:pt x="0" y="0"/>
                </a:moveTo>
                <a:lnTo>
                  <a:pt x="773326" y="0"/>
                </a:lnTo>
                <a:lnTo>
                  <a:pt x="773326" y="814807"/>
                </a:lnTo>
                <a:lnTo>
                  <a:pt x="0" y="814807"/>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s-ES"/>
          </a:p>
        </p:txBody>
      </p:sp>
      <p:sp>
        <p:nvSpPr>
          <p:cNvPr id="19" name="Freeform 19"/>
          <p:cNvSpPr/>
          <p:nvPr/>
        </p:nvSpPr>
        <p:spPr>
          <a:xfrm>
            <a:off x="9486074" y="8758073"/>
            <a:ext cx="859693" cy="976924"/>
          </a:xfrm>
          <a:custGeom>
            <a:avLst/>
            <a:gdLst/>
            <a:ahLst/>
            <a:cxnLst/>
            <a:rect l="l" t="t" r="r" b="b"/>
            <a:pathLst>
              <a:path w="859693" h="976924">
                <a:moveTo>
                  <a:pt x="0" y="0"/>
                </a:moveTo>
                <a:lnTo>
                  <a:pt x="859693" y="0"/>
                </a:lnTo>
                <a:lnTo>
                  <a:pt x="859693" y="976923"/>
                </a:lnTo>
                <a:lnTo>
                  <a:pt x="0" y="976923"/>
                </a:lnTo>
                <a:lnTo>
                  <a:pt x="0" y="0"/>
                </a:lnTo>
                <a:close/>
              </a:path>
            </a:pathLst>
          </a:custGeom>
          <a:blipFill>
            <a:blip r:embed="rId31"/>
            <a:stretch>
              <a:fillRect/>
            </a:stretch>
          </a:blipFill>
        </p:spPr>
        <p:txBody>
          <a:bodyPr/>
          <a:lstStyle/>
          <a:p>
            <a:endParaRPr lang="es-ES"/>
          </a:p>
        </p:txBody>
      </p:sp>
      <p:sp>
        <p:nvSpPr>
          <p:cNvPr id="20" name="Freeform 20"/>
          <p:cNvSpPr/>
          <p:nvPr/>
        </p:nvSpPr>
        <p:spPr>
          <a:xfrm>
            <a:off x="10626787" y="8793021"/>
            <a:ext cx="1118071" cy="941975"/>
          </a:xfrm>
          <a:custGeom>
            <a:avLst/>
            <a:gdLst/>
            <a:ahLst/>
            <a:cxnLst/>
            <a:rect l="l" t="t" r="r" b="b"/>
            <a:pathLst>
              <a:path w="1118071" h="941975">
                <a:moveTo>
                  <a:pt x="0" y="0"/>
                </a:moveTo>
                <a:lnTo>
                  <a:pt x="1118071" y="0"/>
                </a:lnTo>
                <a:lnTo>
                  <a:pt x="1118071" y="941975"/>
                </a:lnTo>
                <a:lnTo>
                  <a:pt x="0" y="941975"/>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s-ES"/>
          </a:p>
        </p:txBody>
      </p:sp>
      <p:sp>
        <p:nvSpPr>
          <p:cNvPr id="21" name="Freeform 21"/>
          <p:cNvSpPr/>
          <p:nvPr/>
        </p:nvSpPr>
        <p:spPr>
          <a:xfrm>
            <a:off x="14724389" y="8919420"/>
            <a:ext cx="942862" cy="815576"/>
          </a:xfrm>
          <a:custGeom>
            <a:avLst/>
            <a:gdLst/>
            <a:ahLst/>
            <a:cxnLst/>
            <a:rect l="l" t="t" r="r" b="b"/>
            <a:pathLst>
              <a:path w="942862" h="815576">
                <a:moveTo>
                  <a:pt x="0" y="0"/>
                </a:moveTo>
                <a:lnTo>
                  <a:pt x="942863" y="0"/>
                </a:lnTo>
                <a:lnTo>
                  <a:pt x="942863" y="815576"/>
                </a:lnTo>
                <a:lnTo>
                  <a:pt x="0" y="815576"/>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s-ES"/>
          </a:p>
        </p:txBody>
      </p:sp>
      <p:sp>
        <p:nvSpPr>
          <p:cNvPr id="22" name="Freeform 22"/>
          <p:cNvSpPr/>
          <p:nvPr/>
        </p:nvSpPr>
        <p:spPr>
          <a:xfrm>
            <a:off x="14026803" y="9037410"/>
            <a:ext cx="697586" cy="697586"/>
          </a:xfrm>
          <a:custGeom>
            <a:avLst/>
            <a:gdLst/>
            <a:ahLst/>
            <a:cxnLst/>
            <a:rect l="l" t="t" r="r" b="b"/>
            <a:pathLst>
              <a:path w="697586" h="697586">
                <a:moveTo>
                  <a:pt x="0" y="0"/>
                </a:moveTo>
                <a:lnTo>
                  <a:pt x="697586" y="0"/>
                </a:lnTo>
                <a:lnTo>
                  <a:pt x="697586" y="697586"/>
                </a:lnTo>
                <a:lnTo>
                  <a:pt x="0" y="697586"/>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s-ES"/>
          </a:p>
        </p:txBody>
      </p:sp>
      <p:sp>
        <p:nvSpPr>
          <p:cNvPr id="23" name="AutoShape 23"/>
          <p:cNvSpPr/>
          <p:nvPr/>
        </p:nvSpPr>
        <p:spPr>
          <a:xfrm flipV="1">
            <a:off x="1669334" y="7793989"/>
            <a:ext cx="14949332" cy="0"/>
          </a:xfrm>
          <a:prstGeom prst="line">
            <a:avLst/>
          </a:prstGeom>
          <a:ln w="38100" cap="flat">
            <a:solidFill>
              <a:srgbClr val="2F7CD5"/>
            </a:solidFill>
            <a:prstDash val="solid"/>
            <a:headEnd type="none" w="sm" len="sm"/>
            <a:tailEnd type="none" w="sm" len="sm"/>
          </a:ln>
        </p:spPr>
        <p:txBody>
          <a:bodyPr/>
          <a:lstStyle/>
          <a:p>
            <a:endParaRPr lang="es-ES"/>
          </a:p>
        </p:txBody>
      </p:sp>
      <p:sp>
        <p:nvSpPr>
          <p:cNvPr id="24" name="TextBox 24"/>
          <p:cNvSpPr txBox="1"/>
          <p:nvPr/>
        </p:nvSpPr>
        <p:spPr>
          <a:xfrm>
            <a:off x="1052486" y="2064114"/>
            <a:ext cx="6296577" cy="355097"/>
          </a:xfrm>
          <a:prstGeom prst="rect">
            <a:avLst/>
          </a:prstGeom>
        </p:spPr>
        <p:txBody>
          <a:bodyPr wrap="square" lIns="0" tIns="0" rIns="0" bIns="0" rtlCol="0" anchor="t">
            <a:spAutoFit/>
          </a:bodyPr>
          <a:lstStyle/>
          <a:p>
            <a:pPr algn="l">
              <a:lnSpc>
                <a:spcPts val="2940"/>
              </a:lnSpc>
            </a:pPr>
            <a:r>
              <a:rPr lang="en-US" sz="2100" b="1" dirty="0">
                <a:solidFill>
                  <a:srgbClr val="2E4A69"/>
                </a:solidFill>
                <a:latin typeface="Agrandir Tight Bold"/>
                <a:ea typeface="Agrandir Tight Bold"/>
                <a:cs typeface="Agrandir Tight Bold"/>
                <a:sym typeface="Agrandir Tight Bold"/>
              </a:rPr>
              <a:t>DISEÑO Y ORIENTACIÓN TEÓRICO-METODOLÓGICA</a:t>
            </a:r>
          </a:p>
        </p:txBody>
      </p:sp>
      <p:sp>
        <p:nvSpPr>
          <p:cNvPr id="25" name="TextBox 25"/>
          <p:cNvSpPr txBox="1"/>
          <p:nvPr/>
        </p:nvSpPr>
        <p:spPr>
          <a:xfrm>
            <a:off x="1052486" y="3036153"/>
            <a:ext cx="2363139" cy="422910"/>
          </a:xfrm>
          <a:prstGeom prst="rect">
            <a:avLst/>
          </a:prstGeom>
        </p:spPr>
        <p:txBody>
          <a:bodyPr lIns="0" tIns="0" rIns="0" bIns="0" rtlCol="0" anchor="t">
            <a:spAutoFit/>
          </a:bodyPr>
          <a:lstStyle/>
          <a:p>
            <a:pPr algn="l">
              <a:lnSpc>
                <a:spcPts val="2940"/>
              </a:lnSpc>
            </a:pPr>
            <a:r>
              <a:rPr lang="en-US" sz="2100" b="1">
                <a:solidFill>
                  <a:srgbClr val="2E4A69"/>
                </a:solidFill>
                <a:latin typeface="Agrandir Tight Bold"/>
                <a:ea typeface="Agrandir Tight Bold"/>
                <a:cs typeface="Agrandir Tight Bold"/>
                <a:sym typeface="Agrandir Tight Bold"/>
              </a:rPr>
              <a:t>LUGAR DE ESTUDIO</a:t>
            </a:r>
          </a:p>
        </p:txBody>
      </p:sp>
      <p:sp>
        <p:nvSpPr>
          <p:cNvPr id="26" name="TextBox 26"/>
          <p:cNvSpPr txBox="1"/>
          <p:nvPr/>
        </p:nvSpPr>
        <p:spPr>
          <a:xfrm>
            <a:off x="7846397" y="2036246"/>
            <a:ext cx="6296577" cy="323215"/>
          </a:xfrm>
          <a:prstGeom prst="rect">
            <a:avLst/>
          </a:prstGeom>
        </p:spPr>
        <p:txBody>
          <a:bodyPr lIns="0" tIns="0" rIns="0" bIns="0" rtlCol="0" anchor="t">
            <a:spAutoFit/>
          </a:bodyPr>
          <a:lstStyle/>
          <a:p>
            <a:pPr algn="just">
              <a:lnSpc>
                <a:spcPts val="2660"/>
              </a:lnSpc>
            </a:pPr>
            <a:r>
              <a:rPr lang="en-US" sz="1900" b="1" dirty="0">
                <a:solidFill>
                  <a:srgbClr val="1A1A1A"/>
                </a:solidFill>
                <a:latin typeface="Open Sans Bold"/>
                <a:ea typeface="Open Sans Bold"/>
                <a:cs typeface="Open Sans Bold"/>
                <a:sym typeface="Open Sans Bold"/>
              </a:rPr>
              <a:t>ESTUDIO CUALITATIVO DE TIPO FENOMENOLÓGICO</a:t>
            </a:r>
          </a:p>
        </p:txBody>
      </p:sp>
      <p:sp>
        <p:nvSpPr>
          <p:cNvPr id="27" name="TextBox 27"/>
          <p:cNvSpPr txBox="1"/>
          <p:nvPr/>
        </p:nvSpPr>
        <p:spPr>
          <a:xfrm>
            <a:off x="1028700" y="4107147"/>
            <a:ext cx="3721223" cy="422910"/>
          </a:xfrm>
          <a:prstGeom prst="rect">
            <a:avLst/>
          </a:prstGeom>
        </p:spPr>
        <p:txBody>
          <a:bodyPr lIns="0" tIns="0" rIns="0" bIns="0" rtlCol="0" anchor="t">
            <a:spAutoFit/>
          </a:bodyPr>
          <a:lstStyle/>
          <a:p>
            <a:pPr algn="l">
              <a:lnSpc>
                <a:spcPts val="2940"/>
              </a:lnSpc>
            </a:pPr>
            <a:r>
              <a:rPr lang="en-US" sz="2100" b="1">
                <a:solidFill>
                  <a:srgbClr val="2E4A69"/>
                </a:solidFill>
                <a:latin typeface="Agrandir Tight Bold"/>
                <a:ea typeface="Agrandir Tight Bold"/>
                <a:cs typeface="Agrandir Tight Bold"/>
                <a:sym typeface="Agrandir Tight Bold"/>
              </a:rPr>
              <a:t>SELECCIÓN DE PARTICIPANTES</a:t>
            </a:r>
          </a:p>
        </p:txBody>
      </p:sp>
      <p:sp>
        <p:nvSpPr>
          <p:cNvPr id="28" name="TextBox 28"/>
          <p:cNvSpPr txBox="1"/>
          <p:nvPr/>
        </p:nvSpPr>
        <p:spPr>
          <a:xfrm>
            <a:off x="5819128" y="4031265"/>
            <a:ext cx="8386875" cy="323215"/>
          </a:xfrm>
          <a:prstGeom prst="rect">
            <a:avLst/>
          </a:prstGeom>
        </p:spPr>
        <p:txBody>
          <a:bodyPr lIns="0" tIns="0" rIns="0" bIns="0" rtlCol="0" anchor="t">
            <a:spAutoFit/>
          </a:bodyPr>
          <a:lstStyle/>
          <a:p>
            <a:pPr algn="ctr">
              <a:lnSpc>
                <a:spcPts val="2660"/>
              </a:lnSpc>
            </a:pPr>
            <a:r>
              <a:rPr lang="en-US" sz="1900" b="1">
                <a:solidFill>
                  <a:srgbClr val="1A1A1A"/>
                </a:solidFill>
                <a:latin typeface="Open Sans Bold"/>
                <a:ea typeface="Open Sans Bold"/>
                <a:cs typeface="Open Sans Bold"/>
                <a:sym typeface="Open Sans Bold"/>
              </a:rPr>
              <a:t>MUESTREO NO PROBABILÍSTICO INTENCIONAL/POR CONVENIENCIA </a:t>
            </a:r>
          </a:p>
        </p:txBody>
      </p:sp>
      <p:sp>
        <p:nvSpPr>
          <p:cNvPr id="29" name="TextBox 29"/>
          <p:cNvSpPr txBox="1"/>
          <p:nvPr/>
        </p:nvSpPr>
        <p:spPr>
          <a:xfrm>
            <a:off x="5937881" y="4349399"/>
            <a:ext cx="3663257" cy="323215"/>
          </a:xfrm>
          <a:prstGeom prst="rect">
            <a:avLst/>
          </a:prstGeom>
        </p:spPr>
        <p:txBody>
          <a:bodyPr lIns="0" tIns="0" rIns="0" bIns="0" rtlCol="0" anchor="t">
            <a:spAutoFit/>
          </a:bodyPr>
          <a:lstStyle/>
          <a:p>
            <a:pPr algn="ctr">
              <a:lnSpc>
                <a:spcPts val="2660"/>
              </a:lnSpc>
            </a:pPr>
            <a:r>
              <a:rPr lang="en-US" sz="1900" b="1">
                <a:solidFill>
                  <a:srgbClr val="1A1A1A"/>
                </a:solidFill>
                <a:latin typeface="Open Sans Bold"/>
                <a:ea typeface="Open Sans Bold"/>
                <a:cs typeface="Open Sans Bold"/>
                <a:sym typeface="Open Sans Bold"/>
              </a:rPr>
              <a:t>MUESTREO EN BOLA DE NIEVE </a:t>
            </a:r>
          </a:p>
        </p:txBody>
      </p:sp>
      <p:sp>
        <p:nvSpPr>
          <p:cNvPr id="30" name="TextBox 30"/>
          <p:cNvSpPr txBox="1"/>
          <p:nvPr/>
        </p:nvSpPr>
        <p:spPr>
          <a:xfrm>
            <a:off x="1052486" y="5168265"/>
            <a:ext cx="3164007" cy="422910"/>
          </a:xfrm>
          <a:prstGeom prst="rect">
            <a:avLst/>
          </a:prstGeom>
        </p:spPr>
        <p:txBody>
          <a:bodyPr lIns="0" tIns="0" rIns="0" bIns="0" rtlCol="0" anchor="t">
            <a:spAutoFit/>
          </a:bodyPr>
          <a:lstStyle/>
          <a:p>
            <a:pPr algn="l">
              <a:lnSpc>
                <a:spcPts val="2940"/>
              </a:lnSpc>
            </a:pPr>
            <a:r>
              <a:rPr lang="en-US" sz="2100" b="1">
                <a:solidFill>
                  <a:srgbClr val="2E4A69"/>
                </a:solidFill>
                <a:latin typeface="Agrandir Tight Bold"/>
                <a:ea typeface="Agrandir Tight Bold"/>
                <a:cs typeface="Agrandir Tight Bold"/>
                <a:sym typeface="Agrandir Tight Bold"/>
              </a:rPr>
              <a:t>CRITERIOS DE INCLUSIÓN</a:t>
            </a:r>
          </a:p>
        </p:txBody>
      </p:sp>
      <p:sp>
        <p:nvSpPr>
          <p:cNvPr id="31" name="TextBox 31"/>
          <p:cNvSpPr txBox="1"/>
          <p:nvPr/>
        </p:nvSpPr>
        <p:spPr>
          <a:xfrm>
            <a:off x="4481000" y="4918075"/>
            <a:ext cx="12778300" cy="989965"/>
          </a:xfrm>
          <a:prstGeom prst="rect">
            <a:avLst/>
          </a:prstGeom>
        </p:spPr>
        <p:txBody>
          <a:bodyPr lIns="0" tIns="0" rIns="0" bIns="0" rtlCol="0" anchor="t">
            <a:spAutoFit/>
          </a:bodyPr>
          <a:lstStyle/>
          <a:p>
            <a:pPr algn="just">
              <a:lnSpc>
                <a:spcPts val="2660"/>
              </a:lnSpc>
              <a:spcBef>
                <a:spcPct val="0"/>
              </a:spcBef>
            </a:pPr>
            <a:r>
              <a:rPr lang="en-US" sz="1900" b="1">
                <a:solidFill>
                  <a:srgbClr val="000000"/>
                </a:solidFill>
                <a:latin typeface="Open Sans Bold"/>
                <a:ea typeface="Open Sans Bold"/>
                <a:cs typeface="Open Sans Bold"/>
                <a:sym typeface="Open Sans Bold"/>
              </a:rPr>
              <a:t>Ser enfermeras (especialistas o no), realizar turnos de mañana o tarde (7 horas) con noches (10 horas) o turnos de 12 horas, residir en la C. Madrid, aceptar la participación voluntaria y firmar el CI, jornada laboral a tiempo completo</a:t>
            </a:r>
          </a:p>
        </p:txBody>
      </p:sp>
      <p:sp>
        <p:nvSpPr>
          <p:cNvPr id="32" name="TextBox 32"/>
          <p:cNvSpPr txBox="1"/>
          <p:nvPr/>
        </p:nvSpPr>
        <p:spPr>
          <a:xfrm>
            <a:off x="1052486" y="6331267"/>
            <a:ext cx="3164007" cy="422910"/>
          </a:xfrm>
          <a:prstGeom prst="rect">
            <a:avLst/>
          </a:prstGeom>
        </p:spPr>
        <p:txBody>
          <a:bodyPr lIns="0" tIns="0" rIns="0" bIns="0" rtlCol="0" anchor="t">
            <a:spAutoFit/>
          </a:bodyPr>
          <a:lstStyle/>
          <a:p>
            <a:pPr algn="l">
              <a:lnSpc>
                <a:spcPts val="2940"/>
              </a:lnSpc>
            </a:pPr>
            <a:r>
              <a:rPr lang="en-US" sz="2100" b="1">
                <a:solidFill>
                  <a:srgbClr val="2E4A69"/>
                </a:solidFill>
                <a:latin typeface="Agrandir Tight Bold"/>
                <a:ea typeface="Agrandir Tight Bold"/>
                <a:cs typeface="Agrandir Tight Bold"/>
                <a:sym typeface="Agrandir Tight Bold"/>
              </a:rPr>
              <a:t>CRITERIOS DE EXCLUSIÓN</a:t>
            </a:r>
          </a:p>
        </p:txBody>
      </p:sp>
      <p:sp>
        <p:nvSpPr>
          <p:cNvPr id="33" name="TextBox 33"/>
          <p:cNvSpPr txBox="1"/>
          <p:nvPr/>
        </p:nvSpPr>
        <p:spPr>
          <a:xfrm>
            <a:off x="4481000" y="6247765"/>
            <a:ext cx="12778300" cy="656590"/>
          </a:xfrm>
          <a:prstGeom prst="rect">
            <a:avLst/>
          </a:prstGeom>
        </p:spPr>
        <p:txBody>
          <a:bodyPr lIns="0" tIns="0" rIns="0" bIns="0" rtlCol="0" anchor="t">
            <a:spAutoFit/>
          </a:bodyPr>
          <a:lstStyle/>
          <a:p>
            <a:pPr algn="just">
              <a:lnSpc>
                <a:spcPts val="2660"/>
              </a:lnSpc>
              <a:spcBef>
                <a:spcPct val="0"/>
              </a:spcBef>
            </a:pPr>
            <a:r>
              <a:rPr lang="en-US" sz="1900" b="1">
                <a:solidFill>
                  <a:srgbClr val="000000"/>
                </a:solidFill>
                <a:latin typeface="Open Sans Bold"/>
                <a:ea typeface="Open Sans Bold"/>
                <a:cs typeface="Open Sans Bold"/>
                <a:sym typeface="Open Sans Bold"/>
              </a:rPr>
              <a:t>Personas con condiciones que les impida participar activamente en una discusión grupal (dificultades o condiciones psicológicas que puedan obstaculizar una conversación razonada), personas pluriempleadas.</a:t>
            </a:r>
          </a:p>
        </p:txBody>
      </p:sp>
      <p:sp>
        <p:nvSpPr>
          <p:cNvPr id="34" name="TextBox 34"/>
          <p:cNvSpPr txBox="1"/>
          <p:nvPr/>
        </p:nvSpPr>
        <p:spPr>
          <a:xfrm>
            <a:off x="6837589" y="7352029"/>
            <a:ext cx="3291741" cy="422910"/>
          </a:xfrm>
          <a:prstGeom prst="rect">
            <a:avLst/>
          </a:prstGeom>
        </p:spPr>
        <p:txBody>
          <a:bodyPr lIns="0" tIns="0" rIns="0" bIns="0" rtlCol="0" anchor="t">
            <a:spAutoFit/>
          </a:bodyPr>
          <a:lstStyle/>
          <a:p>
            <a:pPr algn="l">
              <a:lnSpc>
                <a:spcPts val="2940"/>
              </a:lnSpc>
            </a:pPr>
            <a:r>
              <a:rPr lang="en-US" sz="2100" b="1">
                <a:solidFill>
                  <a:srgbClr val="2E4A69"/>
                </a:solidFill>
                <a:latin typeface="Agrandir Tight Bold"/>
                <a:ea typeface="Agrandir Tight Bold"/>
                <a:cs typeface="Agrandir Tight Bold"/>
                <a:sym typeface="Agrandir Tight Bold"/>
              </a:rPr>
              <a:t>DIMENSIONES A EXPLORAR</a:t>
            </a:r>
          </a:p>
        </p:txBody>
      </p:sp>
      <p:sp>
        <p:nvSpPr>
          <p:cNvPr id="35" name="TextBox 35"/>
          <p:cNvSpPr txBox="1"/>
          <p:nvPr/>
        </p:nvSpPr>
        <p:spPr>
          <a:xfrm>
            <a:off x="1848195" y="8065280"/>
            <a:ext cx="2305856" cy="656590"/>
          </a:xfrm>
          <a:prstGeom prst="rect">
            <a:avLst/>
          </a:prstGeom>
        </p:spPr>
        <p:txBody>
          <a:bodyPr lIns="0" tIns="0" rIns="0" bIns="0" rtlCol="0" anchor="t">
            <a:spAutoFit/>
          </a:bodyPr>
          <a:lstStyle/>
          <a:p>
            <a:pPr algn="ctr">
              <a:lnSpc>
                <a:spcPts val="2660"/>
              </a:lnSpc>
            </a:pPr>
            <a:r>
              <a:rPr lang="en-US" sz="1900" b="1">
                <a:solidFill>
                  <a:srgbClr val="1A1A1A"/>
                </a:solidFill>
                <a:latin typeface="Open Sans Bold"/>
                <a:ea typeface="Open Sans Bold"/>
                <a:cs typeface="Open Sans Bold"/>
                <a:sym typeface="Open Sans Bold"/>
              </a:rPr>
              <a:t>RELACIONES INTERPERSONALES</a:t>
            </a:r>
          </a:p>
        </p:txBody>
      </p:sp>
      <p:sp>
        <p:nvSpPr>
          <p:cNvPr id="36" name="TextBox 36"/>
          <p:cNvSpPr txBox="1"/>
          <p:nvPr/>
        </p:nvSpPr>
        <p:spPr>
          <a:xfrm>
            <a:off x="5299914" y="8022589"/>
            <a:ext cx="2322144" cy="656590"/>
          </a:xfrm>
          <a:prstGeom prst="rect">
            <a:avLst/>
          </a:prstGeom>
        </p:spPr>
        <p:txBody>
          <a:bodyPr lIns="0" tIns="0" rIns="0" bIns="0" rtlCol="0" anchor="t">
            <a:spAutoFit/>
          </a:bodyPr>
          <a:lstStyle/>
          <a:p>
            <a:pPr algn="ctr">
              <a:lnSpc>
                <a:spcPts val="2660"/>
              </a:lnSpc>
            </a:pPr>
            <a:r>
              <a:rPr lang="en-US" sz="1900" b="1">
                <a:solidFill>
                  <a:srgbClr val="1A1A1A"/>
                </a:solidFill>
                <a:latin typeface="Open Sans Bold"/>
                <a:ea typeface="Open Sans Bold"/>
                <a:cs typeface="Open Sans Bold"/>
                <a:sym typeface="Open Sans Bold"/>
              </a:rPr>
              <a:t>ORGANIZACIÓN EN EL HOGAR</a:t>
            </a:r>
          </a:p>
        </p:txBody>
      </p:sp>
      <p:sp>
        <p:nvSpPr>
          <p:cNvPr id="37" name="TextBox 37"/>
          <p:cNvSpPr txBox="1"/>
          <p:nvPr/>
        </p:nvSpPr>
        <p:spPr>
          <a:xfrm>
            <a:off x="13106274" y="8065280"/>
            <a:ext cx="3438456" cy="656590"/>
          </a:xfrm>
          <a:prstGeom prst="rect">
            <a:avLst/>
          </a:prstGeom>
        </p:spPr>
        <p:txBody>
          <a:bodyPr lIns="0" tIns="0" rIns="0" bIns="0" rtlCol="0" anchor="t">
            <a:spAutoFit/>
          </a:bodyPr>
          <a:lstStyle/>
          <a:p>
            <a:pPr algn="ctr">
              <a:lnSpc>
                <a:spcPts val="2660"/>
              </a:lnSpc>
            </a:pPr>
            <a:r>
              <a:rPr lang="en-US" sz="1900" b="1">
                <a:solidFill>
                  <a:srgbClr val="1A1A1A"/>
                </a:solidFill>
                <a:latin typeface="Open Sans Bold"/>
                <a:ea typeface="Open Sans Bold"/>
                <a:cs typeface="Open Sans Bold"/>
                <a:sym typeface="Open Sans Bold"/>
              </a:rPr>
              <a:t>DESPLAZAMIENTOS AL LUGAR DE TRABAJO</a:t>
            </a:r>
          </a:p>
        </p:txBody>
      </p:sp>
      <p:sp>
        <p:nvSpPr>
          <p:cNvPr id="38" name="TextBox 38"/>
          <p:cNvSpPr txBox="1"/>
          <p:nvPr/>
        </p:nvSpPr>
        <p:spPr>
          <a:xfrm>
            <a:off x="8907559" y="8022589"/>
            <a:ext cx="3438456" cy="656590"/>
          </a:xfrm>
          <a:prstGeom prst="rect">
            <a:avLst/>
          </a:prstGeom>
        </p:spPr>
        <p:txBody>
          <a:bodyPr lIns="0" tIns="0" rIns="0" bIns="0" rtlCol="0" anchor="t">
            <a:spAutoFit/>
          </a:bodyPr>
          <a:lstStyle/>
          <a:p>
            <a:pPr algn="ctr">
              <a:lnSpc>
                <a:spcPts val="2660"/>
              </a:lnSpc>
            </a:pPr>
            <a:r>
              <a:rPr lang="en-US" sz="1900" b="1">
                <a:solidFill>
                  <a:srgbClr val="1A1A1A"/>
                </a:solidFill>
                <a:latin typeface="Open Sans Bold"/>
                <a:ea typeface="Open Sans Bold"/>
                <a:cs typeface="Open Sans Bold"/>
                <a:sym typeface="Open Sans Bold"/>
              </a:rPr>
              <a:t>CUIDADO DE PERSONAS DEPENDIENTES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304354">
            <a:off x="14301547" y="-4226745"/>
            <a:ext cx="9142965" cy="7746585"/>
          </a:xfrm>
          <a:custGeom>
            <a:avLst/>
            <a:gdLst/>
            <a:ahLst/>
            <a:cxnLst/>
            <a:rect l="l" t="t" r="r" b="b"/>
            <a:pathLst>
              <a:path w="9142965" h="7746585">
                <a:moveTo>
                  <a:pt x="0" y="0"/>
                </a:moveTo>
                <a:lnTo>
                  <a:pt x="9142966" y="0"/>
                </a:lnTo>
                <a:lnTo>
                  <a:pt x="9142966" y="7746585"/>
                </a:lnTo>
                <a:lnTo>
                  <a:pt x="0" y="77465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3" name="Freeform 3"/>
          <p:cNvSpPr/>
          <p:nvPr/>
        </p:nvSpPr>
        <p:spPr>
          <a:xfrm>
            <a:off x="14206003" y="8761586"/>
            <a:ext cx="6649743" cy="7199525"/>
          </a:xfrm>
          <a:custGeom>
            <a:avLst/>
            <a:gdLst/>
            <a:ahLst/>
            <a:cxnLst/>
            <a:rect l="l" t="t" r="r" b="b"/>
            <a:pathLst>
              <a:path w="6649743" h="7199525">
                <a:moveTo>
                  <a:pt x="0" y="0"/>
                </a:moveTo>
                <a:lnTo>
                  <a:pt x="6649744" y="0"/>
                </a:lnTo>
                <a:lnTo>
                  <a:pt x="6649744" y="7199525"/>
                </a:lnTo>
                <a:lnTo>
                  <a:pt x="0" y="71995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a:p>
        </p:txBody>
      </p:sp>
      <p:sp>
        <p:nvSpPr>
          <p:cNvPr id="4" name="Freeform 4"/>
          <p:cNvSpPr/>
          <p:nvPr/>
        </p:nvSpPr>
        <p:spPr>
          <a:xfrm>
            <a:off x="-7434094" y="6786555"/>
            <a:ext cx="9370840" cy="7786316"/>
          </a:xfrm>
          <a:custGeom>
            <a:avLst/>
            <a:gdLst/>
            <a:ahLst/>
            <a:cxnLst/>
            <a:rect l="l" t="t" r="r" b="b"/>
            <a:pathLst>
              <a:path w="9370840" h="7786316">
                <a:moveTo>
                  <a:pt x="0" y="0"/>
                </a:moveTo>
                <a:lnTo>
                  <a:pt x="9370840" y="0"/>
                </a:lnTo>
                <a:lnTo>
                  <a:pt x="9370840" y="7786316"/>
                </a:lnTo>
                <a:lnTo>
                  <a:pt x="0" y="77863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
          </a:p>
        </p:txBody>
      </p:sp>
      <p:sp>
        <p:nvSpPr>
          <p:cNvPr id="5" name="Freeform 5"/>
          <p:cNvSpPr/>
          <p:nvPr/>
        </p:nvSpPr>
        <p:spPr>
          <a:xfrm rot="1569710">
            <a:off x="-1729473" y="8671626"/>
            <a:ext cx="6649743" cy="7199525"/>
          </a:xfrm>
          <a:custGeom>
            <a:avLst/>
            <a:gdLst/>
            <a:ahLst/>
            <a:cxnLst/>
            <a:rect l="l" t="t" r="r" b="b"/>
            <a:pathLst>
              <a:path w="6649743" h="7199525">
                <a:moveTo>
                  <a:pt x="0" y="0"/>
                </a:moveTo>
                <a:lnTo>
                  <a:pt x="6649743" y="0"/>
                </a:lnTo>
                <a:lnTo>
                  <a:pt x="6649743" y="7199526"/>
                </a:lnTo>
                <a:lnTo>
                  <a:pt x="0" y="71995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a:p>
        </p:txBody>
      </p:sp>
      <p:sp>
        <p:nvSpPr>
          <p:cNvPr id="6" name="Freeform 6"/>
          <p:cNvSpPr/>
          <p:nvPr/>
        </p:nvSpPr>
        <p:spPr>
          <a:xfrm rot="5400000">
            <a:off x="-30868" y="361461"/>
            <a:ext cx="832230" cy="1334479"/>
          </a:xfrm>
          <a:custGeom>
            <a:avLst/>
            <a:gdLst/>
            <a:ahLst/>
            <a:cxnLst/>
            <a:rect l="l" t="t" r="r" b="b"/>
            <a:pathLst>
              <a:path w="832230" h="1334479">
                <a:moveTo>
                  <a:pt x="0" y="0"/>
                </a:moveTo>
                <a:lnTo>
                  <a:pt x="832230" y="0"/>
                </a:lnTo>
                <a:lnTo>
                  <a:pt x="832230" y="1334478"/>
                </a:lnTo>
                <a:lnTo>
                  <a:pt x="0" y="13344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ES"/>
          </a:p>
        </p:txBody>
      </p:sp>
      <p:sp>
        <p:nvSpPr>
          <p:cNvPr id="7" name="Freeform 7"/>
          <p:cNvSpPr/>
          <p:nvPr/>
        </p:nvSpPr>
        <p:spPr>
          <a:xfrm>
            <a:off x="385247" y="569700"/>
            <a:ext cx="918000" cy="918000"/>
          </a:xfrm>
          <a:custGeom>
            <a:avLst/>
            <a:gdLst/>
            <a:ahLst/>
            <a:cxnLst/>
            <a:rect l="l" t="t" r="r" b="b"/>
            <a:pathLst>
              <a:path w="918000" h="918000">
                <a:moveTo>
                  <a:pt x="0" y="0"/>
                </a:moveTo>
                <a:lnTo>
                  <a:pt x="918000" y="0"/>
                </a:lnTo>
                <a:lnTo>
                  <a:pt x="918000" y="918000"/>
                </a:lnTo>
                <a:lnTo>
                  <a:pt x="0" y="9180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s-ES"/>
          </a:p>
        </p:txBody>
      </p:sp>
      <p:sp>
        <p:nvSpPr>
          <p:cNvPr id="8" name="Freeform 8"/>
          <p:cNvSpPr/>
          <p:nvPr/>
        </p:nvSpPr>
        <p:spPr>
          <a:xfrm>
            <a:off x="6728389" y="403694"/>
            <a:ext cx="1041120" cy="1041120"/>
          </a:xfrm>
          <a:custGeom>
            <a:avLst/>
            <a:gdLst/>
            <a:ahLst/>
            <a:cxnLst/>
            <a:rect l="l" t="t" r="r" b="b"/>
            <a:pathLst>
              <a:path w="1041120" h="1041120">
                <a:moveTo>
                  <a:pt x="0" y="0"/>
                </a:moveTo>
                <a:lnTo>
                  <a:pt x="1041120" y="0"/>
                </a:lnTo>
                <a:lnTo>
                  <a:pt x="1041120" y="1041121"/>
                </a:lnTo>
                <a:lnTo>
                  <a:pt x="0" y="10411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ES"/>
          </a:p>
        </p:txBody>
      </p:sp>
      <p:sp>
        <p:nvSpPr>
          <p:cNvPr id="9" name="TextBox 9"/>
          <p:cNvSpPr txBox="1"/>
          <p:nvPr/>
        </p:nvSpPr>
        <p:spPr>
          <a:xfrm>
            <a:off x="1595398" y="447866"/>
            <a:ext cx="4798749" cy="996949"/>
          </a:xfrm>
          <a:prstGeom prst="rect">
            <a:avLst/>
          </a:prstGeom>
        </p:spPr>
        <p:txBody>
          <a:bodyPr lIns="0" tIns="0" rIns="0" bIns="0" rtlCol="0" anchor="t">
            <a:spAutoFit/>
          </a:bodyPr>
          <a:lstStyle/>
          <a:p>
            <a:pPr algn="l">
              <a:lnSpc>
                <a:spcPts val="7000"/>
              </a:lnSpc>
            </a:pPr>
            <a:r>
              <a:rPr lang="en-US" sz="5000" b="1">
                <a:solidFill>
                  <a:srgbClr val="2E4A69"/>
                </a:solidFill>
                <a:latin typeface="Agrandir Tight Heavy"/>
                <a:ea typeface="Agrandir Tight Heavy"/>
                <a:cs typeface="Agrandir Tight Heavy"/>
                <a:sym typeface="Agrandir Tight Heavy"/>
              </a:rPr>
              <a:t>METODOLOGÍA</a:t>
            </a:r>
          </a:p>
        </p:txBody>
      </p:sp>
      <p:sp>
        <p:nvSpPr>
          <p:cNvPr id="10" name="Freeform 10"/>
          <p:cNvSpPr/>
          <p:nvPr/>
        </p:nvSpPr>
        <p:spPr>
          <a:xfrm>
            <a:off x="1595398" y="1374800"/>
            <a:ext cx="3273224" cy="178539"/>
          </a:xfrm>
          <a:custGeom>
            <a:avLst/>
            <a:gdLst/>
            <a:ahLst/>
            <a:cxnLst/>
            <a:rect l="l" t="t" r="r" b="b"/>
            <a:pathLst>
              <a:path w="3273224" h="178539">
                <a:moveTo>
                  <a:pt x="0" y="0"/>
                </a:moveTo>
                <a:lnTo>
                  <a:pt x="3273224" y="0"/>
                </a:lnTo>
                <a:lnTo>
                  <a:pt x="3273224" y="178539"/>
                </a:lnTo>
                <a:lnTo>
                  <a:pt x="0" y="1785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s-ES"/>
          </a:p>
        </p:txBody>
      </p:sp>
      <p:sp>
        <p:nvSpPr>
          <p:cNvPr id="11" name="Freeform 11"/>
          <p:cNvSpPr/>
          <p:nvPr/>
        </p:nvSpPr>
        <p:spPr>
          <a:xfrm>
            <a:off x="6728389" y="1740370"/>
            <a:ext cx="10500980" cy="3658586"/>
          </a:xfrm>
          <a:custGeom>
            <a:avLst/>
            <a:gdLst/>
            <a:ahLst/>
            <a:cxnLst/>
            <a:rect l="l" t="t" r="r" b="b"/>
            <a:pathLst>
              <a:path w="10500980" h="3658586">
                <a:moveTo>
                  <a:pt x="0" y="0"/>
                </a:moveTo>
                <a:lnTo>
                  <a:pt x="10500980" y="0"/>
                </a:lnTo>
                <a:lnTo>
                  <a:pt x="10500980" y="3658587"/>
                </a:lnTo>
                <a:lnTo>
                  <a:pt x="0" y="3658587"/>
                </a:lnTo>
                <a:lnTo>
                  <a:pt x="0" y="0"/>
                </a:lnTo>
                <a:close/>
              </a:path>
            </a:pathLst>
          </a:custGeom>
          <a:blipFill>
            <a:blip r:embed="rId16"/>
            <a:stretch>
              <a:fillRect/>
            </a:stretch>
          </a:blipFill>
        </p:spPr>
        <p:txBody>
          <a:bodyPr/>
          <a:lstStyle/>
          <a:p>
            <a:endParaRPr lang="es-ES"/>
          </a:p>
        </p:txBody>
      </p:sp>
      <p:sp>
        <p:nvSpPr>
          <p:cNvPr id="12" name="TextBox 12"/>
          <p:cNvSpPr txBox="1"/>
          <p:nvPr/>
        </p:nvSpPr>
        <p:spPr>
          <a:xfrm>
            <a:off x="1052486" y="2578780"/>
            <a:ext cx="5341661" cy="2124591"/>
          </a:xfrm>
          <a:prstGeom prst="rect">
            <a:avLst/>
          </a:prstGeom>
        </p:spPr>
        <p:txBody>
          <a:bodyPr lIns="0" tIns="0" rIns="0" bIns="0" rtlCol="0" anchor="t">
            <a:spAutoFit/>
          </a:bodyPr>
          <a:lstStyle/>
          <a:p>
            <a:pPr algn="just">
              <a:lnSpc>
                <a:spcPts val="2806"/>
              </a:lnSpc>
            </a:pPr>
            <a:r>
              <a:rPr lang="en-US" sz="2004" b="1">
                <a:solidFill>
                  <a:srgbClr val="000000"/>
                </a:solidFill>
                <a:latin typeface="Open Sans Bold"/>
                <a:ea typeface="Open Sans Bold"/>
                <a:cs typeface="Open Sans Bold"/>
                <a:sym typeface="Open Sans Bold"/>
              </a:rPr>
              <a:t>Se obtuvo la aprobación de los comités de ética de los tres hospitales participantes.</a:t>
            </a:r>
          </a:p>
          <a:p>
            <a:pPr algn="just">
              <a:lnSpc>
                <a:spcPts val="2806"/>
              </a:lnSpc>
            </a:pPr>
            <a:endParaRPr lang="en-US" sz="2004" b="1">
              <a:solidFill>
                <a:srgbClr val="000000"/>
              </a:solidFill>
              <a:latin typeface="Open Sans Bold"/>
              <a:ea typeface="Open Sans Bold"/>
              <a:cs typeface="Open Sans Bold"/>
              <a:sym typeface="Open Sans Bold"/>
            </a:endParaRPr>
          </a:p>
          <a:p>
            <a:pPr algn="just">
              <a:lnSpc>
                <a:spcPts val="2806"/>
              </a:lnSpc>
              <a:spcBef>
                <a:spcPct val="0"/>
              </a:spcBef>
            </a:pPr>
            <a:r>
              <a:rPr lang="en-US" sz="2004" b="1">
                <a:solidFill>
                  <a:srgbClr val="000000"/>
                </a:solidFill>
                <a:latin typeface="Open Sans Bold"/>
                <a:ea typeface="Open Sans Bold"/>
                <a:cs typeface="Open Sans Bold"/>
                <a:sym typeface="Open Sans Bold"/>
              </a:rPr>
              <a:t>Se realizaron 3 grupos de discusión, que quedaron conformados de la siguiente manera:</a:t>
            </a:r>
          </a:p>
        </p:txBody>
      </p:sp>
      <p:sp>
        <p:nvSpPr>
          <p:cNvPr id="13" name="Freeform 13"/>
          <p:cNvSpPr/>
          <p:nvPr/>
        </p:nvSpPr>
        <p:spPr>
          <a:xfrm>
            <a:off x="6379440" y="2965094"/>
            <a:ext cx="348949" cy="363016"/>
          </a:xfrm>
          <a:custGeom>
            <a:avLst/>
            <a:gdLst/>
            <a:ahLst/>
            <a:cxnLst/>
            <a:rect l="l" t="t" r="r" b="b"/>
            <a:pathLst>
              <a:path w="348949" h="363016">
                <a:moveTo>
                  <a:pt x="0" y="0"/>
                </a:moveTo>
                <a:lnTo>
                  <a:pt x="348949" y="0"/>
                </a:lnTo>
                <a:lnTo>
                  <a:pt x="348949" y="363016"/>
                </a:lnTo>
                <a:lnTo>
                  <a:pt x="0" y="3630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s-ES"/>
          </a:p>
        </p:txBody>
      </p:sp>
      <p:sp>
        <p:nvSpPr>
          <p:cNvPr id="14" name="TextBox 14"/>
          <p:cNvSpPr txBox="1"/>
          <p:nvPr/>
        </p:nvSpPr>
        <p:spPr>
          <a:xfrm>
            <a:off x="1028700" y="1876677"/>
            <a:ext cx="5112414" cy="547061"/>
          </a:xfrm>
          <a:prstGeom prst="rect">
            <a:avLst/>
          </a:prstGeom>
        </p:spPr>
        <p:txBody>
          <a:bodyPr lIns="0" tIns="0" rIns="0" bIns="0" rtlCol="0" anchor="t">
            <a:spAutoFit/>
          </a:bodyPr>
          <a:lstStyle/>
          <a:p>
            <a:pPr algn="l">
              <a:lnSpc>
                <a:spcPts val="3972"/>
              </a:lnSpc>
            </a:pPr>
            <a:r>
              <a:rPr lang="en-US" sz="2837" b="1">
                <a:solidFill>
                  <a:srgbClr val="2E4A69"/>
                </a:solidFill>
                <a:latin typeface="Agrandir Tight Bold"/>
                <a:ea typeface="Agrandir Tight Bold"/>
                <a:cs typeface="Agrandir Tight Bold"/>
                <a:sym typeface="Agrandir Tight Bold"/>
              </a:rPr>
              <a:t>RECOGIDA DE INFORMACIÓN</a:t>
            </a:r>
          </a:p>
        </p:txBody>
      </p:sp>
      <p:sp>
        <p:nvSpPr>
          <p:cNvPr id="15" name="TextBox 15"/>
          <p:cNvSpPr txBox="1"/>
          <p:nvPr/>
        </p:nvSpPr>
        <p:spPr>
          <a:xfrm>
            <a:off x="1028700" y="5295900"/>
            <a:ext cx="16230600" cy="2576830"/>
          </a:xfrm>
          <a:prstGeom prst="rect">
            <a:avLst/>
          </a:prstGeom>
        </p:spPr>
        <p:txBody>
          <a:bodyPr lIns="0" tIns="0" rIns="0" bIns="0" rtlCol="0" anchor="t">
            <a:spAutoFit/>
          </a:bodyPr>
          <a:lstStyle/>
          <a:p>
            <a:pPr algn="just">
              <a:lnSpc>
                <a:spcPts val="2800"/>
              </a:lnSpc>
            </a:pPr>
            <a:endParaRPr/>
          </a:p>
          <a:p>
            <a:pPr marL="453392" lvl="1" indent="-226696" algn="just">
              <a:lnSpc>
                <a:spcPts val="2940"/>
              </a:lnSpc>
              <a:buFont typeface="Arial"/>
              <a:buChar char="•"/>
            </a:pPr>
            <a:r>
              <a:rPr lang="en-US" sz="2100" b="1">
                <a:solidFill>
                  <a:srgbClr val="000000"/>
                </a:solidFill>
                <a:latin typeface="Open Sans Bold"/>
                <a:ea typeface="Open Sans Bold"/>
                <a:cs typeface="Open Sans Bold"/>
                <a:sym typeface="Open Sans Bold"/>
              </a:rPr>
              <a:t>Se facilitó la interacción entre los participantes bajo la moderación experta de una de las investigadoras. La duración de cada sesión fue de 1h aproximadamente en la que se siguió un guion de preguntas que sirvió como una guía flexible más que como un conjunto estricto y cerrado de interrogantes.</a:t>
            </a:r>
          </a:p>
          <a:p>
            <a:pPr marL="453392" lvl="1" indent="-226696" algn="just">
              <a:lnSpc>
                <a:spcPts val="2940"/>
              </a:lnSpc>
              <a:spcBef>
                <a:spcPct val="0"/>
              </a:spcBef>
              <a:buFont typeface="Arial"/>
              <a:buChar char="•"/>
            </a:pPr>
            <a:r>
              <a:rPr lang="en-US" sz="2100" b="1">
                <a:solidFill>
                  <a:srgbClr val="000000"/>
                </a:solidFill>
                <a:latin typeface="Open Sans Bold"/>
                <a:ea typeface="Open Sans Bold"/>
                <a:cs typeface="Open Sans Bold"/>
                <a:sym typeface="Open Sans Bold"/>
              </a:rPr>
              <a:t>La grabadora fue el recurso principal para la recopilación de datos, se obtuvo su consentimiento informado antes de empezar. Esto permitió capturar las voces y opiniones de manera detallada. Además, se tomó nota de aspectos importantes de cada sesión en un diario de campo.</a:t>
            </a:r>
          </a:p>
        </p:txBody>
      </p:sp>
      <p:grpSp>
        <p:nvGrpSpPr>
          <p:cNvPr id="16" name="Group 16"/>
          <p:cNvGrpSpPr/>
          <p:nvPr/>
        </p:nvGrpSpPr>
        <p:grpSpPr>
          <a:xfrm>
            <a:off x="1936746" y="8101111"/>
            <a:ext cx="13733691" cy="1760145"/>
            <a:chOff x="0" y="0"/>
            <a:chExt cx="18311588" cy="2346860"/>
          </a:xfrm>
        </p:grpSpPr>
        <p:sp>
          <p:nvSpPr>
            <p:cNvPr id="17" name="TextBox 17"/>
            <p:cNvSpPr txBox="1"/>
            <p:nvPr/>
          </p:nvSpPr>
          <p:spPr>
            <a:xfrm>
              <a:off x="0" y="767447"/>
              <a:ext cx="4405527" cy="688140"/>
            </a:xfrm>
            <a:prstGeom prst="rect">
              <a:avLst/>
            </a:prstGeom>
          </p:spPr>
          <p:txBody>
            <a:bodyPr lIns="0" tIns="0" rIns="0" bIns="0" rtlCol="0" anchor="t">
              <a:spAutoFit/>
            </a:bodyPr>
            <a:lstStyle/>
            <a:p>
              <a:pPr algn="l">
                <a:lnSpc>
                  <a:spcPts val="3972"/>
                </a:lnSpc>
              </a:pPr>
              <a:r>
                <a:rPr lang="en-US" sz="2837" b="1">
                  <a:solidFill>
                    <a:srgbClr val="2E4A69"/>
                  </a:solidFill>
                  <a:latin typeface="Agrandir Tight Bold"/>
                  <a:ea typeface="Agrandir Tight Bold"/>
                  <a:cs typeface="Agrandir Tight Bold"/>
                  <a:sym typeface="Agrandir Tight Bold"/>
                </a:rPr>
                <a:t>ANÁLISIS DE DATOS</a:t>
              </a:r>
            </a:p>
          </p:txBody>
        </p:sp>
        <p:grpSp>
          <p:nvGrpSpPr>
            <p:cNvPr id="18" name="Group 18"/>
            <p:cNvGrpSpPr/>
            <p:nvPr/>
          </p:nvGrpSpPr>
          <p:grpSpPr>
            <a:xfrm>
              <a:off x="4405527" y="0"/>
              <a:ext cx="3528990" cy="1764495"/>
              <a:chOff x="0" y="0"/>
              <a:chExt cx="812800" cy="406400"/>
            </a:xfrm>
          </p:grpSpPr>
          <p:sp>
            <p:nvSpPr>
              <p:cNvPr id="19" name="Freeform 19"/>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D67A00"/>
              </a:solidFill>
            </p:spPr>
            <p:txBody>
              <a:bodyPr/>
              <a:lstStyle/>
              <a:p>
                <a:endParaRPr lang="es-ES"/>
              </a:p>
            </p:txBody>
          </p:sp>
          <p:sp>
            <p:nvSpPr>
              <p:cNvPr id="20" name="TextBox 20"/>
              <p:cNvSpPr txBox="1"/>
              <p:nvPr/>
            </p:nvSpPr>
            <p:spPr>
              <a:xfrm>
                <a:off x="177800" y="-47625"/>
                <a:ext cx="558800" cy="454025"/>
              </a:xfrm>
              <a:prstGeom prst="rect">
                <a:avLst/>
              </a:prstGeom>
            </p:spPr>
            <p:txBody>
              <a:bodyPr lIns="50800" tIns="50800" rIns="50800" bIns="50800" rtlCol="0" anchor="ctr"/>
              <a:lstStyle/>
              <a:p>
                <a:pPr algn="ctr">
                  <a:lnSpc>
                    <a:spcPts val="3499"/>
                  </a:lnSpc>
                </a:pPr>
                <a:endParaRPr/>
              </a:p>
            </p:txBody>
          </p:sp>
        </p:grpSp>
        <p:grpSp>
          <p:nvGrpSpPr>
            <p:cNvPr id="21" name="Group 21"/>
            <p:cNvGrpSpPr/>
            <p:nvPr/>
          </p:nvGrpSpPr>
          <p:grpSpPr>
            <a:xfrm>
              <a:off x="7934517" y="0"/>
              <a:ext cx="3528990" cy="1764495"/>
              <a:chOff x="0" y="0"/>
              <a:chExt cx="812800" cy="406400"/>
            </a:xfrm>
          </p:grpSpPr>
          <p:sp>
            <p:nvSpPr>
              <p:cNvPr id="22" name="Freeform 22"/>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FA962D"/>
              </a:solidFill>
            </p:spPr>
            <p:txBody>
              <a:bodyPr/>
              <a:lstStyle/>
              <a:p>
                <a:endParaRPr lang="es-ES"/>
              </a:p>
            </p:txBody>
          </p:sp>
          <p:sp>
            <p:nvSpPr>
              <p:cNvPr id="23" name="TextBox 23"/>
              <p:cNvSpPr txBox="1"/>
              <p:nvPr/>
            </p:nvSpPr>
            <p:spPr>
              <a:xfrm>
                <a:off x="177800" y="-47625"/>
                <a:ext cx="558800" cy="454025"/>
              </a:xfrm>
              <a:prstGeom prst="rect">
                <a:avLst/>
              </a:prstGeom>
            </p:spPr>
            <p:txBody>
              <a:bodyPr lIns="50800" tIns="50800" rIns="50800" bIns="50800" rtlCol="0" anchor="ctr"/>
              <a:lstStyle/>
              <a:p>
                <a:pPr algn="ctr">
                  <a:lnSpc>
                    <a:spcPts val="3499"/>
                  </a:lnSpc>
                </a:pPr>
                <a:endParaRPr/>
              </a:p>
            </p:txBody>
          </p:sp>
        </p:grpSp>
        <p:grpSp>
          <p:nvGrpSpPr>
            <p:cNvPr id="24" name="Group 24"/>
            <p:cNvGrpSpPr/>
            <p:nvPr/>
          </p:nvGrpSpPr>
          <p:grpSpPr>
            <a:xfrm>
              <a:off x="11416214" y="0"/>
              <a:ext cx="3528990" cy="1764495"/>
              <a:chOff x="0" y="0"/>
              <a:chExt cx="812800" cy="406400"/>
            </a:xfrm>
          </p:grpSpPr>
          <p:sp>
            <p:nvSpPr>
              <p:cNvPr id="25" name="Freeform 25"/>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FFC773"/>
              </a:solidFill>
            </p:spPr>
            <p:txBody>
              <a:bodyPr/>
              <a:lstStyle/>
              <a:p>
                <a:endParaRPr lang="es-ES"/>
              </a:p>
            </p:txBody>
          </p:sp>
          <p:sp>
            <p:nvSpPr>
              <p:cNvPr id="26" name="TextBox 26"/>
              <p:cNvSpPr txBox="1"/>
              <p:nvPr/>
            </p:nvSpPr>
            <p:spPr>
              <a:xfrm>
                <a:off x="177800" y="-47625"/>
                <a:ext cx="558800" cy="454025"/>
              </a:xfrm>
              <a:prstGeom prst="rect">
                <a:avLst/>
              </a:prstGeom>
            </p:spPr>
            <p:txBody>
              <a:bodyPr lIns="50800" tIns="50800" rIns="50800" bIns="50800" rtlCol="0" anchor="ctr"/>
              <a:lstStyle/>
              <a:p>
                <a:pPr algn="ctr">
                  <a:lnSpc>
                    <a:spcPts val="3499"/>
                  </a:lnSpc>
                </a:pPr>
                <a:endParaRPr/>
              </a:p>
            </p:txBody>
          </p:sp>
        </p:grpSp>
        <p:grpSp>
          <p:nvGrpSpPr>
            <p:cNvPr id="27" name="Group 27"/>
            <p:cNvGrpSpPr/>
            <p:nvPr/>
          </p:nvGrpSpPr>
          <p:grpSpPr>
            <a:xfrm>
              <a:off x="14803639" y="0"/>
              <a:ext cx="3507949" cy="1753974"/>
              <a:chOff x="0" y="0"/>
              <a:chExt cx="812800" cy="406400"/>
            </a:xfrm>
          </p:grpSpPr>
          <p:sp>
            <p:nvSpPr>
              <p:cNvPr id="28" name="Freeform 28"/>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F1CA8F"/>
              </a:solidFill>
            </p:spPr>
            <p:txBody>
              <a:bodyPr/>
              <a:lstStyle/>
              <a:p>
                <a:endParaRPr lang="es-ES"/>
              </a:p>
            </p:txBody>
          </p:sp>
          <p:sp>
            <p:nvSpPr>
              <p:cNvPr id="29" name="TextBox 29"/>
              <p:cNvSpPr txBox="1"/>
              <p:nvPr/>
            </p:nvSpPr>
            <p:spPr>
              <a:xfrm>
                <a:off x="177800" y="-47625"/>
                <a:ext cx="558800" cy="454025"/>
              </a:xfrm>
              <a:prstGeom prst="rect">
                <a:avLst/>
              </a:prstGeom>
            </p:spPr>
            <p:txBody>
              <a:bodyPr lIns="50800" tIns="50800" rIns="50800" bIns="50800" rtlCol="0" anchor="ctr"/>
              <a:lstStyle/>
              <a:p>
                <a:pPr algn="ctr">
                  <a:lnSpc>
                    <a:spcPts val="3499"/>
                  </a:lnSpc>
                </a:pPr>
                <a:endParaRPr/>
              </a:p>
            </p:txBody>
          </p:sp>
        </p:grpSp>
        <p:sp>
          <p:nvSpPr>
            <p:cNvPr id="30" name="Freeform 30"/>
            <p:cNvSpPr/>
            <p:nvPr/>
          </p:nvSpPr>
          <p:spPr>
            <a:xfrm>
              <a:off x="4564316" y="1058184"/>
              <a:ext cx="1039988" cy="1207533"/>
            </a:xfrm>
            <a:custGeom>
              <a:avLst/>
              <a:gdLst/>
              <a:ahLst/>
              <a:cxnLst/>
              <a:rect l="l" t="t" r="r" b="b"/>
              <a:pathLst>
                <a:path w="1039988" h="1207533">
                  <a:moveTo>
                    <a:pt x="0" y="0"/>
                  </a:moveTo>
                  <a:lnTo>
                    <a:pt x="1039987" y="0"/>
                  </a:lnTo>
                  <a:lnTo>
                    <a:pt x="1039987" y="1207533"/>
                  </a:lnTo>
                  <a:lnTo>
                    <a:pt x="0" y="1207533"/>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lgDash"/>
              <a:miter/>
            </a:ln>
          </p:spPr>
          <p:txBody>
            <a:bodyPr/>
            <a:lstStyle/>
            <a:p>
              <a:endParaRPr lang="es-ES"/>
            </a:p>
          </p:txBody>
        </p:sp>
        <p:sp>
          <p:nvSpPr>
            <p:cNvPr id="31" name="Freeform 31"/>
            <p:cNvSpPr/>
            <p:nvPr/>
          </p:nvSpPr>
          <p:spPr>
            <a:xfrm>
              <a:off x="8056814" y="1049380"/>
              <a:ext cx="1841813" cy="1225141"/>
            </a:xfrm>
            <a:custGeom>
              <a:avLst/>
              <a:gdLst/>
              <a:ahLst/>
              <a:cxnLst/>
              <a:rect l="l" t="t" r="r" b="b"/>
              <a:pathLst>
                <a:path w="1841813" h="1225141">
                  <a:moveTo>
                    <a:pt x="0" y="0"/>
                  </a:moveTo>
                  <a:lnTo>
                    <a:pt x="1841813" y="0"/>
                  </a:lnTo>
                  <a:lnTo>
                    <a:pt x="1841813" y="1225141"/>
                  </a:lnTo>
                  <a:lnTo>
                    <a:pt x="0" y="1225141"/>
                  </a:lnTo>
                  <a:lnTo>
                    <a:pt x="0" y="0"/>
                  </a:lnTo>
                  <a:close/>
                </a:path>
              </a:pathLst>
            </a:custGeom>
            <a:blipFill>
              <a:blip r:embed="rId21"/>
              <a:stretch>
                <a:fillRect b="-105235"/>
              </a:stretch>
            </a:blipFill>
          </p:spPr>
          <p:txBody>
            <a:bodyPr/>
            <a:lstStyle/>
            <a:p>
              <a:endParaRPr lang="es-ES"/>
            </a:p>
          </p:txBody>
        </p:sp>
        <p:sp>
          <p:nvSpPr>
            <p:cNvPr id="32" name="Freeform 32"/>
            <p:cNvSpPr/>
            <p:nvPr/>
          </p:nvSpPr>
          <p:spPr>
            <a:xfrm rot="1034911">
              <a:off x="16949406" y="940087"/>
              <a:ext cx="1217412" cy="1161107"/>
            </a:xfrm>
            <a:custGeom>
              <a:avLst/>
              <a:gdLst/>
              <a:ahLst/>
              <a:cxnLst/>
              <a:rect l="l" t="t" r="r" b="b"/>
              <a:pathLst>
                <a:path w="1217412" h="1161107">
                  <a:moveTo>
                    <a:pt x="0" y="0"/>
                  </a:moveTo>
                  <a:lnTo>
                    <a:pt x="1217413" y="0"/>
                  </a:lnTo>
                  <a:lnTo>
                    <a:pt x="1217413" y="1161107"/>
                  </a:lnTo>
                  <a:lnTo>
                    <a:pt x="0" y="1161107"/>
                  </a:lnTo>
                  <a:lnTo>
                    <a:pt x="0" y="0"/>
                  </a:lnTo>
                  <a:close/>
                </a:path>
              </a:pathLst>
            </a:custGeom>
            <a:blipFill>
              <a:blip r:embed="rId22"/>
              <a:stretch>
                <a:fillRect/>
              </a:stretch>
            </a:blipFill>
          </p:spPr>
          <p:txBody>
            <a:bodyPr/>
            <a:lstStyle/>
            <a:p>
              <a:endParaRPr lang="es-ES"/>
            </a:p>
          </p:txBody>
        </p:sp>
        <p:sp>
          <p:nvSpPr>
            <p:cNvPr id="33" name="Freeform 33"/>
            <p:cNvSpPr/>
            <p:nvPr/>
          </p:nvSpPr>
          <p:spPr>
            <a:xfrm>
              <a:off x="12257735" y="856693"/>
              <a:ext cx="1809004" cy="1490167"/>
            </a:xfrm>
            <a:custGeom>
              <a:avLst/>
              <a:gdLst/>
              <a:ahLst/>
              <a:cxnLst/>
              <a:rect l="l" t="t" r="r" b="b"/>
              <a:pathLst>
                <a:path w="1809004" h="1490167">
                  <a:moveTo>
                    <a:pt x="0" y="0"/>
                  </a:moveTo>
                  <a:lnTo>
                    <a:pt x="1809004" y="0"/>
                  </a:lnTo>
                  <a:lnTo>
                    <a:pt x="1809004" y="1490167"/>
                  </a:lnTo>
                  <a:lnTo>
                    <a:pt x="0" y="149016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s-ES"/>
            </a:p>
          </p:txBody>
        </p:sp>
        <p:sp>
          <p:nvSpPr>
            <p:cNvPr id="34" name="TextBox 34"/>
            <p:cNvSpPr txBox="1"/>
            <p:nvPr/>
          </p:nvSpPr>
          <p:spPr>
            <a:xfrm>
              <a:off x="4547183" y="84873"/>
              <a:ext cx="3245679" cy="1162008"/>
            </a:xfrm>
            <a:prstGeom prst="rect">
              <a:avLst/>
            </a:prstGeom>
          </p:spPr>
          <p:txBody>
            <a:bodyPr lIns="0" tIns="0" rIns="0" bIns="0" rtlCol="0" anchor="t">
              <a:spAutoFit/>
            </a:bodyPr>
            <a:lstStyle/>
            <a:p>
              <a:pPr algn="ctr">
                <a:lnSpc>
                  <a:spcPts val="2350"/>
                </a:lnSpc>
              </a:pPr>
              <a:r>
                <a:rPr lang="en-US" sz="1678" b="1">
                  <a:solidFill>
                    <a:srgbClr val="000000"/>
                  </a:solidFill>
                  <a:latin typeface="Open Sans Bold"/>
                  <a:ea typeface="Open Sans Bold"/>
                  <a:cs typeface="Open Sans Bold"/>
                  <a:sym typeface="Open Sans Bold"/>
                </a:rPr>
                <a:t>PREPARACIÓN </a:t>
              </a:r>
            </a:p>
            <a:p>
              <a:pPr algn="ctr">
                <a:lnSpc>
                  <a:spcPts val="2350"/>
                </a:lnSpc>
              </a:pPr>
              <a:r>
                <a:rPr lang="en-US" sz="1678" b="1">
                  <a:solidFill>
                    <a:srgbClr val="000000"/>
                  </a:solidFill>
                  <a:latin typeface="Open Sans Bold"/>
                  <a:ea typeface="Open Sans Bold"/>
                  <a:cs typeface="Open Sans Bold"/>
                  <a:sym typeface="Open Sans Bold"/>
                </a:rPr>
                <a:t>CORPUS </a:t>
              </a:r>
            </a:p>
            <a:p>
              <a:pPr algn="ctr">
                <a:lnSpc>
                  <a:spcPts val="2350"/>
                </a:lnSpc>
              </a:pPr>
              <a:r>
                <a:rPr lang="en-US" sz="1678" b="1">
                  <a:solidFill>
                    <a:srgbClr val="000000"/>
                  </a:solidFill>
                  <a:latin typeface="Open Sans Bold"/>
                  <a:ea typeface="Open Sans Bold"/>
                  <a:cs typeface="Open Sans Bold"/>
                  <a:sym typeface="Open Sans Bold"/>
                </a:rPr>
                <a:t>TEXTUAL</a:t>
              </a:r>
            </a:p>
          </p:txBody>
        </p:sp>
        <p:sp>
          <p:nvSpPr>
            <p:cNvPr id="35" name="TextBox 35"/>
            <p:cNvSpPr txBox="1"/>
            <p:nvPr/>
          </p:nvSpPr>
          <p:spPr>
            <a:xfrm>
              <a:off x="8255234" y="58072"/>
              <a:ext cx="2619474" cy="374835"/>
            </a:xfrm>
            <a:prstGeom prst="rect">
              <a:avLst/>
            </a:prstGeom>
          </p:spPr>
          <p:txBody>
            <a:bodyPr lIns="0" tIns="0" rIns="0" bIns="0" rtlCol="0" anchor="t">
              <a:spAutoFit/>
            </a:bodyPr>
            <a:lstStyle/>
            <a:p>
              <a:pPr algn="ctr">
                <a:lnSpc>
                  <a:spcPts val="2350"/>
                </a:lnSpc>
              </a:pPr>
              <a:r>
                <a:rPr lang="en-US" sz="1678" b="1">
                  <a:solidFill>
                    <a:srgbClr val="000000"/>
                  </a:solidFill>
                  <a:latin typeface="Open Sans Bold"/>
                  <a:ea typeface="Open Sans Bold"/>
                  <a:cs typeface="Open Sans Bold"/>
                  <a:sym typeface="Open Sans Bold"/>
                </a:rPr>
                <a:t>DESCUBRIMIENTO</a:t>
              </a:r>
            </a:p>
          </p:txBody>
        </p:sp>
        <p:sp>
          <p:nvSpPr>
            <p:cNvPr id="36" name="TextBox 36"/>
            <p:cNvSpPr txBox="1"/>
            <p:nvPr/>
          </p:nvSpPr>
          <p:spPr>
            <a:xfrm>
              <a:off x="12488060" y="291191"/>
              <a:ext cx="1578679" cy="393736"/>
            </a:xfrm>
            <a:prstGeom prst="rect">
              <a:avLst/>
            </a:prstGeom>
          </p:spPr>
          <p:txBody>
            <a:bodyPr lIns="0" tIns="0" rIns="0" bIns="0" rtlCol="0" anchor="t">
              <a:spAutoFit/>
            </a:bodyPr>
            <a:lstStyle/>
            <a:p>
              <a:pPr algn="ctr">
                <a:lnSpc>
                  <a:spcPts val="2530"/>
                </a:lnSpc>
              </a:pPr>
              <a:r>
                <a:rPr lang="en-US" sz="1807" b="1">
                  <a:solidFill>
                    <a:srgbClr val="000000"/>
                  </a:solidFill>
                  <a:latin typeface="Open Sans Bold"/>
                  <a:ea typeface="Open Sans Bold"/>
                  <a:cs typeface="Open Sans Bold"/>
                  <a:sym typeface="Open Sans Bold"/>
                </a:rPr>
                <a:t>ANÁLISIS</a:t>
              </a:r>
            </a:p>
          </p:txBody>
        </p:sp>
        <p:sp>
          <p:nvSpPr>
            <p:cNvPr id="37" name="TextBox 37"/>
            <p:cNvSpPr txBox="1"/>
            <p:nvPr/>
          </p:nvSpPr>
          <p:spPr>
            <a:xfrm>
              <a:off x="15566389" y="406181"/>
              <a:ext cx="2534852" cy="379523"/>
            </a:xfrm>
            <a:prstGeom prst="rect">
              <a:avLst/>
            </a:prstGeom>
          </p:spPr>
          <p:txBody>
            <a:bodyPr lIns="0" tIns="0" rIns="0" bIns="0" rtlCol="0" anchor="t">
              <a:spAutoFit/>
            </a:bodyPr>
            <a:lstStyle/>
            <a:p>
              <a:pPr algn="ctr">
                <a:lnSpc>
                  <a:spcPts val="2440"/>
                </a:lnSpc>
              </a:pPr>
              <a:r>
                <a:rPr lang="en-US" sz="1743" b="1">
                  <a:solidFill>
                    <a:srgbClr val="000000"/>
                  </a:solidFill>
                  <a:latin typeface="Open Sans Bold"/>
                  <a:ea typeface="Open Sans Bold"/>
                  <a:cs typeface="Open Sans Bold"/>
                  <a:sym typeface="Open Sans Bold"/>
                </a:rPr>
                <a:t>RELATIVIZACIÓN</a:t>
              </a:r>
            </a:p>
          </p:txBody>
        </p:sp>
        <p:sp>
          <p:nvSpPr>
            <p:cNvPr id="38" name="TextBox 38"/>
            <p:cNvSpPr txBox="1"/>
            <p:nvPr/>
          </p:nvSpPr>
          <p:spPr>
            <a:xfrm>
              <a:off x="8913478" y="518012"/>
              <a:ext cx="1830134" cy="374835"/>
            </a:xfrm>
            <a:prstGeom prst="rect">
              <a:avLst/>
            </a:prstGeom>
          </p:spPr>
          <p:txBody>
            <a:bodyPr lIns="0" tIns="0" rIns="0" bIns="0" rtlCol="0" anchor="t">
              <a:spAutoFit/>
            </a:bodyPr>
            <a:lstStyle/>
            <a:p>
              <a:pPr algn="ctr">
                <a:lnSpc>
                  <a:spcPts val="2350"/>
                </a:lnSpc>
              </a:pPr>
              <a:r>
                <a:rPr lang="en-US" sz="1678" b="1">
                  <a:solidFill>
                    <a:srgbClr val="000000"/>
                  </a:solidFill>
                  <a:latin typeface="Open Sans Bold"/>
                  <a:ea typeface="Open Sans Bold"/>
                  <a:cs typeface="Open Sans Bold"/>
                  <a:sym typeface="Open Sans Bold"/>
                </a:rPr>
                <a:t>PREANÁLISIS</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rot="-6886517">
            <a:off x="15928110" y="-4484800"/>
            <a:ext cx="6649743" cy="7199525"/>
          </a:xfrm>
          <a:custGeom>
            <a:avLst/>
            <a:gdLst/>
            <a:ahLst/>
            <a:cxnLst/>
            <a:rect l="l" t="t" r="r" b="b"/>
            <a:pathLst>
              <a:path w="6649743" h="7199525">
                <a:moveTo>
                  <a:pt x="0" y="0"/>
                </a:moveTo>
                <a:lnTo>
                  <a:pt x="6649743" y="0"/>
                </a:lnTo>
                <a:lnTo>
                  <a:pt x="6649743" y="7199525"/>
                </a:lnTo>
                <a:lnTo>
                  <a:pt x="0" y="71995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3" name="Freeform 3"/>
          <p:cNvSpPr/>
          <p:nvPr/>
        </p:nvSpPr>
        <p:spPr>
          <a:xfrm rot="5400000">
            <a:off x="-30868" y="361461"/>
            <a:ext cx="832230" cy="1334479"/>
          </a:xfrm>
          <a:custGeom>
            <a:avLst/>
            <a:gdLst/>
            <a:ahLst/>
            <a:cxnLst/>
            <a:rect l="l" t="t" r="r" b="b"/>
            <a:pathLst>
              <a:path w="832230" h="1334479">
                <a:moveTo>
                  <a:pt x="0" y="0"/>
                </a:moveTo>
                <a:lnTo>
                  <a:pt x="832230" y="0"/>
                </a:lnTo>
                <a:lnTo>
                  <a:pt x="832230" y="1334478"/>
                </a:lnTo>
                <a:lnTo>
                  <a:pt x="0" y="13344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a:p>
        </p:txBody>
      </p:sp>
      <p:sp>
        <p:nvSpPr>
          <p:cNvPr id="4" name="Freeform 4"/>
          <p:cNvSpPr/>
          <p:nvPr/>
        </p:nvSpPr>
        <p:spPr>
          <a:xfrm>
            <a:off x="4550562" y="1915957"/>
            <a:ext cx="9789790" cy="7342343"/>
          </a:xfrm>
          <a:custGeom>
            <a:avLst/>
            <a:gdLst/>
            <a:ahLst/>
            <a:cxnLst/>
            <a:rect l="l" t="t" r="r" b="b"/>
            <a:pathLst>
              <a:path w="9789790" h="7342343">
                <a:moveTo>
                  <a:pt x="0" y="0"/>
                </a:moveTo>
                <a:lnTo>
                  <a:pt x="9789791" y="0"/>
                </a:lnTo>
                <a:lnTo>
                  <a:pt x="9789791" y="7342343"/>
                </a:lnTo>
                <a:lnTo>
                  <a:pt x="0" y="7342343"/>
                </a:lnTo>
                <a:lnTo>
                  <a:pt x="0" y="0"/>
                </a:lnTo>
                <a:close/>
              </a:path>
            </a:pathLst>
          </a:custGeom>
          <a:blipFill>
            <a:blip r:embed="rId6"/>
            <a:stretch>
              <a:fillRect/>
            </a:stretch>
          </a:blipFill>
          <a:ln w="38100" cap="sq">
            <a:solidFill>
              <a:srgbClr val="000000"/>
            </a:solidFill>
            <a:prstDash val="solid"/>
            <a:miter/>
          </a:ln>
        </p:spPr>
        <p:txBody>
          <a:bodyPr/>
          <a:lstStyle/>
          <a:p>
            <a:endParaRPr lang="es-ES"/>
          </a:p>
        </p:txBody>
      </p:sp>
      <p:sp>
        <p:nvSpPr>
          <p:cNvPr id="5" name="Freeform 5"/>
          <p:cNvSpPr/>
          <p:nvPr/>
        </p:nvSpPr>
        <p:spPr>
          <a:xfrm rot="4553572">
            <a:off x="-6185928" y="6508496"/>
            <a:ext cx="9142965" cy="7746585"/>
          </a:xfrm>
          <a:custGeom>
            <a:avLst/>
            <a:gdLst/>
            <a:ahLst/>
            <a:cxnLst/>
            <a:rect l="l" t="t" r="r" b="b"/>
            <a:pathLst>
              <a:path w="9142965" h="7746585">
                <a:moveTo>
                  <a:pt x="0" y="0"/>
                </a:moveTo>
                <a:lnTo>
                  <a:pt x="9142965" y="0"/>
                </a:lnTo>
                <a:lnTo>
                  <a:pt x="9142965" y="7746585"/>
                </a:lnTo>
                <a:lnTo>
                  <a:pt x="0" y="77465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
          </a:p>
        </p:txBody>
      </p:sp>
      <p:sp>
        <p:nvSpPr>
          <p:cNvPr id="6" name="Freeform 6"/>
          <p:cNvSpPr/>
          <p:nvPr/>
        </p:nvSpPr>
        <p:spPr>
          <a:xfrm>
            <a:off x="385247" y="569700"/>
            <a:ext cx="918000" cy="918000"/>
          </a:xfrm>
          <a:custGeom>
            <a:avLst/>
            <a:gdLst/>
            <a:ahLst/>
            <a:cxnLst/>
            <a:rect l="l" t="t" r="r" b="b"/>
            <a:pathLst>
              <a:path w="918000" h="918000">
                <a:moveTo>
                  <a:pt x="0" y="0"/>
                </a:moveTo>
                <a:lnTo>
                  <a:pt x="918000" y="0"/>
                </a:lnTo>
                <a:lnTo>
                  <a:pt x="918000" y="918000"/>
                </a:lnTo>
                <a:lnTo>
                  <a:pt x="0" y="918000"/>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s-ES"/>
          </a:p>
        </p:txBody>
      </p:sp>
      <p:sp>
        <p:nvSpPr>
          <p:cNvPr id="7" name="TextBox 7"/>
          <p:cNvSpPr txBox="1"/>
          <p:nvPr/>
        </p:nvSpPr>
        <p:spPr>
          <a:xfrm>
            <a:off x="1568700" y="331575"/>
            <a:ext cx="8589548" cy="996949"/>
          </a:xfrm>
          <a:prstGeom prst="rect">
            <a:avLst/>
          </a:prstGeom>
        </p:spPr>
        <p:txBody>
          <a:bodyPr lIns="0" tIns="0" rIns="0" bIns="0" rtlCol="0" anchor="t">
            <a:spAutoFit/>
          </a:bodyPr>
          <a:lstStyle/>
          <a:p>
            <a:pPr algn="l">
              <a:lnSpc>
                <a:spcPts val="7000"/>
              </a:lnSpc>
            </a:pPr>
            <a:r>
              <a:rPr lang="en-US" sz="5000" b="1">
                <a:solidFill>
                  <a:srgbClr val="2E4A69"/>
                </a:solidFill>
                <a:latin typeface="Agrandir Tight Heavy"/>
                <a:ea typeface="Agrandir Tight Heavy"/>
                <a:cs typeface="Agrandir Tight Heavy"/>
                <a:sym typeface="Agrandir Tight Heavy"/>
              </a:rPr>
              <a:t>RESULTADOS Y DISCUSIÓN</a:t>
            </a:r>
          </a:p>
        </p:txBody>
      </p:sp>
      <p:sp>
        <p:nvSpPr>
          <p:cNvPr id="8" name="Freeform 8"/>
          <p:cNvSpPr/>
          <p:nvPr/>
        </p:nvSpPr>
        <p:spPr>
          <a:xfrm>
            <a:off x="1537390" y="1241859"/>
            <a:ext cx="3273224" cy="178539"/>
          </a:xfrm>
          <a:custGeom>
            <a:avLst/>
            <a:gdLst/>
            <a:ahLst/>
            <a:cxnLst/>
            <a:rect l="l" t="t" r="r" b="b"/>
            <a:pathLst>
              <a:path w="3273224" h="178539">
                <a:moveTo>
                  <a:pt x="0" y="0"/>
                </a:moveTo>
                <a:lnTo>
                  <a:pt x="3273223" y="0"/>
                </a:lnTo>
                <a:lnTo>
                  <a:pt x="3273223" y="178540"/>
                </a:lnTo>
                <a:lnTo>
                  <a:pt x="0" y="1785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E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9371342" y="2108053"/>
            <a:ext cx="8048482" cy="2896062"/>
            <a:chOff x="0" y="0"/>
            <a:chExt cx="2119765" cy="762749"/>
          </a:xfrm>
        </p:grpSpPr>
        <p:sp>
          <p:nvSpPr>
            <p:cNvPr id="3" name="Freeform 3"/>
            <p:cNvSpPr/>
            <p:nvPr/>
          </p:nvSpPr>
          <p:spPr>
            <a:xfrm>
              <a:off x="0" y="0"/>
              <a:ext cx="2119765" cy="762749"/>
            </a:xfrm>
            <a:custGeom>
              <a:avLst/>
              <a:gdLst/>
              <a:ahLst/>
              <a:cxnLst/>
              <a:rect l="l" t="t" r="r" b="b"/>
              <a:pathLst>
                <a:path w="2119765" h="762749">
                  <a:moveTo>
                    <a:pt x="49057" y="0"/>
                  </a:moveTo>
                  <a:lnTo>
                    <a:pt x="2070708" y="0"/>
                  </a:lnTo>
                  <a:cubicBezTo>
                    <a:pt x="2083718" y="0"/>
                    <a:pt x="2096196" y="5169"/>
                    <a:pt x="2105396" y="14369"/>
                  </a:cubicBezTo>
                  <a:cubicBezTo>
                    <a:pt x="2114597" y="23569"/>
                    <a:pt x="2119765" y="36047"/>
                    <a:pt x="2119765" y="49057"/>
                  </a:cubicBezTo>
                  <a:lnTo>
                    <a:pt x="2119765" y="713691"/>
                  </a:lnTo>
                  <a:cubicBezTo>
                    <a:pt x="2119765" y="726702"/>
                    <a:pt x="2114597" y="739180"/>
                    <a:pt x="2105396" y="748380"/>
                  </a:cubicBezTo>
                  <a:cubicBezTo>
                    <a:pt x="2096196" y="757580"/>
                    <a:pt x="2083718" y="762749"/>
                    <a:pt x="2070708" y="762749"/>
                  </a:cubicBezTo>
                  <a:lnTo>
                    <a:pt x="49057" y="762749"/>
                  </a:lnTo>
                  <a:cubicBezTo>
                    <a:pt x="36047" y="762749"/>
                    <a:pt x="23569" y="757580"/>
                    <a:pt x="14369" y="748380"/>
                  </a:cubicBezTo>
                  <a:cubicBezTo>
                    <a:pt x="5169" y="739180"/>
                    <a:pt x="0" y="726702"/>
                    <a:pt x="0" y="713691"/>
                  </a:cubicBezTo>
                  <a:lnTo>
                    <a:pt x="0" y="49057"/>
                  </a:lnTo>
                  <a:cubicBezTo>
                    <a:pt x="0" y="36047"/>
                    <a:pt x="5169" y="23569"/>
                    <a:pt x="14369" y="14369"/>
                  </a:cubicBezTo>
                  <a:cubicBezTo>
                    <a:pt x="23569" y="5169"/>
                    <a:pt x="36047" y="0"/>
                    <a:pt x="49057" y="0"/>
                  </a:cubicBezTo>
                  <a:close/>
                </a:path>
              </a:pathLst>
            </a:custGeom>
            <a:solidFill>
              <a:srgbClr val="D7F7FF"/>
            </a:solidFill>
          </p:spPr>
          <p:txBody>
            <a:bodyPr/>
            <a:lstStyle/>
            <a:p>
              <a:endParaRPr lang="es-ES"/>
            </a:p>
          </p:txBody>
        </p:sp>
        <p:sp>
          <p:nvSpPr>
            <p:cNvPr id="4" name="TextBox 4"/>
            <p:cNvSpPr txBox="1"/>
            <p:nvPr/>
          </p:nvSpPr>
          <p:spPr>
            <a:xfrm>
              <a:off x="0" y="-38100"/>
              <a:ext cx="2119765" cy="800849"/>
            </a:xfrm>
            <a:prstGeom prst="rect">
              <a:avLst/>
            </a:prstGeom>
          </p:spPr>
          <p:txBody>
            <a:bodyPr lIns="50800" tIns="50800" rIns="50800" bIns="50800" rtlCol="0" anchor="ctr"/>
            <a:lstStyle/>
            <a:p>
              <a:pPr algn="ctr">
                <a:lnSpc>
                  <a:spcPts val="2660"/>
                </a:lnSpc>
              </a:pPr>
              <a:endParaRPr/>
            </a:p>
          </p:txBody>
        </p:sp>
      </p:grpSp>
      <p:sp>
        <p:nvSpPr>
          <p:cNvPr id="5" name="Freeform 5"/>
          <p:cNvSpPr/>
          <p:nvPr/>
        </p:nvSpPr>
        <p:spPr>
          <a:xfrm rot="-6886517">
            <a:off x="15928110" y="-4484800"/>
            <a:ext cx="6649743" cy="7199525"/>
          </a:xfrm>
          <a:custGeom>
            <a:avLst/>
            <a:gdLst/>
            <a:ahLst/>
            <a:cxnLst/>
            <a:rect l="l" t="t" r="r" b="b"/>
            <a:pathLst>
              <a:path w="6649743" h="7199525">
                <a:moveTo>
                  <a:pt x="0" y="0"/>
                </a:moveTo>
                <a:lnTo>
                  <a:pt x="6649743" y="0"/>
                </a:lnTo>
                <a:lnTo>
                  <a:pt x="6649743" y="7199525"/>
                </a:lnTo>
                <a:lnTo>
                  <a:pt x="0" y="71995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6" name="Freeform 6"/>
          <p:cNvSpPr/>
          <p:nvPr/>
        </p:nvSpPr>
        <p:spPr>
          <a:xfrm rot="5400000">
            <a:off x="-30868" y="361461"/>
            <a:ext cx="832230" cy="1334479"/>
          </a:xfrm>
          <a:custGeom>
            <a:avLst/>
            <a:gdLst/>
            <a:ahLst/>
            <a:cxnLst/>
            <a:rect l="l" t="t" r="r" b="b"/>
            <a:pathLst>
              <a:path w="832230" h="1334479">
                <a:moveTo>
                  <a:pt x="0" y="0"/>
                </a:moveTo>
                <a:lnTo>
                  <a:pt x="832230" y="0"/>
                </a:lnTo>
                <a:lnTo>
                  <a:pt x="832230" y="1334478"/>
                </a:lnTo>
                <a:lnTo>
                  <a:pt x="0" y="13344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a:p>
        </p:txBody>
      </p:sp>
      <p:grpSp>
        <p:nvGrpSpPr>
          <p:cNvPr id="7" name="Group 7"/>
          <p:cNvGrpSpPr/>
          <p:nvPr/>
        </p:nvGrpSpPr>
        <p:grpSpPr>
          <a:xfrm>
            <a:off x="732989" y="6078421"/>
            <a:ext cx="8183670" cy="3165054"/>
            <a:chOff x="0" y="0"/>
            <a:chExt cx="2155370" cy="833594"/>
          </a:xfrm>
        </p:grpSpPr>
        <p:sp>
          <p:nvSpPr>
            <p:cNvPr id="8" name="Freeform 8"/>
            <p:cNvSpPr/>
            <p:nvPr/>
          </p:nvSpPr>
          <p:spPr>
            <a:xfrm>
              <a:off x="0" y="0"/>
              <a:ext cx="2155370" cy="833594"/>
            </a:xfrm>
            <a:custGeom>
              <a:avLst/>
              <a:gdLst/>
              <a:ahLst/>
              <a:cxnLst/>
              <a:rect l="l" t="t" r="r" b="b"/>
              <a:pathLst>
                <a:path w="2155370" h="833594">
                  <a:moveTo>
                    <a:pt x="48247" y="0"/>
                  </a:moveTo>
                  <a:lnTo>
                    <a:pt x="2107123" y="0"/>
                  </a:lnTo>
                  <a:cubicBezTo>
                    <a:pt x="2133769" y="0"/>
                    <a:pt x="2155370" y="21601"/>
                    <a:pt x="2155370" y="48247"/>
                  </a:cubicBezTo>
                  <a:lnTo>
                    <a:pt x="2155370" y="785347"/>
                  </a:lnTo>
                  <a:cubicBezTo>
                    <a:pt x="2155370" y="811993"/>
                    <a:pt x="2133769" y="833594"/>
                    <a:pt x="2107123" y="833594"/>
                  </a:cubicBezTo>
                  <a:lnTo>
                    <a:pt x="48247" y="833594"/>
                  </a:lnTo>
                  <a:cubicBezTo>
                    <a:pt x="21601" y="833594"/>
                    <a:pt x="0" y="811993"/>
                    <a:pt x="0" y="785347"/>
                  </a:cubicBezTo>
                  <a:lnTo>
                    <a:pt x="0" y="48247"/>
                  </a:lnTo>
                  <a:cubicBezTo>
                    <a:pt x="0" y="21601"/>
                    <a:pt x="21601" y="0"/>
                    <a:pt x="48247" y="0"/>
                  </a:cubicBezTo>
                  <a:close/>
                </a:path>
              </a:pathLst>
            </a:custGeom>
            <a:solidFill>
              <a:srgbClr val="D3FFC5"/>
            </a:solidFill>
          </p:spPr>
          <p:txBody>
            <a:bodyPr/>
            <a:lstStyle/>
            <a:p>
              <a:endParaRPr lang="es-ES"/>
            </a:p>
          </p:txBody>
        </p:sp>
        <p:sp>
          <p:nvSpPr>
            <p:cNvPr id="9" name="TextBox 9"/>
            <p:cNvSpPr txBox="1"/>
            <p:nvPr/>
          </p:nvSpPr>
          <p:spPr>
            <a:xfrm>
              <a:off x="0" y="-38100"/>
              <a:ext cx="2155370" cy="871694"/>
            </a:xfrm>
            <a:prstGeom prst="rect">
              <a:avLst/>
            </a:prstGeom>
          </p:spPr>
          <p:txBody>
            <a:bodyPr lIns="50800" tIns="50800" rIns="50800" bIns="50800" rtlCol="0" anchor="ctr"/>
            <a:lstStyle/>
            <a:p>
              <a:pPr algn="ctr">
                <a:lnSpc>
                  <a:spcPts val="2660"/>
                </a:lnSpc>
              </a:pPr>
              <a:endParaRPr/>
            </a:p>
          </p:txBody>
        </p:sp>
      </p:grpSp>
      <p:sp>
        <p:nvSpPr>
          <p:cNvPr id="10" name="Freeform 10"/>
          <p:cNvSpPr/>
          <p:nvPr/>
        </p:nvSpPr>
        <p:spPr>
          <a:xfrm rot="4553572">
            <a:off x="-6185928" y="6508496"/>
            <a:ext cx="9142965" cy="7746585"/>
          </a:xfrm>
          <a:custGeom>
            <a:avLst/>
            <a:gdLst/>
            <a:ahLst/>
            <a:cxnLst/>
            <a:rect l="l" t="t" r="r" b="b"/>
            <a:pathLst>
              <a:path w="9142965" h="7746585">
                <a:moveTo>
                  <a:pt x="0" y="0"/>
                </a:moveTo>
                <a:lnTo>
                  <a:pt x="9142965" y="0"/>
                </a:lnTo>
                <a:lnTo>
                  <a:pt x="9142965" y="7746585"/>
                </a:lnTo>
                <a:lnTo>
                  <a:pt x="0" y="77465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
          </a:p>
        </p:txBody>
      </p:sp>
      <p:sp>
        <p:nvSpPr>
          <p:cNvPr id="11" name="TextBox 11"/>
          <p:cNvSpPr txBox="1"/>
          <p:nvPr/>
        </p:nvSpPr>
        <p:spPr>
          <a:xfrm>
            <a:off x="1579481" y="447866"/>
            <a:ext cx="8589548" cy="996949"/>
          </a:xfrm>
          <a:prstGeom prst="rect">
            <a:avLst/>
          </a:prstGeom>
        </p:spPr>
        <p:txBody>
          <a:bodyPr lIns="0" tIns="0" rIns="0" bIns="0" rtlCol="0" anchor="t">
            <a:spAutoFit/>
          </a:bodyPr>
          <a:lstStyle/>
          <a:p>
            <a:pPr algn="l">
              <a:lnSpc>
                <a:spcPts val="7000"/>
              </a:lnSpc>
            </a:pPr>
            <a:r>
              <a:rPr lang="en-US" sz="5000" b="1">
                <a:solidFill>
                  <a:srgbClr val="2E4A69"/>
                </a:solidFill>
                <a:latin typeface="Agrandir Tight Heavy"/>
                <a:ea typeface="Agrandir Tight Heavy"/>
                <a:cs typeface="Agrandir Tight Heavy"/>
                <a:sym typeface="Agrandir Tight Heavy"/>
              </a:rPr>
              <a:t>RESULTADOS Y DISCUSIÓN</a:t>
            </a:r>
          </a:p>
        </p:txBody>
      </p:sp>
      <p:sp>
        <p:nvSpPr>
          <p:cNvPr id="12" name="Freeform 12"/>
          <p:cNvSpPr/>
          <p:nvPr/>
        </p:nvSpPr>
        <p:spPr>
          <a:xfrm>
            <a:off x="1537390" y="1241859"/>
            <a:ext cx="3273224" cy="178539"/>
          </a:xfrm>
          <a:custGeom>
            <a:avLst/>
            <a:gdLst/>
            <a:ahLst/>
            <a:cxnLst/>
            <a:rect l="l" t="t" r="r" b="b"/>
            <a:pathLst>
              <a:path w="3273224" h="178539">
                <a:moveTo>
                  <a:pt x="0" y="0"/>
                </a:moveTo>
                <a:lnTo>
                  <a:pt x="3273223" y="0"/>
                </a:lnTo>
                <a:lnTo>
                  <a:pt x="3273223" y="178540"/>
                </a:lnTo>
                <a:lnTo>
                  <a:pt x="0" y="1785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ES"/>
          </a:p>
        </p:txBody>
      </p:sp>
      <p:sp>
        <p:nvSpPr>
          <p:cNvPr id="13" name="Freeform 13"/>
          <p:cNvSpPr/>
          <p:nvPr/>
        </p:nvSpPr>
        <p:spPr>
          <a:xfrm>
            <a:off x="385247" y="569700"/>
            <a:ext cx="918000" cy="918000"/>
          </a:xfrm>
          <a:custGeom>
            <a:avLst/>
            <a:gdLst/>
            <a:ahLst/>
            <a:cxnLst/>
            <a:rect l="l" t="t" r="r" b="b"/>
            <a:pathLst>
              <a:path w="918000" h="918000">
                <a:moveTo>
                  <a:pt x="0" y="0"/>
                </a:moveTo>
                <a:lnTo>
                  <a:pt x="918000" y="0"/>
                </a:lnTo>
                <a:lnTo>
                  <a:pt x="918000" y="918000"/>
                </a:lnTo>
                <a:lnTo>
                  <a:pt x="0" y="91800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s-ES"/>
          </a:p>
        </p:txBody>
      </p:sp>
      <p:grpSp>
        <p:nvGrpSpPr>
          <p:cNvPr id="14" name="Group 14"/>
          <p:cNvGrpSpPr/>
          <p:nvPr/>
        </p:nvGrpSpPr>
        <p:grpSpPr>
          <a:xfrm>
            <a:off x="526034" y="2066892"/>
            <a:ext cx="8390625" cy="3165054"/>
            <a:chOff x="0" y="0"/>
            <a:chExt cx="2209876" cy="833594"/>
          </a:xfrm>
        </p:grpSpPr>
        <p:sp>
          <p:nvSpPr>
            <p:cNvPr id="15" name="Freeform 15"/>
            <p:cNvSpPr/>
            <p:nvPr/>
          </p:nvSpPr>
          <p:spPr>
            <a:xfrm>
              <a:off x="0" y="0"/>
              <a:ext cx="2209876" cy="833594"/>
            </a:xfrm>
            <a:custGeom>
              <a:avLst/>
              <a:gdLst/>
              <a:ahLst/>
              <a:cxnLst/>
              <a:rect l="l" t="t" r="r" b="b"/>
              <a:pathLst>
                <a:path w="2209876" h="833594">
                  <a:moveTo>
                    <a:pt x="47057" y="0"/>
                  </a:moveTo>
                  <a:lnTo>
                    <a:pt x="2162819" y="0"/>
                  </a:lnTo>
                  <a:cubicBezTo>
                    <a:pt x="2175300" y="0"/>
                    <a:pt x="2187269" y="4958"/>
                    <a:pt x="2196094" y="13783"/>
                  </a:cubicBezTo>
                  <a:cubicBezTo>
                    <a:pt x="2204919" y="22608"/>
                    <a:pt x="2209876" y="34577"/>
                    <a:pt x="2209876" y="47057"/>
                  </a:cubicBezTo>
                  <a:lnTo>
                    <a:pt x="2209876" y="786537"/>
                  </a:lnTo>
                  <a:cubicBezTo>
                    <a:pt x="2209876" y="799018"/>
                    <a:pt x="2204919" y="810987"/>
                    <a:pt x="2196094" y="819812"/>
                  </a:cubicBezTo>
                  <a:cubicBezTo>
                    <a:pt x="2187269" y="828637"/>
                    <a:pt x="2175300" y="833594"/>
                    <a:pt x="2162819" y="833594"/>
                  </a:cubicBezTo>
                  <a:lnTo>
                    <a:pt x="47057" y="833594"/>
                  </a:lnTo>
                  <a:cubicBezTo>
                    <a:pt x="34577" y="833594"/>
                    <a:pt x="22608" y="828637"/>
                    <a:pt x="13783" y="819812"/>
                  </a:cubicBezTo>
                  <a:cubicBezTo>
                    <a:pt x="4958" y="810987"/>
                    <a:pt x="0" y="799018"/>
                    <a:pt x="0" y="786537"/>
                  </a:cubicBezTo>
                  <a:lnTo>
                    <a:pt x="0" y="47057"/>
                  </a:lnTo>
                  <a:cubicBezTo>
                    <a:pt x="0" y="34577"/>
                    <a:pt x="4958" y="22608"/>
                    <a:pt x="13783" y="13783"/>
                  </a:cubicBezTo>
                  <a:cubicBezTo>
                    <a:pt x="22608" y="4958"/>
                    <a:pt x="34577" y="0"/>
                    <a:pt x="47057" y="0"/>
                  </a:cubicBezTo>
                  <a:close/>
                </a:path>
              </a:pathLst>
            </a:custGeom>
            <a:solidFill>
              <a:srgbClr val="EFBBD7"/>
            </a:solidFill>
          </p:spPr>
          <p:txBody>
            <a:bodyPr/>
            <a:lstStyle/>
            <a:p>
              <a:endParaRPr lang="es-ES"/>
            </a:p>
          </p:txBody>
        </p:sp>
        <p:sp>
          <p:nvSpPr>
            <p:cNvPr id="16" name="TextBox 16"/>
            <p:cNvSpPr txBox="1"/>
            <p:nvPr/>
          </p:nvSpPr>
          <p:spPr>
            <a:xfrm>
              <a:off x="0" y="-38100"/>
              <a:ext cx="2209876" cy="871694"/>
            </a:xfrm>
            <a:prstGeom prst="rect">
              <a:avLst/>
            </a:prstGeom>
          </p:spPr>
          <p:txBody>
            <a:bodyPr lIns="50800" tIns="50800" rIns="50800" bIns="50800" rtlCol="0" anchor="ctr"/>
            <a:lstStyle/>
            <a:p>
              <a:pPr algn="ctr">
                <a:lnSpc>
                  <a:spcPts val="2660"/>
                </a:lnSpc>
              </a:pPr>
              <a:endParaRPr/>
            </a:p>
          </p:txBody>
        </p:sp>
      </p:grpSp>
      <p:sp>
        <p:nvSpPr>
          <p:cNvPr id="17" name="TextBox 17"/>
          <p:cNvSpPr txBox="1"/>
          <p:nvPr/>
        </p:nvSpPr>
        <p:spPr>
          <a:xfrm>
            <a:off x="2178009" y="1537350"/>
            <a:ext cx="5265209" cy="427482"/>
          </a:xfrm>
          <a:prstGeom prst="rect">
            <a:avLst/>
          </a:prstGeom>
        </p:spPr>
        <p:txBody>
          <a:bodyPr lIns="0" tIns="0" rIns="0" bIns="0" rtlCol="0" anchor="t">
            <a:spAutoFit/>
          </a:bodyPr>
          <a:lstStyle/>
          <a:p>
            <a:pPr algn="ctr">
              <a:lnSpc>
                <a:spcPts val="3443"/>
              </a:lnSpc>
            </a:pPr>
            <a:r>
              <a:rPr lang="en-US" sz="2799" spc="111">
                <a:solidFill>
                  <a:srgbClr val="333753"/>
                </a:solidFill>
                <a:latin typeface="Gagalin"/>
                <a:ea typeface="Gagalin"/>
                <a:cs typeface="Gagalin"/>
                <a:sym typeface="Gagalin"/>
              </a:rPr>
              <a:t>RELACIONES INTERPERSONALES</a:t>
            </a:r>
          </a:p>
        </p:txBody>
      </p:sp>
      <p:sp>
        <p:nvSpPr>
          <p:cNvPr id="18" name="TextBox 18"/>
          <p:cNvSpPr txBox="1"/>
          <p:nvPr/>
        </p:nvSpPr>
        <p:spPr>
          <a:xfrm>
            <a:off x="10642612" y="1537350"/>
            <a:ext cx="5994696" cy="427482"/>
          </a:xfrm>
          <a:prstGeom prst="rect">
            <a:avLst/>
          </a:prstGeom>
        </p:spPr>
        <p:txBody>
          <a:bodyPr lIns="0" tIns="0" rIns="0" bIns="0" rtlCol="0" anchor="t">
            <a:spAutoFit/>
          </a:bodyPr>
          <a:lstStyle/>
          <a:p>
            <a:pPr marL="0" lvl="0" indent="0" algn="ctr">
              <a:lnSpc>
                <a:spcPts val="3443"/>
              </a:lnSpc>
              <a:spcBef>
                <a:spcPct val="0"/>
              </a:spcBef>
            </a:pPr>
            <a:r>
              <a:rPr lang="en-US" sz="2799" spc="111">
                <a:solidFill>
                  <a:srgbClr val="333753"/>
                </a:solidFill>
                <a:latin typeface="Gagalin"/>
                <a:ea typeface="Gagalin"/>
                <a:cs typeface="Gagalin"/>
                <a:sym typeface="Gagalin"/>
              </a:rPr>
              <a:t>CUIDADO DE PERSONAS A SU CARGO</a:t>
            </a:r>
          </a:p>
        </p:txBody>
      </p:sp>
      <p:sp>
        <p:nvSpPr>
          <p:cNvPr id="19" name="TextBox 19"/>
          <p:cNvSpPr txBox="1"/>
          <p:nvPr/>
        </p:nvSpPr>
        <p:spPr>
          <a:xfrm>
            <a:off x="2355720" y="5536746"/>
            <a:ext cx="4618709" cy="427482"/>
          </a:xfrm>
          <a:prstGeom prst="rect">
            <a:avLst/>
          </a:prstGeom>
        </p:spPr>
        <p:txBody>
          <a:bodyPr lIns="0" tIns="0" rIns="0" bIns="0" rtlCol="0" anchor="t">
            <a:spAutoFit/>
          </a:bodyPr>
          <a:lstStyle/>
          <a:p>
            <a:pPr marL="0" lvl="0" indent="0" algn="ctr">
              <a:lnSpc>
                <a:spcPts val="3443"/>
              </a:lnSpc>
              <a:spcBef>
                <a:spcPct val="0"/>
              </a:spcBef>
            </a:pPr>
            <a:r>
              <a:rPr lang="en-US" sz="2799" spc="111">
                <a:solidFill>
                  <a:srgbClr val="333753"/>
                </a:solidFill>
                <a:latin typeface="Gagalin"/>
                <a:ea typeface="Gagalin"/>
                <a:cs typeface="Gagalin"/>
                <a:sym typeface="Gagalin"/>
              </a:rPr>
              <a:t>ORGANIZACIÓN EN EL HOGAR</a:t>
            </a:r>
          </a:p>
        </p:txBody>
      </p:sp>
      <p:sp>
        <p:nvSpPr>
          <p:cNvPr id="20" name="TextBox 20"/>
          <p:cNvSpPr txBox="1"/>
          <p:nvPr/>
        </p:nvSpPr>
        <p:spPr>
          <a:xfrm>
            <a:off x="9974614" y="5536746"/>
            <a:ext cx="7090271" cy="427482"/>
          </a:xfrm>
          <a:prstGeom prst="rect">
            <a:avLst/>
          </a:prstGeom>
        </p:spPr>
        <p:txBody>
          <a:bodyPr lIns="0" tIns="0" rIns="0" bIns="0" rtlCol="0" anchor="t">
            <a:spAutoFit/>
          </a:bodyPr>
          <a:lstStyle/>
          <a:p>
            <a:pPr marL="0" lvl="0" indent="0" algn="ctr">
              <a:lnSpc>
                <a:spcPts val="3443"/>
              </a:lnSpc>
              <a:spcBef>
                <a:spcPct val="0"/>
              </a:spcBef>
            </a:pPr>
            <a:r>
              <a:rPr lang="en-US" sz="2799" spc="111">
                <a:solidFill>
                  <a:srgbClr val="333753"/>
                </a:solidFill>
                <a:latin typeface="Gagalin"/>
                <a:ea typeface="Gagalin"/>
                <a:cs typeface="Gagalin"/>
                <a:sym typeface="Gagalin"/>
              </a:rPr>
              <a:t>DESPLAZAMIENTOS  AL LUGAR  DE TRABAJO</a:t>
            </a:r>
          </a:p>
        </p:txBody>
      </p:sp>
      <p:sp>
        <p:nvSpPr>
          <p:cNvPr id="21" name="TextBox 21"/>
          <p:cNvSpPr txBox="1"/>
          <p:nvPr/>
        </p:nvSpPr>
        <p:spPr>
          <a:xfrm>
            <a:off x="732989" y="1897981"/>
            <a:ext cx="7864172" cy="3460115"/>
          </a:xfrm>
          <a:prstGeom prst="rect">
            <a:avLst/>
          </a:prstGeom>
        </p:spPr>
        <p:txBody>
          <a:bodyPr lIns="0" tIns="0" rIns="0" bIns="0" rtlCol="0" anchor="t">
            <a:spAutoFit/>
          </a:bodyPr>
          <a:lstStyle/>
          <a:p>
            <a:pPr algn="just">
              <a:lnSpc>
                <a:spcPts val="1960"/>
              </a:lnSpc>
            </a:pPr>
            <a:endParaRPr/>
          </a:p>
          <a:p>
            <a:pPr marL="302262" lvl="1" indent="-151131" algn="just">
              <a:lnSpc>
                <a:spcPts val="1960"/>
              </a:lnSpc>
              <a:buFont typeface="Arial"/>
              <a:buChar char="•"/>
            </a:pPr>
            <a:r>
              <a:rPr lang="en-US" sz="1400">
                <a:solidFill>
                  <a:srgbClr val="000000"/>
                </a:solidFill>
                <a:latin typeface="Open Sans"/>
                <a:ea typeface="Open Sans"/>
                <a:cs typeface="Open Sans"/>
                <a:sym typeface="Open Sans"/>
              </a:rPr>
              <a:t>Se encontraron diferencias en cuanto a la diferencia de turnos de 7h-12h, los trabajadores de 12 horas coincidían en que disponían de más tiempo para disfrutar de sus seres queridos que aquellos en turno de 7-10 horas, los cuales veían reducido su tiempo para el ocio al tener que acudir con mayor frecuencia al lugar de trabajo. </a:t>
            </a:r>
          </a:p>
          <a:p>
            <a:pPr marL="302262" lvl="1" indent="-151131" algn="just">
              <a:lnSpc>
                <a:spcPts val="1960"/>
              </a:lnSpc>
              <a:buFont typeface="Arial"/>
              <a:buChar char="•"/>
            </a:pPr>
            <a:r>
              <a:rPr lang="en-US" sz="1400">
                <a:solidFill>
                  <a:srgbClr val="000000"/>
                </a:solidFill>
                <a:latin typeface="Open Sans"/>
                <a:ea typeface="Open Sans"/>
                <a:cs typeface="Open Sans"/>
                <a:sym typeface="Open Sans"/>
              </a:rPr>
              <a:t>Sin embargo, la literatura encontrada no es tan clara, existen estudios que concluyen que los turnos de 12 horas sí resultan beneficiosos para disfrutar del tiempo libre y las relaciones interpersonales (12, 31), pero hay también quienes consideran mejor los turnos de 7-10 horas ya que promueven un horario regular (32) o quienes opinan que turnos tan largos como los de 12 horas les impiden disfrutar pues llegan demasiado cansados al día libre (14).</a:t>
            </a:r>
          </a:p>
          <a:p>
            <a:pPr marL="302262" lvl="1" indent="-151131" algn="just">
              <a:lnSpc>
                <a:spcPts val="1960"/>
              </a:lnSpc>
              <a:buFont typeface="Arial"/>
              <a:buChar char="•"/>
            </a:pPr>
            <a:r>
              <a:rPr lang="en-US" sz="1400">
                <a:solidFill>
                  <a:srgbClr val="000000"/>
                </a:solidFill>
                <a:latin typeface="Open Sans"/>
                <a:ea typeface="Open Sans"/>
                <a:cs typeface="Open Sans"/>
                <a:sym typeface="Open Sans"/>
              </a:rPr>
              <a:t>Además, todos referían apoyo por parte de familia y amigos, así como creaban círculos sociales entre colegas de la misma profesión.</a:t>
            </a:r>
          </a:p>
          <a:p>
            <a:pPr algn="just">
              <a:lnSpc>
                <a:spcPts val="1960"/>
              </a:lnSpc>
              <a:spcBef>
                <a:spcPct val="0"/>
              </a:spcBef>
            </a:pPr>
            <a:endParaRPr lang="en-US" sz="1400">
              <a:solidFill>
                <a:srgbClr val="000000"/>
              </a:solidFill>
              <a:latin typeface="Open Sans"/>
              <a:ea typeface="Open Sans"/>
              <a:cs typeface="Open Sans"/>
              <a:sym typeface="Open Sans"/>
            </a:endParaRPr>
          </a:p>
        </p:txBody>
      </p:sp>
      <p:sp>
        <p:nvSpPr>
          <p:cNvPr id="22" name="TextBox 22"/>
          <p:cNvSpPr txBox="1"/>
          <p:nvPr/>
        </p:nvSpPr>
        <p:spPr>
          <a:xfrm>
            <a:off x="9371342" y="2038317"/>
            <a:ext cx="7864172" cy="2717165"/>
          </a:xfrm>
          <a:prstGeom prst="rect">
            <a:avLst/>
          </a:prstGeom>
        </p:spPr>
        <p:txBody>
          <a:bodyPr lIns="0" tIns="0" rIns="0" bIns="0" rtlCol="0" anchor="t">
            <a:spAutoFit/>
          </a:bodyPr>
          <a:lstStyle/>
          <a:p>
            <a:pPr algn="just">
              <a:lnSpc>
                <a:spcPts val="1960"/>
              </a:lnSpc>
            </a:pPr>
            <a:endParaRPr/>
          </a:p>
          <a:p>
            <a:pPr marL="302262" lvl="1" indent="-151131" algn="just">
              <a:lnSpc>
                <a:spcPts val="1960"/>
              </a:lnSpc>
              <a:buFont typeface="Arial"/>
              <a:buChar char="•"/>
            </a:pPr>
            <a:r>
              <a:rPr lang="en-US" sz="1400">
                <a:solidFill>
                  <a:srgbClr val="000000"/>
                </a:solidFill>
                <a:latin typeface="Open Sans"/>
                <a:ea typeface="Open Sans"/>
                <a:cs typeface="Open Sans"/>
                <a:sym typeface="Open Sans"/>
              </a:rPr>
              <a:t>En relación a la organización de cuidados los trabajadores de 12h percibían una mayor cantidad de tiempo para dedicar a los cuidados, y de forma paralela solicitan menos ayuda a compañeros/familiares para cumplir con estas responsabilidades en comparación con aquellos con turnos de 7h. </a:t>
            </a:r>
          </a:p>
          <a:p>
            <a:pPr marL="302262" lvl="1" indent="-151131" algn="just">
              <a:lnSpc>
                <a:spcPts val="1960"/>
              </a:lnSpc>
              <a:buFont typeface="Arial"/>
              <a:buChar char="•"/>
            </a:pPr>
            <a:r>
              <a:rPr lang="en-US" sz="1400">
                <a:solidFill>
                  <a:srgbClr val="000000"/>
                </a:solidFill>
                <a:latin typeface="Open Sans"/>
                <a:ea typeface="Open Sans"/>
                <a:cs typeface="Open Sans"/>
                <a:sym typeface="Open Sans"/>
              </a:rPr>
              <a:t>Ambos turnos se vieron relativamente agobiados a la hora de hablar del tiempo dedicado a los cuidados, coincidiendo en la importancia de la familia para ayudar a conciliar a las personas a su cargo; y destacando como peor turno aquel que fuera de tarde y no su duración. </a:t>
            </a:r>
          </a:p>
          <a:p>
            <a:pPr marL="302262" lvl="1" indent="-151131" algn="just">
              <a:lnSpc>
                <a:spcPts val="1960"/>
              </a:lnSpc>
              <a:spcBef>
                <a:spcPct val="0"/>
              </a:spcBef>
              <a:buFont typeface="Arial"/>
              <a:buChar char="•"/>
            </a:pPr>
            <a:r>
              <a:rPr lang="en-US" sz="1400">
                <a:solidFill>
                  <a:srgbClr val="000000"/>
                </a:solidFill>
                <a:latin typeface="Open Sans"/>
                <a:ea typeface="Open Sans"/>
                <a:cs typeface="Open Sans"/>
                <a:sym typeface="Open Sans"/>
              </a:rPr>
              <a:t>En relación a las mascotas, la problemática aparecía con aquellos con turnos de 12h, lo cual no era percibido como una problemática por aquellos con turnos de 7h. </a:t>
            </a:r>
          </a:p>
        </p:txBody>
      </p:sp>
      <p:sp>
        <p:nvSpPr>
          <p:cNvPr id="23" name="TextBox 23"/>
          <p:cNvSpPr txBox="1"/>
          <p:nvPr/>
        </p:nvSpPr>
        <p:spPr>
          <a:xfrm>
            <a:off x="732989" y="6164253"/>
            <a:ext cx="7864172" cy="2964815"/>
          </a:xfrm>
          <a:prstGeom prst="rect">
            <a:avLst/>
          </a:prstGeom>
        </p:spPr>
        <p:txBody>
          <a:bodyPr lIns="0" tIns="0" rIns="0" bIns="0" rtlCol="0" anchor="t">
            <a:spAutoFit/>
          </a:bodyPr>
          <a:lstStyle/>
          <a:p>
            <a:pPr marL="302262" lvl="1" indent="-151131" algn="just">
              <a:lnSpc>
                <a:spcPts val="1960"/>
              </a:lnSpc>
              <a:buFont typeface="Arial"/>
              <a:buChar char="•"/>
            </a:pPr>
            <a:r>
              <a:rPr lang="en-US" sz="1400">
                <a:solidFill>
                  <a:srgbClr val="000000"/>
                </a:solidFill>
                <a:latin typeface="Open Sans"/>
                <a:ea typeface="Open Sans"/>
                <a:cs typeface="Open Sans"/>
                <a:sym typeface="Open Sans"/>
              </a:rPr>
              <a:t>Se vio que el horario laboral afecta a la capacidad de los profesionales de enfermería para gestionar sus responsabilidades en el hogar, repercutiendo en mantener un equilibrio saludable entre el trabajo y la vida personal. </a:t>
            </a:r>
          </a:p>
          <a:p>
            <a:pPr marL="302262" lvl="1" indent="-151131" algn="just">
              <a:lnSpc>
                <a:spcPts val="1960"/>
              </a:lnSpc>
              <a:buFont typeface="Arial"/>
              <a:buChar char="•"/>
            </a:pPr>
            <a:r>
              <a:rPr lang="en-US" sz="1400">
                <a:solidFill>
                  <a:srgbClr val="000000"/>
                </a:solidFill>
                <a:latin typeface="Open Sans"/>
                <a:ea typeface="Open Sans"/>
                <a:cs typeface="Open Sans"/>
                <a:sym typeface="Open Sans"/>
              </a:rPr>
              <a:t>En relación a la distribución de las tareas entre convivientes, se observa una tendencia a la distribución más equitativa, y se observa que por la mera turnicidad, al librar entre semana, la profesión enfermera tiende a dedicarse en mayor medida a las tareas del hogar que a las actividades de ocio, independientemente del turno. </a:t>
            </a:r>
          </a:p>
          <a:p>
            <a:pPr marL="302262" lvl="1" indent="-151131" algn="just">
              <a:lnSpc>
                <a:spcPts val="1960"/>
              </a:lnSpc>
              <a:buFont typeface="Arial"/>
              <a:buChar char="•"/>
            </a:pPr>
            <a:r>
              <a:rPr lang="en-US" sz="1400">
                <a:solidFill>
                  <a:srgbClr val="000000"/>
                </a:solidFill>
                <a:latin typeface="Open Sans"/>
                <a:ea typeface="Open Sans"/>
                <a:cs typeface="Open Sans"/>
                <a:sym typeface="Open Sans"/>
              </a:rPr>
              <a:t>Ambos turnos coincidieron en que, si te lo podías permitir, la contratación de personal en casa para gestionar las tareas del hogar era lo más efectivo. </a:t>
            </a:r>
          </a:p>
          <a:p>
            <a:pPr marL="302262" lvl="1" indent="-151131" algn="just">
              <a:lnSpc>
                <a:spcPts val="1960"/>
              </a:lnSpc>
              <a:buFont typeface="Arial"/>
              <a:buChar char="•"/>
            </a:pPr>
            <a:r>
              <a:rPr lang="en-US" sz="1400">
                <a:solidFill>
                  <a:srgbClr val="000000"/>
                </a:solidFill>
                <a:latin typeface="Open Sans"/>
                <a:ea typeface="Open Sans"/>
                <a:cs typeface="Open Sans"/>
                <a:sym typeface="Open Sans"/>
              </a:rPr>
              <a:t>Este ámbito aplica para que observemos la doble carga de trabajo simultanea que realizan las mujeres (género predominante de nuestra profesión), que se enfrentan a equilibrar las demandas del trabajo remunerado con las responsabilidades no remuneradas en el hogar</a:t>
            </a:r>
          </a:p>
        </p:txBody>
      </p:sp>
      <p:grpSp>
        <p:nvGrpSpPr>
          <p:cNvPr id="24" name="Group 24"/>
          <p:cNvGrpSpPr/>
          <p:nvPr/>
        </p:nvGrpSpPr>
        <p:grpSpPr>
          <a:xfrm>
            <a:off x="9371342" y="6192828"/>
            <a:ext cx="8174535" cy="2936240"/>
            <a:chOff x="0" y="0"/>
            <a:chExt cx="2152964" cy="773331"/>
          </a:xfrm>
        </p:grpSpPr>
        <p:sp>
          <p:nvSpPr>
            <p:cNvPr id="25" name="Freeform 25"/>
            <p:cNvSpPr/>
            <p:nvPr/>
          </p:nvSpPr>
          <p:spPr>
            <a:xfrm>
              <a:off x="0" y="0"/>
              <a:ext cx="2152964" cy="773331"/>
            </a:xfrm>
            <a:custGeom>
              <a:avLst/>
              <a:gdLst/>
              <a:ahLst/>
              <a:cxnLst/>
              <a:rect l="l" t="t" r="r" b="b"/>
              <a:pathLst>
                <a:path w="2152964" h="773331">
                  <a:moveTo>
                    <a:pt x="48301" y="0"/>
                  </a:moveTo>
                  <a:lnTo>
                    <a:pt x="2104663" y="0"/>
                  </a:lnTo>
                  <a:cubicBezTo>
                    <a:pt x="2117473" y="0"/>
                    <a:pt x="2129759" y="5089"/>
                    <a:pt x="2138817" y="14147"/>
                  </a:cubicBezTo>
                  <a:cubicBezTo>
                    <a:pt x="2147875" y="23205"/>
                    <a:pt x="2152964" y="35491"/>
                    <a:pt x="2152964" y="48301"/>
                  </a:cubicBezTo>
                  <a:lnTo>
                    <a:pt x="2152964" y="725030"/>
                  </a:lnTo>
                  <a:cubicBezTo>
                    <a:pt x="2152964" y="751706"/>
                    <a:pt x="2131339" y="773331"/>
                    <a:pt x="2104663" y="773331"/>
                  </a:cubicBezTo>
                  <a:lnTo>
                    <a:pt x="48301" y="773331"/>
                  </a:lnTo>
                  <a:cubicBezTo>
                    <a:pt x="35491" y="773331"/>
                    <a:pt x="23205" y="768242"/>
                    <a:pt x="14147" y="759184"/>
                  </a:cubicBezTo>
                  <a:cubicBezTo>
                    <a:pt x="5089" y="750125"/>
                    <a:pt x="0" y="737840"/>
                    <a:pt x="0" y="725030"/>
                  </a:cubicBezTo>
                  <a:lnTo>
                    <a:pt x="0" y="48301"/>
                  </a:lnTo>
                  <a:cubicBezTo>
                    <a:pt x="0" y="21625"/>
                    <a:pt x="21625" y="0"/>
                    <a:pt x="48301" y="0"/>
                  </a:cubicBezTo>
                  <a:close/>
                </a:path>
              </a:pathLst>
            </a:custGeom>
            <a:solidFill>
              <a:srgbClr val="F4CE95"/>
            </a:solidFill>
          </p:spPr>
          <p:txBody>
            <a:bodyPr/>
            <a:lstStyle/>
            <a:p>
              <a:endParaRPr lang="es-ES"/>
            </a:p>
          </p:txBody>
        </p:sp>
        <p:sp>
          <p:nvSpPr>
            <p:cNvPr id="26" name="TextBox 26"/>
            <p:cNvSpPr txBox="1"/>
            <p:nvPr/>
          </p:nvSpPr>
          <p:spPr>
            <a:xfrm>
              <a:off x="0" y="-38100"/>
              <a:ext cx="2152964" cy="811431"/>
            </a:xfrm>
            <a:prstGeom prst="rect">
              <a:avLst/>
            </a:prstGeom>
          </p:spPr>
          <p:txBody>
            <a:bodyPr lIns="50800" tIns="50800" rIns="50800" bIns="50800" rtlCol="0" anchor="ctr"/>
            <a:lstStyle/>
            <a:p>
              <a:pPr algn="ctr">
                <a:lnSpc>
                  <a:spcPts val="2660"/>
                </a:lnSpc>
              </a:pPr>
              <a:endParaRPr/>
            </a:p>
          </p:txBody>
        </p:sp>
      </p:grpSp>
      <p:sp>
        <p:nvSpPr>
          <p:cNvPr id="27" name="TextBox 27"/>
          <p:cNvSpPr txBox="1"/>
          <p:nvPr/>
        </p:nvSpPr>
        <p:spPr>
          <a:xfrm>
            <a:off x="9463497" y="6411903"/>
            <a:ext cx="7864172" cy="2469515"/>
          </a:xfrm>
          <a:prstGeom prst="rect">
            <a:avLst/>
          </a:prstGeom>
        </p:spPr>
        <p:txBody>
          <a:bodyPr lIns="0" tIns="0" rIns="0" bIns="0" rtlCol="0" anchor="t">
            <a:spAutoFit/>
          </a:bodyPr>
          <a:lstStyle/>
          <a:p>
            <a:pPr marL="302262" lvl="1" indent="-151131" algn="just">
              <a:lnSpc>
                <a:spcPts val="1960"/>
              </a:lnSpc>
              <a:buFont typeface="Arial"/>
              <a:buChar char="•"/>
            </a:pPr>
            <a:r>
              <a:rPr lang="en-US" sz="1400">
                <a:solidFill>
                  <a:srgbClr val="000000"/>
                </a:solidFill>
                <a:latin typeface="Open Sans"/>
                <a:ea typeface="Open Sans"/>
                <a:cs typeface="Open Sans"/>
                <a:sym typeface="Open Sans"/>
              </a:rPr>
              <a:t>En este apartado vimos que la relevancia la distancia que los trabajadores recorren hasta llegar a su lugar de trabajo, sino también el medio de transporte que utilizan y cómo esto afecta a sus horarios.</a:t>
            </a:r>
          </a:p>
          <a:p>
            <a:pPr marL="302262" lvl="1" indent="-151131" algn="just">
              <a:lnSpc>
                <a:spcPts val="1960"/>
              </a:lnSpc>
              <a:buFont typeface="Arial"/>
              <a:buChar char="•"/>
            </a:pPr>
            <a:r>
              <a:rPr lang="en-US" sz="1400">
                <a:solidFill>
                  <a:srgbClr val="000000"/>
                </a:solidFill>
                <a:latin typeface="Open Sans"/>
                <a:ea typeface="Open Sans"/>
                <a:cs typeface="Open Sans"/>
                <a:sym typeface="Open Sans"/>
              </a:rPr>
              <a:t>El cansancio acumulado, así como el tiempo y el dinero invertido, fueron factores muy presentes y valorados por todos los participantes. Consideraban que el problema económico y el tiempo podían solventarse con los turnos de 12 horas puesto que acudes menos días al lugar de trabajo. Sin embargo, el cansancio y la fatiga, no se solucionan con estos turnos, sino que pueden empeorarlo, ya que largos tiempo de viaje afectan al sueño sugiriendo la necesidad de reducir estos tiempos para mitigar los problemas de sueño en los trabajadores.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14672" y="290839"/>
            <a:ext cx="832230" cy="1334479"/>
          </a:xfrm>
          <a:custGeom>
            <a:avLst/>
            <a:gdLst/>
            <a:ahLst/>
            <a:cxnLst/>
            <a:rect l="l" t="t" r="r" b="b"/>
            <a:pathLst>
              <a:path w="832230" h="1334479">
                <a:moveTo>
                  <a:pt x="0" y="0"/>
                </a:moveTo>
                <a:lnTo>
                  <a:pt x="832230" y="0"/>
                </a:lnTo>
                <a:lnTo>
                  <a:pt x="832230" y="1334478"/>
                </a:lnTo>
                <a:lnTo>
                  <a:pt x="0" y="13344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3" name="TextBox 3"/>
          <p:cNvSpPr txBox="1"/>
          <p:nvPr/>
        </p:nvSpPr>
        <p:spPr>
          <a:xfrm>
            <a:off x="1595398" y="447866"/>
            <a:ext cx="5242191" cy="996949"/>
          </a:xfrm>
          <a:prstGeom prst="rect">
            <a:avLst/>
          </a:prstGeom>
        </p:spPr>
        <p:txBody>
          <a:bodyPr lIns="0" tIns="0" rIns="0" bIns="0" rtlCol="0" anchor="t">
            <a:spAutoFit/>
          </a:bodyPr>
          <a:lstStyle/>
          <a:p>
            <a:pPr algn="l">
              <a:lnSpc>
                <a:spcPts val="7000"/>
              </a:lnSpc>
            </a:pPr>
            <a:r>
              <a:rPr lang="en-US" sz="5000" b="1" dirty="0">
                <a:solidFill>
                  <a:srgbClr val="2E4A69"/>
                </a:solidFill>
                <a:latin typeface="Agrandir Tight Heavy"/>
                <a:ea typeface="Agrandir Tight Heavy"/>
                <a:cs typeface="Agrandir Tight Heavy"/>
                <a:sym typeface="Agrandir Tight Heavy"/>
              </a:rPr>
              <a:t>CONCLUSIONES</a:t>
            </a:r>
          </a:p>
        </p:txBody>
      </p:sp>
      <p:sp>
        <p:nvSpPr>
          <p:cNvPr id="4" name="Freeform 4"/>
          <p:cNvSpPr/>
          <p:nvPr/>
        </p:nvSpPr>
        <p:spPr>
          <a:xfrm>
            <a:off x="1595398" y="1374800"/>
            <a:ext cx="3273224" cy="178539"/>
          </a:xfrm>
          <a:custGeom>
            <a:avLst/>
            <a:gdLst/>
            <a:ahLst/>
            <a:cxnLst/>
            <a:rect l="l" t="t" r="r" b="b"/>
            <a:pathLst>
              <a:path w="3273224" h="178539">
                <a:moveTo>
                  <a:pt x="0" y="0"/>
                </a:moveTo>
                <a:lnTo>
                  <a:pt x="3273224" y="0"/>
                </a:lnTo>
                <a:lnTo>
                  <a:pt x="3273224" y="178539"/>
                </a:lnTo>
                <a:lnTo>
                  <a:pt x="0" y="1785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a:p>
        </p:txBody>
      </p:sp>
      <p:sp>
        <p:nvSpPr>
          <p:cNvPr id="5" name="Freeform 5"/>
          <p:cNvSpPr/>
          <p:nvPr/>
        </p:nvSpPr>
        <p:spPr>
          <a:xfrm rot="-200671">
            <a:off x="7994420" y="171858"/>
            <a:ext cx="1766040" cy="1660078"/>
          </a:xfrm>
          <a:custGeom>
            <a:avLst/>
            <a:gdLst/>
            <a:ahLst/>
            <a:cxnLst/>
            <a:rect l="l" t="t" r="r" b="b"/>
            <a:pathLst>
              <a:path w="1766040" h="1660078">
                <a:moveTo>
                  <a:pt x="0" y="0"/>
                </a:moveTo>
                <a:lnTo>
                  <a:pt x="1766040" y="0"/>
                </a:lnTo>
                <a:lnTo>
                  <a:pt x="1766040" y="1660077"/>
                </a:lnTo>
                <a:lnTo>
                  <a:pt x="0" y="16600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
          </a:p>
        </p:txBody>
      </p:sp>
      <p:graphicFrame>
        <p:nvGraphicFramePr>
          <p:cNvPr id="6" name="Table 6"/>
          <p:cNvGraphicFramePr>
            <a:graphicFrameLocks noGrp="1"/>
          </p:cNvGraphicFramePr>
          <p:nvPr/>
        </p:nvGraphicFramePr>
        <p:xfrm>
          <a:off x="648549" y="1819265"/>
          <a:ext cx="16423172" cy="4181476"/>
        </p:xfrm>
        <a:graphic>
          <a:graphicData uri="http://schemas.openxmlformats.org/drawingml/2006/table">
            <a:tbl>
              <a:tblPr/>
              <a:tblGrid>
                <a:gridCol w="2079971">
                  <a:extLst>
                    <a:ext uri="{9D8B030D-6E8A-4147-A177-3AD203B41FA5}">
                      <a16:colId xmlns:a16="http://schemas.microsoft.com/office/drawing/2014/main" val="20000"/>
                    </a:ext>
                  </a:extLst>
                </a:gridCol>
                <a:gridCol w="6842815">
                  <a:extLst>
                    <a:ext uri="{9D8B030D-6E8A-4147-A177-3AD203B41FA5}">
                      <a16:colId xmlns:a16="http://schemas.microsoft.com/office/drawing/2014/main" val="20001"/>
                    </a:ext>
                  </a:extLst>
                </a:gridCol>
                <a:gridCol w="7500386">
                  <a:extLst>
                    <a:ext uri="{9D8B030D-6E8A-4147-A177-3AD203B41FA5}">
                      <a16:colId xmlns:a16="http://schemas.microsoft.com/office/drawing/2014/main" val="20002"/>
                    </a:ext>
                  </a:extLst>
                </a:gridCol>
              </a:tblGrid>
              <a:tr h="883970">
                <a:tc>
                  <a:txBody>
                    <a:bodyPr/>
                    <a:lstStyle/>
                    <a:p>
                      <a:pPr algn="ctr">
                        <a:lnSpc>
                          <a:spcPts val="3219"/>
                        </a:lnSpc>
                        <a:defRPr/>
                      </a:pPr>
                      <a:endParaRPr lang="en-US" sz="1100"/>
                    </a:p>
                  </a:txBody>
                  <a:tcPr marL="190500" marR="190500" marT="190500" marB="190500" anchor="ctr">
                    <a:lnL w="0" cap="flat" cmpd="sng" algn="ctr">
                      <a:solidFill>
                        <a:srgbClr val="2F7CD5"/>
                      </a:solidFill>
                      <a:prstDash val="solid"/>
                      <a:round/>
                      <a:headEnd type="none" w="med" len="med"/>
                      <a:tailEnd type="none" w="med" len="med"/>
                    </a:lnL>
                    <a:lnR w="0" cap="flat" cmpd="sng" algn="ctr">
                      <a:solidFill>
                        <a:srgbClr val="2F7CD5"/>
                      </a:solidFill>
                      <a:prstDash val="solid"/>
                      <a:round/>
                      <a:headEnd type="none" w="med" len="med"/>
                      <a:tailEnd type="none" w="med" len="med"/>
                    </a:lnR>
                    <a:lnT w="0" cap="flat" cmpd="sng" algn="ctr">
                      <a:solidFill>
                        <a:srgbClr val="2F7CD5"/>
                      </a:solidFill>
                      <a:prstDash val="solid"/>
                      <a:round/>
                      <a:headEnd type="none" w="med" len="med"/>
                      <a:tailEnd type="none" w="med" len="med"/>
                    </a:lnT>
                    <a:lnB w="0" cap="flat" cmpd="sng" algn="ctr">
                      <a:solidFill>
                        <a:srgbClr val="2F7CD5"/>
                      </a:solidFill>
                      <a:prstDash val="solid"/>
                      <a:round/>
                      <a:headEnd type="none" w="med" len="med"/>
                      <a:tailEnd type="none" w="med" len="med"/>
                    </a:lnB>
                  </a:tcPr>
                </a:tc>
                <a:tc>
                  <a:txBody>
                    <a:bodyPr/>
                    <a:lstStyle/>
                    <a:p>
                      <a:pPr algn="ctr">
                        <a:lnSpc>
                          <a:spcPts val="2799"/>
                        </a:lnSpc>
                        <a:defRPr/>
                      </a:pPr>
                      <a:r>
                        <a:rPr lang="en-US" sz="1999" b="1">
                          <a:solidFill>
                            <a:srgbClr val="000000"/>
                          </a:solidFill>
                          <a:latin typeface="Agrandir Tight Bold"/>
                          <a:ea typeface="Agrandir Tight Bold"/>
                          <a:cs typeface="Agrandir Tight Bold"/>
                          <a:sym typeface="Agrandir Tight Bold"/>
                        </a:rPr>
                        <a:t>TURNOS DE 7/10 HORAS</a:t>
                      </a:r>
                      <a:endParaRPr lang="en-US" sz="1100"/>
                    </a:p>
                  </a:txBody>
                  <a:tcPr marL="190500" marR="190500" marT="190500" marB="190500" anchor="ctr">
                    <a:lnL w="0" cap="flat" cmpd="sng" algn="ctr">
                      <a:solidFill>
                        <a:srgbClr val="2F7CD5"/>
                      </a:solidFill>
                      <a:prstDash val="solid"/>
                      <a:round/>
                      <a:headEnd type="none" w="med" len="med"/>
                      <a:tailEnd type="none" w="med" len="med"/>
                    </a:lnL>
                    <a:lnR w="38100" cap="flat" cmpd="sng" algn="ctr">
                      <a:solidFill>
                        <a:srgbClr val="2F7CD5"/>
                      </a:solidFill>
                      <a:prstDash val="solid"/>
                      <a:round/>
                      <a:headEnd type="none" w="med" len="med"/>
                      <a:tailEnd type="none" w="med" len="med"/>
                    </a:lnR>
                    <a:lnT w="38100" cap="flat" cmpd="sng" algn="ctr">
                      <a:solidFill>
                        <a:srgbClr val="2F7CD5"/>
                      </a:solidFill>
                      <a:prstDash val="solid"/>
                      <a:round/>
                      <a:headEnd type="none" w="med" len="med"/>
                      <a:tailEnd type="none" w="med" len="med"/>
                    </a:lnT>
                    <a:lnB w="38100" cap="flat" cmpd="sng" algn="ctr">
                      <a:solidFill>
                        <a:srgbClr val="2F7CD5"/>
                      </a:solidFill>
                      <a:prstDash val="solid"/>
                      <a:round/>
                      <a:headEnd type="none" w="med" len="med"/>
                      <a:tailEnd type="none" w="med" len="med"/>
                    </a:lnB>
                  </a:tcPr>
                </a:tc>
                <a:tc>
                  <a:txBody>
                    <a:bodyPr/>
                    <a:lstStyle/>
                    <a:p>
                      <a:pPr algn="ctr">
                        <a:lnSpc>
                          <a:spcPts val="2799"/>
                        </a:lnSpc>
                        <a:defRPr/>
                      </a:pPr>
                      <a:r>
                        <a:rPr lang="en-US" sz="1999" b="1">
                          <a:solidFill>
                            <a:srgbClr val="000000"/>
                          </a:solidFill>
                          <a:latin typeface="Agrandir Tight Bold"/>
                          <a:ea typeface="Agrandir Tight Bold"/>
                          <a:cs typeface="Agrandir Tight Bold"/>
                          <a:sym typeface="Agrandir Tight Bold"/>
                        </a:rPr>
                        <a:t>TURNOS DE 12 HORAS</a:t>
                      </a:r>
                      <a:endParaRPr lang="en-US" sz="1100"/>
                    </a:p>
                  </a:txBody>
                  <a:tcPr marL="190500" marR="190500" marT="190500" marB="190500" anchor="ctr">
                    <a:lnL w="38100" cap="flat" cmpd="sng" algn="ctr">
                      <a:solidFill>
                        <a:srgbClr val="2F7CD5"/>
                      </a:solidFill>
                      <a:prstDash val="solid"/>
                      <a:round/>
                      <a:headEnd type="none" w="med" len="med"/>
                      <a:tailEnd type="none" w="med" len="med"/>
                    </a:lnL>
                    <a:lnR w="38100" cap="flat" cmpd="sng" algn="ctr">
                      <a:solidFill>
                        <a:srgbClr val="2F7CD5"/>
                      </a:solidFill>
                      <a:prstDash val="solid"/>
                      <a:round/>
                      <a:headEnd type="none" w="med" len="med"/>
                      <a:tailEnd type="none" w="med" len="med"/>
                    </a:lnR>
                    <a:lnT w="38100" cap="flat" cmpd="sng" algn="ctr">
                      <a:solidFill>
                        <a:srgbClr val="2F7CD5"/>
                      </a:solidFill>
                      <a:prstDash val="solid"/>
                      <a:round/>
                      <a:headEnd type="none" w="med" len="med"/>
                      <a:tailEnd type="none" w="med" len="med"/>
                    </a:lnT>
                    <a:lnB w="38100" cap="flat" cmpd="sng" algn="ctr">
                      <a:solidFill>
                        <a:srgbClr val="2F7CD5"/>
                      </a:solidFill>
                      <a:prstDash val="solid"/>
                      <a:round/>
                      <a:headEnd type="none" w="med" len="med"/>
                      <a:tailEnd type="none" w="med" len="med"/>
                    </a:lnB>
                  </a:tcPr>
                </a:tc>
                <a:extLst>
                  <a:ext uri="{0D108BD9-81ED-4DB2-BD59-A6C34878D82A}">
                    <a16:rowId xmlns:a16="http://schemas.microsoft.com/office/drawing/2014/main" val="10000"/>
                  </a:ext>
                </a:extLst>
              </a:tr>
              <a:tr h="1648753">
                <a:tc>
                  <a:txBody>
                    <a:bodyPr/>
                    <a:lstStyle/>
                    <a:p>
                      <a:pPr algn="just">
                        <a:lnSpc>
                          <a:spcPts val="2799"/>
                        </a:lnSpc>
                        <a:defRPr/>
                      </a:pPr>
                      <a:r>
                        <a:rPr lang="en-US" sz="1999" b="1">
                          <a:solidFill>
                            <a:srgbClr val="000000"/>
                          </a:solidFill>
                          <a:latin typeface="Agrandir Tight Bold"/>
                          <a:ea typeface="Agrandir Tight Bold"/>
                          <a:cs typeface="Agrandir Tight Bold"/>
                          <a:sym typeface="Agrandir Tight Bold"/>
                        </a:rPr>
                        <a:t>BENEFICIOS</a:t>
                      </a:r>
                      <a:endParaRPr lang="en-US" sz="1100"/>
                    </a:p>
                  </a:txBody>
                  <a:tcPr marL="190500" marR="190500" marT="190500" marB="190500" anchor="ctr">
                    <a:lnL w="38100" cap="flat" cmpd="sng" algn="ctr">
                      <a:solidFill>
                        <a:srgbClr val="2F7CD5"/>
                      </a:solidFill>
                      <a:prstDash val="solid"/>
                      <a:round/>
                      <a:headEnd type="none" w="med" len="med"/>
                      <a:tailEnd type="none" w="med" len="med"/>
                    </a:lnL>
                    <a:lnR w="38100" cap="flat" cmpd="sng" algn="ctr">
                      <a:solidFill>
                        <a:srgbClr val="2F7CD5"/>
                      </a:solidFill>
                      <a:prstDash val="solid"/>
                      <a:round/>
                      <a:headEnd type="none" w="med" len="med"/>
                      <a:tailEnd type="none" w="med" len="med"/>
                    </a:lnR>
                    <a:lnT w="0" cap="flat" cmpd="sng" algn="ctr">
                      <a:solidFill>
                        <a:srgbClr val="2F7CD5"/>
                      </a:solidFill>
                      <a:prstDash val="solid"/>
                      <a:round/>
                      <a:headEnd type="none" w="med" len="med"/>
                      <a:tailEnd type="none" w="med" len="med"/>
                    </a:lnT>
                    <a:lnB w="38100" cap="flat" cmpd="sng" algn="ctr">
                      <a:solidFill>
                        <a:srgbClr val="2F7CD5"/>
                      </a:solidFill>
                      <a:prstDash val="solid"/>
                      <a:round/>
                      <a:headEnd type="none" w="med" len="med"/>
                      <a:tailEnd type="none" w="med" len="med"/>
                    </a:lnB>
                  </a:tcPr>
                </a:tc>
                <a:tc>
                  <a:txBody>
                    <a:bodyPr/>
                    <a:lstStyle/>
                    <a:p>
                      <a:pPr marL="431794" lvl="1" indent="-215897" algn="just">
                        <a:lnSpc>
                          <a:spcPts val="2799"/>
                        </a:lnSpc>
                        <a:buFont typeface="Arial"/>
                        <a:buChar char="•"/>
                        <a:defRPr/>
                      </a:pPr>
                      <a:r>
                        <a:rPr lang="en-US" sz="1999">
                          <a:solidFill>
                            <a:srgbClr val="000000"/>
                          </a:solidFill>
                          <a:latin typeface="Open Sans"/>
                          <a:ea typeface="Open Sans"/>
                          <a:cs typeface="Open Sans"/>
                          <a:sym typeface="Open Sans"/>
                        </a:rPr>
                        <a:t>Buena </a:t>
                      </a:r>
                      <a:r>
                        <a:rPr lang="en-US" sz="1999" b="1">
                          <a:solidFill>
                            <a:srgbClr val="000000"/>
                          </a:solidFill>
                          <a:latin typeface="Open Sans Bold"/>
                          <a:ea typeface="Open Sans Bold"/>
                          <a:cs typeface="Open Sans Bold"/>
                          <a:sym typeface="Open Sans Bold"/>
                        </a:rPr>
                        <a:t>organización </a:t>
                      </a:r>
                      <a:r>
                        <a:rPr lang="en-US" sz="1999">
                          <a:solidFill>
                            <a:srgbClr val="000000"/>
                          </a:solidFill>
                          <a:latin typeface="Open Sans"/>
                          <a:ea typeface="Open Sans"/>
                          <a:cs typeface="Open Sans"/>
                          <a:sym typeface="Open Sans"/>
                        </a:rPr>
                        <a:t>del hogar.</a:t>
                      </a:r>
                      <a:endParaRPr lang="en-US" sz="1100"/>
                    </a:p>
                    <a:p>
                      <a:pPr marL="431794" lvl="1" indent="-215897" algn="just">
                        <a:lnSpc>
                          <a:spcPts val="2799"/>
                        </a:lnSpc>
                        <a:buFont typeface="Arial"/>
                        <a:buChar char="•"/>
                      </a:pPr>
                      <a:r>
                        <a:rPr lang="en-US" sz="1999">
                          <a:solidFill>
                            <a:srgbClr val="000000"/>
                          </a:solidFill>
                          <a:latin typeface="Open Sans"/>
                          <a:ea typeface="Open Sans"/>
                          <a:cs typeface="Open Sans"/>
                          <a:sym typeface="Open Sans"/>
                        </a:rPr>
                        <a:t>Mejor cuidado de </a:t>
                      </a:r>
                      <a:r>
                        <a:rPr lang="en-US" sz="1999" b="1">
                          <a:solidFill>
                            <a:srgbClr val="000000"/>
                          </a:solidFill>
                          <a:latin typeface="Open Sans Bold"/>
                          <a:ea typeface="Open Sans Bold"/>
                          <a:cs typeface="Open Sans Bold"/>
                          <a:sym typeface="Open Sans Bold"/>
                        </a:rPr>
                        <a:t>mascotas.</a:t>
                      </a:r>
                    </a:p>
                  </a:txBody>
                  <a:tcPr marL="190500" marR="190500" marT="190500" marB="190500" anchor="ctr">
                    <a:lnL w="38100" cap="flat" cmpd="sng" algn="ctr">
                      <a:solidFill>
                        <a:srgbClr val="2F7CD5"/>
                      </a:solidFill>
                      <a:prstDash val="solid"/>
                      <a:round/>
                      <a:headEnd type="none" w="med" len="med"/>
                      <a:tailEnd type="none" w="med" len="med"/>
                    </a:lnL>
                    <a:lnR w="38100" cap="flat" cmpd="sng" algn="ctr">
                      <a:solidFill>
                        <a:srgbClr val="2F7CD5"/>
                      </a:solidFill>
                      <a:prstDash val="solid"/>
                      <a:round/>
                      <a:headEnd type="none" w="med" len="med"/>
                      <a:tailEnd type="none" w="med" len="med"/>
                    </a:lnR>
                    <a:lnT w="38100" cap="flat" cmpd="sng" algn="ctr">
                      <a:solidFill>
                        <a:srgbClr val="2F7CD5"/>
                      </a:solidFill>
                      <a:prstDash val="solid"/>
                      <a:round/>
                      <a:headEnd type="none" w="med" len="med"/>
                      <a:tailEnd type="none" w="med" len="med"/>
                    </a:lnT>
                    <a:lnB w="38100" cap="flat" cmpd="sng" algn="ctr">
                      <a:solidFill>
                        <a:srgbClr val="2F7CD5"/>
                      </a:solidFill>
                      <a:prstDash val="solid"/>
                      <a:round/>
                      <a:headEnd type="none" w="med" len="med"/>
                      <a:tailEnd type="none" w="med" len="med"/>
                    </a:lnB>
                  </a:tcPr>
                </a:tc>
                <a:tc>
                  <a:txBody>
                    <a:bodyPr/>
                    <a:lstStyle/>
                    <a:p>
                      <a:pPr marL="431794" lvl="1" indent="-215897" algn="just">
                        <a:lnSpc>
                          <a:spcPts val="2799"/>
                        </a:lnSpc>
                        <a:buFont typeface="Arial"/>
                        <a:buChar char="•"/>
                        <a:defRPr/>
                      </a:pPr>
                      <a:r>
                        <a:rPr lang="en-US" sz="1999">
                          <a:solidFill>
                            <a:srgbClr val="000000"/>
                          </a:solidFill>
                          <a:latin typeface="Open Sans"/>
                          <a:ea typeface="Open Sans"/>
                          <a:cs typeface="Open Sans"/>
                          <a:sym typeface="Open Sans"/>
                        </a:rPr>
                        <a:t>Más días completos “</a:t>
                      </a:r>
                      <a:r>
                        <a:rPr lang="en-US" sz="1999" b="1">
                          <a:solidFill>
                            <a:srgbClr val="000000"/>
                          </a:solidFill>
                          <a:latin typeface="Open Sans Bold"/>
                          <a:ea typeface="Open Sans Bold"/>
                          <a:cs typeface="Open Sans Bold"/>
                          <a:sym typeface="Open Sans Bold"/>
                        </a:rPr>
                        <a:t>libres</a:t>
                      </a:r>
                      <a:r>
                        <a:rPr lang="en-US" sz="1999">
                          <a:solidFill>
                            <a:srgbClr val="000000"/>
                          </a:solidFill>
                          <a:latin typeface="Open Sans"/>
                          <a:ea typeface="Open Sans"/>
                          <a:cs typeface="Open Sans"/>
                          <a:sym typeface="Open Sans"/>
                        </a:rPr>
                        <a:t>”.</a:t>
                      </a:r>
                      <a:endParaRPr lang="en-US" sz="1100"/>
                    </a:p>
                    <a:p>
                      <a:pPr marL="431794" lvl="1" indent="-215897" algn="just">
                        <a:lnSpc>
                          <a:spcPts val="2799"/>
                        </a:lnSpc>
                        <a:buFont typeface="Arial"/>
                        <a:buChar char="•"/>
                      </a:pPr>
                      <a:r>
                        <a:rPr lang="en-US" sz="1999">
                          <a:solidFill>
                            <a:srgbClr val="000000"/>
                          </a:solidFill>
                          <a:latin typeface="Open Sans"/>
                          <a:ea typeface="Open Sans"/>
                          <a:cs typeface="Open Sans"/>
                          <a:sym typeface="Open Sans"/>
                        </a:rPr>
                        <a:t>Menos </a:t>
                      </a:r>
                      <a:r>
                        <a:rPr lang="en-US" sz="1999" b="1">
                          <a:solidFill>
                            <a:srgbClr val="000000"/>
                          </a:solidFill>
                          <a:latin typeface="Open Sans Bold"/>
                          <a:ea typeface="Open Sans Bold"/>
                          <a:cs typeface="Open Sans Bold"/>
                          <a:sym typeface="Open Sans Bold"/>
                        </a:rPr>
                        <a:t>desplazamientos </a:t>
                      </a:r>
                      <a:r>
                        <a:rPr lang="en-US" sz="1999">
                          <a:solidFill>
                            <a:srgbClr val="000000"/>
                          </a:solidFill>
                          <a:latin typeface="Open Sans"/>
                          <a:ea typeface="Open Sans"/>
                          <a:cs typeface="Open Sans"/>
                          <a:sym typeface="Open Sans"/>
                        </a:rPr>
                        <a:t>al trabajo.</a:t>
                      </a:r>
                    </a:p>
                    <a:p>
                      <a:pPr marL="431794" lvl="1" indent="-215897" algn="just">
                        <a:lnSpc>
                          <a:spcPts val="2799"/>
                        </a:lnSpc>
                        <a:buFont typeface="Arial"/>
                        <a:buChar char="•"/>
                      </a:pPr>
                      <a:r>
                        <a:rPr lang="en-US" sz="1999">
                          <a:solidFill>
                            <a:srgbClr val="000000"/>
                          </a:solidFill>
                          <a:latin typeface="Open Sans"/>
                          <a:ea typeface="Open Sans"/>
                          <a:cs typeface="Open Sans"/>
                          <a:sym typeface="Open Sans"/>
                        </a:rPr>
                        <a:t>Menor necesidad de </a:t>
                      </a:r>
                      <a:r>
                        <a:rPr lang="en-US" sz="1999" b="1">
                          <a:solidFill>
                            <a:srgbClr val="000000"/>
                          </a:solidFill>
                          <a:latin typeface="Open Sans Bold"/>
                          <a:ea typeface="Open Sans Bold"/>
                          <a:cs typeface="Open Sans Bold"/>
                          <a:sym typeface="Open Sans Bold"/>
                        </a:rPr>
                        <a:t>pedir ayuda</a:t>
                      </a:r>
                      <a:r>
                        <a:rPr lang="en-US" sz="1999">
                          <a:solidFill>
                            <a:srgbClr val="000000"/>
                          </a:solidFill>
                          <a:latin typeface="Open Sans"/>
                          <a:ea typeface="Open Sans"/>
                          <a:cs typeface="Open Sans"/>
                          <a:sym typeface="Open Sans"/>
                        </a:rPr>
                        <a:t> a terceros.</a:t>
                      </a:r>
                    </a:p>
                  </a:txBody>
                  <a:tcPr marL="190500" marR="190500" marT="190500" marB="190500" anchor="ctr">
                    <a:lnL w="38100" cap="flat" cmpd="sng" algn="ctr">
                      <a:solidFill>
                        <a:srgbClr val="2F7CD5"/>
                      </a:solidFill>
                      <a:prstDash val="solid"/>
                      <a:round/>
                      <a:headEnd type="none" w="med" len="med"/>
                      <a:tailEnd type="none" w="med" len="med"/>
                    </a:lnL>
                    <a:lnR w="38100" cap="flat" cmpd="sng" algn="ctr">
                      <a:solidFill>
                        <a:srgbClr val="2F7CD5"/>
                      </a:solidFill>
                      <a:prstDash val="solid"/>
                      <a:round/>
                      <a:headEnd type="none" w="med" len="med"/>
                      <a:tailEnd type="none" w="med" len="med"/>
                    </a:lnR>
                    <a:lnT w="38100" cap="flat" cmpd="sng" algn="ctr">
                      <a:solidFill>
                        <a:srgbClr val="2F7CD5"/>
                      </a:solidFill>
                      <a:prstDash val="solid"/>
                      <a:round/>
                      <a:headEnd type="none" w="med" len="med"/>
                      <a:tailEnd type="none" w="med" len="med"/>
                    </a:lnT>
                    <a:lnB w="38100" cap="flat" cmpd="sng" algn="ctr">
                      <a:solidFill>
                        <a:srgbClr val="2F7CD5"/>
                      </a:solidFill>
                      <a:prstDash val="solid"/>
                      <a:round/>
                      <a:headEnd type="none" w="med" len="med"/>
                      <a:tailEnd type="none" w="med" len="med"/>
                    </a:lnB>
                  </a:tcPr>
                </a:tc>
                <a:extLst>
                  <a:ext uri="{0D108BD9-81ED-4DB2-BD59-A6C34878D82A}">
                    <a16:rowId xmlns:a16="http://schemas.microsoft.com/office/drawing/2014/main" val="10001"/>
                  </a:ext>
                </a:extLst>
              </a:tr>
              <a:tr h="1648753">
                <a:tc>
                  <a:txBody>
                    <a:bodyPr/>
                    <a:lstStyle/>
                    <a:p>
                      <a:pPr algn="l">
                        <a:lnSpc>
                          <a:spcPts val="2799"/>
                        </a:lnSpc>
                        <a:defRPr/>
                      </a:pPr>
                      <a:r>
                        <a:rPr lang="en-US" sz="1999" b="1">
                          <a:solidFill>
                            <a:srgbClr val="000000"/>
                          </a:solidFill>
                          <a:latin typeface="Agrandir Tight Bold"/>
                          <a:ea typeface="Agrandir Tight Bold"/>
                          <a:cs typeface="Agrandir Tight Bold"/>
                          <a:sym typeface="Agrandir Tight Bold"/>
                        </a:rPr>
                        <a:t>DESVENTAJAS</a:t>
                      </a:r>
                      <a:endParaRPr lang="en-US" sz="1100"/>
                    </a:p>
                  </a:txBody>
                  <a:tcPr marL="190500" marR="190500" marT="190500" marB="190500" anchor="ctr">
                    <a:lnL w="38100" cap="flat" cmpd="sng" algn="ctr">
                      <a:solidFill>
                        <a:srgbClr val="2F7CD5"/>
                      </a:solidFill>
                      <a:prstDash val="solid"/>
                      <a:round/>
                      <a:headEnd type="none" w="med" len="med"/>
                      <a:tailEnd type="none" w="med" len="med"/>
                    </a:lnL>
                    <a:lnR w="38100" cap="flat" cmpd="sng" algn="ctr">
                      <a:solidFill>
                        <a:srgbClr val="2F7CD5"/>
                      </a:solidFill>
                      <a:prstDash val="solid"/>
                      <a:round/>
                      <a:headEnd type="none" w="med" len="med"/>
                      <a:tailEnd type="none" w="med" len="med"/>
                    </a:lnR>
                    <a:lnT w="38100" cap="flat" cmpd="sng" algn="ctr">
                      <a:solidFill>
                        <a:srgbClr val="2F7CD5"/>
                      </a:solidFill>
                      <a:prstDash val="solid"/>
                      <a:round/>
                      <a:headEnd type="none" w="med" len="med"/>
                      <a:tailEnd type="none" w="med" len="med"/>
                    </a:lnT>
                    <a:lnB w="38100" cap="flat" cmpd="sng" algn="ctr">
                      <a:solidFill>
                        <a:srgbClr val="2F7CD5"/>
                      </a:solidFill>
                      <a:prstDash val="solid"/>
                      <a:round/>
                      <a:headEnd type="none" w="med" len="med"/>
                      <a:tailEnd type="none" w="med" len="med"/>
                    </a:lnB>
                  </a:tcPr>
                </a:tc>
                <a:tc>
                  <a:txBody>
                    <a:bodyPr/>
                    <a:lstStyle/>
                    <a:p>
                      <a:pPr marL="431794" lvl="1" indent="-215897" algn="l">
                        <a:lnSpc>
                          <a:spcPts val="2799"/>
                        </a:lnSpc>
                        <a:buFont typeface="Arial"/>
                        <a:buChar char="•"/>
                        <a:defRPr/>
                      </a:pPr>
                      <a:r>
                        <a:rPr lang="en-US" sz="1999">
                          <a:solidFill>
                            <a:srgbClr val="000000"/>
                          </a:solidFill>
                          <a:latin typeface="Open Sans"/>
                          <a:ea typeface="Open Sans"/>
                          <a:cs typeface="Open Sans"/>
                          <a:sym typeface="Open Sans"/>
                        </a:rPr>
                        <a:t>Más </a:t>
                      </a:r>
                      <a:r>
                        <a:rPr lang="en-US" sz="1999" b="1">
                          <a:solidFill>
                            <a:srgbClr val="000000"/>
                          </a:solidFill>
                          <a:latin typeface="Open Sans Bold"/>
                          <a:ea typeface="Open Sans Bold"/>
                          <a:cs typeface="Open Sans Bold"/>
                          <a:sym typeface="Open Sans Bold"/>
                        </a:rPr>
                        <a:t>desplazamientos </a:t>
                      </a:r>
                      <a:r>
                        <a:rPr lang="en-US" sz="1999">
                          <a:solidFill>
                            <a:srgbClr val="000000"/>
                          </a:solidFill>
                          <a:latin typeface="Open Sans"/>
                          <a:ea typeface="Open Sans"/>
                          <a:cs typeface="Open Sans"/>
                          <a:sym typeface="Open Sans"/>
                        </a:rPr>
                        <a:t>al trabajo.</a:t>
                      </a:r>
                      <a:endParaRPr lang="en-US" sz="1100"/>
                    </a:p>
                    <a:p>
                      <a:pPr marL="431794" lvl="1" indent="-215897" algn="l">
                        <a:lnSpc>
                          <a:spcPts val="2799"/>
                        </a:lnSpc>
                        <a:buFont typeface="Arial"/>
                        <a:buChar char="•"/>
                      </a:pPr>
                      <a:r>
                        <a:rPr lang="en-US" sz="1999">
                          <a:solidFill>
                            <a:srgbClr val="000000"/>
                          </a:solidFill>
                          <a:latin typeface="Open Sans"/>
                          <a:ea typeface="Open Sans"/>
                          <a:cs typeface="Open Sans"/>
                          <a:sym typeface="Open Sans"/>
                        </a:rPr>
                        <a:t>Amplio uso de </a:t>
                      </a:r>
                      <a:r>
                        <a:rPr lang="en-US" sz="1999" b="1">
                          <a:solidFill>
                            <a:srgbClr val="000000"/>
                          </a:solidFill>
                          <a:latin typeface="Open Sans Bold"/>
                          <a:ea typeface="Open Sans Bold"/>
                          <a:cs typeface="Open Sans Bold"/>
                          <a:sym typeface="Open Sans Bold"/>
                        </a:rPr>
                        <a:t>reducción </a:t>
                      </a:r>
                      <a:r>
                        <a:rPr lang="en-US" sz="1999">
                          <a:solidFill>
                            <a:srgbClr val="000000"/>
                          </a:solidFill>
                          <a:latin typeface="Open Sans"/>
                          <a:ea typeface="Open Sans"/>
                          <a:cs typeface="Open Sans"/>
                          <a:sym typeface="Open Sans"/>
                        </a:rPr>
                        <a:t>de jornada o ayuda de </a:t>
                      </a:r>
                      <a:r>
                        <a:rPr lang="en-US" sz="1999" b="1">
                          <a:solidFill>
                            <a:srgbClr val="000000"/>
                          </a:solidFill>
                          <a:latin typeface="Open Sans Bold"/>
                          <a:ea typeface="Open Sans Bold"/>
                          <a:cs typeface="Open Sans Bold"/>
                          <a:sym typeface="Open Sans Bold"/>
                        </a:rPr>
                        <a:t>terceros.</a:t>
                      </a:r>
                    </a:p>
                  </a:txBody>
                  <a:tcPr marL="190500" marR="190500" marT="190500" marB="190500" anchor="ctr">
                    <a:lnL w="38100" cap="flat" cmpd="sng" algn="ctr">
                      <a:solidFill>
                        <a:srgbClr val="2F7CD5"/>
                      </a:solidFill>
                      <a:prstDash val="solid"/>
                      <a:round/>
                      <a:headEnd type="none" w="med" len="med"/>
                      <a:tailEnd type="none" w="med" len="med"/>
                    </a:lnL>
                    <a:lnR w="38100" cap="flat" cmpd="sng" algn="ctr">
                      <a:solidFill>
                        <a:srgbClr val="2F7CD5"/>
                      </a:solidFill>
                      <a:prstDash val="solid"/>
                      <a:round/>
                      <a:headEnd type="none" w="med" len="med"/>
                      <a:tailEnd type="none" w="med" len="med"/>
                    </a:lnR>
                    <a:lnT w="38100" cap="flat" cmpd="sng" algn="ctr">
                      <a:solidFill>
                        <a:srgbClr val="2F7CD5"/>
                      </a:solidFill>
                      <a:prstDash val="solid"/>
                      <a:round/>
                      <a:headEnd type="none" w="med" len="med"/>
                      <a:tailEnd type="none" w="med" len="med"/>
                    </a:lnT>
                    <a:lnB w="38100" cap="flat" cmpd="sng" algn="ctr">
                      <a:solidFill>
                        <a:srgbClr val="2F7CD5"/>
                      </a:solidFill>
                      <a:prstDash val="solid"/>
                      <a:round/>
                      <a:headEnd type="none" w="med" len="med"/>
                      <a:tailEnd type="none" w="med" len="med"/>
                    </a:lnB>
                  </a:tcPr>
                </a:tc>
                <a:tc>
                  <a:txBody>
                    <a:bodyPr/>
                    <a:lstStyle/>
                    <a:p>
                      <a:pPr marL="431794" lvl="1" indent="-215897" algn="l">
                        <a:lnSpc>
                          <a:spcPts val="2799"/>
                        </a:lnSpc>
                        <a:buFont typeface="Arial"/>
                        <a:buChar char="•"/>
                        <a:defRPr/>
                      </a:pPr>
                      <a:r>
                        <a:rPr lang="en-US" sz="1999">
                          <a:solidFill>
                            <a:srgbClr val="000000"/>
                          </a:solidFill>
                          <a:latin typeface="Open Sans"/>
                          <a:ea typeface="Open Sans"/>
                          <a:cs typeface="Open Sans"/>
                          <a:sym typeface="Open Sans"/>
                        </a:rPr>
                        <a:t>Posible uso de la </a:t>
                      </a:r>
                      <a:r>
                        <a:rPr lang="en-US" sz="1999" b="1">
                          <a:solidFill>
                            <a:srgbClr val="000000"/>
                          </a:solidFill>
                          <a:latin typeface="Open Sans Bold"/>
                          <a:ea typeface="Open Sans Bold"/>
                          <a:cs typeface="Open Sans Bold"/>
                          <a:sym typeface="Open Sans Bold"/>
                        </a:rPr>
                        <a:t>reducción </a:t>
                      </a:r>
                      <a:r>
                        <a:rPr lang="en-US" sz="1999">
                          <a:solidFill>
                            <a:srgbClr val="000000"/>
                          </a:solidFill>
                          <a:latin typeface="Open Sans"/>
                          <a:ea typeface="Open Sans"/>
                          <a:cs typeface="Open Sans"/>
                          <a:sym typeface="Open Sans"/>
                        </a:rPr>
                        <a:t>de jornada.</a:t>
                      </a:r>
                      <a:endParaRPr lang="en-US" sz="1100"/>
                    </a:p>
                    <a:p>
                      <a:pPr marL="431794" lvl="1" indent="-215897" algn="l">
                        <a:lnSpc>
                          <a:spcPts val="2799"/>
                        </a:lnSpc>
                        <a:buFont typeface="Arial"/>
                        <a:buChar char="•"/>
                      </a:pPr>
                      <a:r>
                        <a:rPr lang="en-US" sz="1999">
                          <a:solidFill>
                            <a:srgbClr val="000000"/>
                          </a:solidFill>
                          <a:latin typeface="Open Sans"/>
                          <a:ea typeface="Open Sans"/>
                          <a:cs typeface="Open Sans"/>
                          <a:sym typeface="Open Sans"/>
                        </a:rPr>
                        <a:t>Más dificultad cuidado de </a:t>
                      </a:r>
                      <a:r>
                        <a:rPr lang="en-US" sz="1999" b="1">
                          <a:solidFill>
                            <a:srgbClr val="000000"/>
                          </a:solidFill>
                          <a:latin typeface="Open Sans Bold"/>
                          <a:ea typeface="Open Sans Bold"/>
                          <a:cs typeface="Open Sans Bold"/>
                          <a:sym typeface="Open Sans Bold"/>
                        </a:rPr>
                        <a:t>mascotas</a:t>
                      </a:r>
                    </a:p>
                    <a:p>
                      <a:pPr marL="431794" lvl="1" indent="-215897" algn="l">
                        <a:lnSpc>
                          <a:spcPts val="2799"/>
                        </a:lnSpc>
                        <a:buFont typeface="Arial"/>
                        <a:buChar char="•"/>
                      </a:pPr>
                      <a:r>
                        <a:rPr lang="en-US" sz="1999">
                          <a:solidFill>
                            <a:srgbClr val="000000"/>
                          </a:solidFill>
                          <a:latin typeface="Open Sans"/>
                          <a:ea typeface="Open Sans"/>
                          <a:cs typeface="Open Sans"/>
                          <a:sym typeface="Open Sans"/>
                        </a:rPr>
                        <a:t>Reparto irregular de la organización del hogar</a:t>
                      </a:r>
                    </a:p>
                  </a:txBody>
                  <a:tcPr marL="190500" marR="190500" marT="190500" marB="190500" anchor="ctr">
                    <a:lnL w="38100" cap="flat" cmpd="sng" algn="ctr">
                      <a:solidFill>
                        <a:srgbClr val="2F7CD5"/>
                      </a:solidFill>
                      <a:prstDash val="solid"/>
                      <a:round/>
                      <a:headEnd type="none" w="med" len="med"/>
                      <a:tailEnd type="none" w="med" len="med"/>
                    </a:lnL>
                    <a:lnR w="38100" cap="flat" cmpd="sng" algn="ctr">
                      <a:solidFill>
                        <a:srgbClr val="2F7CD5"/>
                      </a:solidFill>
                      <a:prstDash val="solid"/>
                      <a:round/>
                      <a:headEnd type="none" w="med" len="med"/>
                      <a:tailEnd type="none" w="med" len="med"/>
                    </a:lnR>
                    <a:lnT w="38100" cap="flat" cmpd="sng" algn="ctr">
                      <a:solidFill>
                        <a:srgbClr val="2F7CD5"/>
                      </a:solidFill>
                      <a:prstDash val="solid"/>
                      <a:round/>
                      <a:headEnd type="none" w="med" len="med"/>
                      <a:tailEnd type="none" w="med" len="med"/>
                    </a:lnT>
                    <a:lnB w="38100" cap="flat" cmpd="sng" algn="ctr">
                      <a:solidFill>
                        <a:srgbClr val="2F7CD5"/>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Freeform 7"/>
          <p:cNvSpPr/>
          <p:nvPr/>
        </p:nvSpPr>
        <p:spPr>
          <a:xfrm>
            <a:off x="1450139" y="1819265"/>
            <a:ext cx="1986152" cy="789495"/>
          </a:xfrm>
          <a:custGeom>
            <a:avLst/>
            <a:gdLst/>
            <a:ahLst/>
            <a:cxnLst/>
            <a:rect l="l" t="t" r="r" b="b"/>
            <a:pathLst>
              <a:path w="1986152" h="789495">
                <a:moveTo>
                  <a:pt x="0" y="0"/>
                </a:moveTo>
                <a:lnTo>
                  <a:pt x="1986151" y="0"/>
                </a:lnTo>
                <a:lnTo>
                  <a:pt x="1986151" y="789495"/>
                </a:lnTo>
                <a:lnTo>
                  <a:pt x="0" y="7894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ES"/>
          </a:p>
        </p:txBody>
      </p:sp>
      <p:graphicFrame>
        <p:nvGraphicFramePr>
          <p:cNvPr id="8" name="Table 8"/>
          <p:cNvGraphicFramePr>
            <a:graphicFrameLocks noGrp="1"/>
          </p:cNvGraphicFramePr>
          <p:nvPr/>
        </p:nvGraphicFramePr>
        <p:xfrm>
          <a:off x="648549" y="6126049"/>
          <a:ext cx="8985311" cy="3836774"/>
        </p:xfrm>
        <a:graphic>
          <a:graphicData uri="http://schemas.openxmlformats.org/drawingml/2006/table">
            <a:tbl>
              <a:tblPr/>
              <a:tblGrid>
                <a:gridCol w="8985311">
                  <a:extLst>
                    <a:ext uri="{9D8B030D-6E8A-4147-A177-3AD203B41FA5}">
                      <a16:colId xmlns:a16="http://schemas.microsoft.com/office/drawing/2014/main" val="20000"/>
                    </a:ext>
                  </a:extLst>
                </a:gridCol>
              </a:tblGrid>
              <a:tr h="817745">
                <a:tc>
                  <a:txBody>
                    <a:bodyPr/>
                    <a:lstStyle/>
                    <a:p>
                      <a:pPr algn="ctr">
                        <a:lnSpc>
                          <a:spcPts val="2799"/>
                        </a:lnSpc>
                        <a:defRPr/>
                      </a:pPr>
                      <a:r>
                        <a:rPr lang="en-US" sz="1999" b="1">
                          <a:solidFill>
                            <a:srgbClr val="000000"/>
                          </a:solidFill>
                          <a:latin typeface="Agrandir Tight Bold"/>
                          <a:ea typeface="Agrandir Tight Bold"/>
                          <a:cs typeface="Agrandir Tight Bold"/>
                          <a:sym typeface="Agrandir Tight Bold"/>
                        </a:rPr>
                        <a:t>PUNTOS EN COMÚN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019029">
                <a:tc>
                  <a:txBody>
                    <a:bodyPr/>
                    <a:lstStyle/>
                    <a:p>
                      <a:pPr algn="l">
                        <a:lnSpc>
                          <a:spcPts val="2800"/>
                        </a:lnSpc>
                        <a:defRPr/>
                      </a:pPr>
                      <a:r>
                        <a:rPr lang="en-US" sz="2000" b="1" u="sng">
                          <a:solidFill>
                            <a:srgbClr val="E83F3F"/>
                          </a:solidFill>
                          <a:latin typeface="Open Sans Bold"/>
                          <a:ea typeface="Open Sans Bold"/>
                          <a:cs typeface="Open Sans Bold"/>
                          <a:sym typeface="Open Sans Bold"/>
                        </a:rPr>
                        <a:t>Empeora la conciliación</a:t>
                      </a:r>
                      <a:r>
                        <a:rPr lang="en-US" sz="2000">
                          <a:solidFill>
                            <a:srgbClr val="000000"/>
                          </a:solidFill>
                          <a:latin typeface="Open Sans"/>
                          <a:ea typeface="Open Sans"/>
                          <a:cs typeface="Open Sans"/>
                          <a:sym typeface="Open Sans"/>
                        </a:rPr>
                        <a:t>: Turnicidad irregular, noches y fin de semana. </a:t>
                      </a:r>
                      <a:endParaRPr lang="en-US" sz="1100"/>
                    </a:p>
                    <a:p>
                      <a:pPr algn="l">
                        <a:lnSpc>
                          <a:spcPts val="2800"/>
                        </a:lnSpc>
                      </a:pPr>
                      <a:r>
                        <a:rPr lang="en-US" sz="2000" b="1" u="sng">
                          <a:solidFill>
                            <a:srgbClr val="00BF63"/>
                          </a:solidFill>
                          <a:latin typeface="Open Sans Bold"/>
                          <a:ea typeface="Open Sans Bold"/>
                          <a:cs typeface="Open Sans Bold"/>
                          <a:sym typeface="Open Sans Bold"/>
                        </a:rPr>
                        <a:t>Mejora la conciliación:</a:t>
                      </a:r>
                    </a:p>
                    <a:p>
                      <a:pPr marL="863604" lvl="2" indent="-287868" algn="l">
                        <a:lnSpc>
                          <a:spcPts val="2800"/>
                        </a:lnSpc>
                        <a:buFont typeface="Arial"/>
                        <a:buChar char="⚬"/>
                      </a:pPr>
                      <a:r>
                        <a:rPr lang="en-US" sz="2000">
                          <a:solidFill>
                            <a:srgbClr val="000000"/>
                          </a:solidFill>
                          <a:latin typeface="Open Sans"/>
                          <a:ea typeface="Open Sans"/>
                          <a:cs typeface="Open Sans"/>
                          <a:sym typeface="Open Sans"/>
                        </a:rPr>
                        <a:t>Creación de círculos sociales dentro de la profesión.</a:t>
                      </a:r>
                    </a:p>
                    <a:p>
                      <a:pPr marL="863604" lvl="2" indent="-287868" algn="l">
                        <a:lnSpc>
                          <a:spcPts val="2800"/>
                        </a:lnSpc>
                        <a:buFont typeface="Arial"/>
                        <a:buChar char="⚬"/>
                      </a:pPr>
                      <a:r>
                        <a:rPr lang="en-US" sz="2000">
                          <a:solidFill>
                            <a:srgbClr val="000000"/>
                          </a:solidFill>
                          <a:latin typeface="Open Sans"/>
                          <a:ea typeface="Open Sans"/>
                          <a:cs typeface="Open Sans"/>
                          <a:sym typeface="Open Sans"/>
                        </a:rPr>
                        <a:t>Apoyo recibido por familia y amigos.</a:t>
                      </a:r>
                    </a:p>
                    <a:p>
                      <a:pPr marL="863604" lvl="2" indent="-287868" algn="l">
                        <a:lnSpc>
                          <a:spcPts val="2800"/>
                        </a:lnSpc>
                        <a:buFont typeface="Arial"/>
                        <a:buChar char="⚬"/>
                      </a:pPr>
                      <a:r>
                        <a:rPr lang="en-US" sz="2000">
                          <a:solidFill>
                            <a:srgbClr val="000000"/>
                          </a:solidFill>
                          <a:latin typeface="Open Sans"/>
                          <a:ea typeface="Open Sans"/>
                          <a:cs typeface="Open Sans"/>
                          <a:sym typeface="Open Sans"/>
                        </a:rPr>
                        <a:t>Satisfacción laboral.</a:t>
                      </a:r>
                    </a:p>
                    <a:p>
                      <a:pPr marL="863604" lvl="2" indent="-287868" algn="l">
                        <a:lnSpc>
                          <a:spcPts val="2800"/>
                        </a:lnSpc>
                        <a:buFont typeface="Arial"/>
                        <a:buChar char="⚬"/>
                      </a:pPr>
                      <a:r>
                        <a:rPr lang="en-US" sz="2000">
                          <a:solidFill>
                            <a:srgbClr val="000000"/>
                          </a:solidFill>
                          <a:latin typeface="Open Sans"/>
                          <a:ea typeface="Open Sans"/>
                          <a:cs typeface="Open Sans"/>
                          <a:sym typeface="Open Sans"/>
                        </a:rPr>
                        <a:t>Creación guarderías en el lugar de trabajo.</a:t>
                      </a:r>
                    </a:p>
                    <a:p>
                      <a:pPr marL="863604" lvl="2" indent="-287868" algn="l">
                        <a:lnSpc>
                          <a:spcPts val="2800"/>
                        </a:lnSpc>
                        <a:buFont typeface="Arial"/>
                        <a:buChar char="⚬"/>
                      </a:pPr>
                      <a:r>
                        <a:rPr lang="en-US" sz="2000">
                          <a:solidFill>
                            <a:srgbClr val="000000"/>
                          </a:solidFill>
                          <a:latin typeface="Open Sans"/>
                          <a:ea typeface="Open Sans"/>
                          <a:cs typeface="Open Sans"/>
                          <a:sym typeface="Open Sans"/>
                        </a:rPr>
                        <a:t>Mejora de horario y retribución económica.</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Freeform 9"/>
          <p:cNvSpPr/>
          <p:nvPr/>
        </p:nvSpPr>
        <p:spPr>
          <a:xfrm>
            <a:off x="14074013" y="7099950"/>
            <a:ext cx="5995418" cy="4316701"/>
          </a:xfrm>
          <a:custGeom>
            <a:avLst/>
            <a:gdLst/>
            <a:ahLst/>
            <a:cxnLst/>
            <a:rect l="l" t="t" r="r" b="b"/>
            <a:pathLst>
              <a:path w="5995418" h="4316701">
                <a:moveTo>
                  <a:pt x="0" y="0"/>
                </a:moveTo>
                <a:lnTo>
                  <a:pt x="5995418" y="0"/>
                </a:lnTo>
                <a:lnTo>
                  <a:pt x="5995418" y="4316700"/>
                </a:lnTo>
                <a:lnTo>
                  <a:pt x="0" y="43167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ES"/>
          </a:p>
        </p:txBody>
      </p:sp>
      <p:grpSp>
        <p:nvGrpSpPr>
          <p:cNvPr id="10" name="Group 10"/>
          <p:cNvGrpSpPr/>
          <p:nvPr/>
        </p:nvGrpSpPr>
        <p:grpSpPr>
          <a:xfrm>
            <a:off x="9896237" y="6442175"/>
            <a:ext cx="6778113" cy="3520648"/>
            <a:chOff x="0" y="0"/>
            <a:chExt cx="1710066" cy="888233"/>
          </a:xfrm>
        </p:grpSpPr>
        <p:sp>
          <p:nvSpPr>
            <p:cNvPr id="11" name="Freeform 11"/>
            <p:cNvSpPr/>
            <p:nvPr/>
          </p:nvSpPr>
          <p:spPr>
            <a:xfrm>
              <a:off x="0" y="0"/>
              <a:ext cx="1710066" cy="888233"/>
            </a:xfrm>
            <a:custGeom>
              <a:avLst/>
              <a:gdLst/>
              <a:ahLst/>
              <a:cxnLst/>
              <a:rect l="l" t="t" r="r" b="b"/>
              <a:pathLst>
                <a:path w="1710066" h="888233">
                  <a:moveTo>
                    <a:pt x="58252" y="0"/>
                  </a:moveTo>
                  <a:lnTo>
                    <a:pt x="1651814" y="0"/>
                  </a:lnTo>
                  <a:cubicBezTo>
                    <a:pt x="1667264" y="0"/>
                    <a:pt x="1682080" y="6137"/>
                    <a:pt x="1693005" y="17062"/>
                  </a:cubicBezTo>
                  <a:cubicBezTo>
                    <a:pt x="1703929" y="27986"/>
                    <a:pt x="1710066" y="42803"/>
                    <a:pt x="1710066" y="58252"/>
                  </a:cubicBezTo>
                  <a:lnTo>
                    <a:pt x="1710066" y="829981"/>
                  </a:lnTo>
                  <a:cubicBezTo>
                    <a:pt x="1710066" y="845430"/>
                    <a:pt x="1703929" y="860247"/>
                    <a:pt x="1693005" y="871171"/>
                  </a:cubicBezTo>
                  <a:cubicBezTo>
                    <a:pt x="1682080" y="882095"/>
                    <a:pt x="1667264" y="888233"/>
                    <a:pt x="1651814" y="888233"/>
                  </a:cubicBezTo>
                  <a:lnTo>
                    <a:pt x="58252" y="888233"/>
                  </a:lnTo>
                  <a:cubicBezTo>
                    <a:pt x="42803" y="888233"/>
                    <a:pt x="27986" y="882095"/>
                    <a:pt x="17062" y="871171"/>
                  </a:cubicBezTo>
                  <a:cubicBezTo>
                    <a:pt x="6137" y="860247"/>
                    <a:pt x="0" y="845430"/>
                    <a:pt x="0" y="829981"/>
                  </a:cubicBezTo>
                  <a:lnTo>
                    <a:pt x="0" y="58252"/>
                  </a:lnTo>
                  <a:cubicBezTo>
                    <a:pt x="0" y="42803"/>
                    <a:pt x="6137" y="27986"/>
                    <a:pt x="17062" y="17062"/>
                  </a:cubicBezTo>
                  <a:cubicBezTo>
                    <a:pt x="27986" y="6137"/>
                    <a:pt x="42803" y="0"/>
                    <a:pt x="58252" y="0"/>
                  </a:cubicBezTo>
                  <a:close/>
                </a:path>
              </a:pathLst>
            </a:custGeom>
            <a:solidFill>
              <a:srgbClr val="000000">
                <a:alpha val="0"/>
              </a:srgbClr>
            </a:solidFill>
            <a:ln w="133350" cap="rnd">
              <a:solidFill>
                <a:srgbClr val="FF4646"/>
              </a:solidFill>
              <a:prstDash val="solid"/>
              <a:round/>
            </a:ln>
          </p:spPr>
          <p:txBody>
            <a:bodyPr/>
            <a:lstStyle/>
            <a:p>
              <a:endParaRPr lang="es-ES"/>
            </a:p>
          </p:txBody>
        </p:sp>
        <p:sp>
          <p:nvSpPr>
            <p:cNvPr id="12" name="TextBox 12"/>
            <p:cNvSpPr txBox="1"/>
            <p:nvPr/>
          </p:nvSpPr>
          <p:spPr>
            <a:xfrm>
              <a:off x="0" y="-47625"/>
              <a:ext cx="1710066" cy="935858"/>
            </a:xfrm>
            <a:prstGeom prst="rect">
              <a:avLst/>
            </a:prstGeom>
          </p:spPr>
          <p:txBody>
            <a:bodyPr lIns="53031" tIns="53031" rIns="53031" bIns="53031" rtlCol="0" anchor="ctr"/>
            <a:lstStyle/>
            <a:p>
              <a:pPr algn="ctr">
                <a:lnSpc>
                  <a:spcPts val="3499"/>
                </a:lnSpc>
              </a:pPr>
              <a:endParaRPr/>
            </a:p>
          </p:txBody>
        </p:sp>
      </p:grpSp>
      <p:sp>
        <p:nvSpPr>
          <p:cNvPr id="13" name="TextBox 13"/>
          <p:cNvSpPr txBox="1"/>
          <p:nvPr/>
        </p:nvSpPr>
        <p:spPr>
          <a:xfrm>
            <a:off x="9896237" y="6639549"/>
            <a:ext cx="6841366" cy="3037207"/>
          </a:xfrm>
          <a:prstGeom prst="rect">
            <a:avLst/>
          </a:prstGeom>
        </p:spPr>
        <p:txBody>
          <a:bodyPr lIns="0" tIns="0" rIns="0" bIns="0" rtlCol="0" anchor="t">
            <a:spAutoFit/>
          </a:bodyPr>
          <a:lstStyle/>
          <a:p>
            <a:pPr algn="ctr">
              <a:lnSpc>
                <a:spcPts val="5845"/>
              </a:lnSpc>
            </a:pPr>
            <a:r>
              <a:rPr lang="en-US" sz="4175" b="1">
                <a:solidFill>
                  <a:srgbClr val="2E4A69"/>
                </a:solidFill>
                <a:latin typeface="Agrandir Tight Bold"/>
                <a:ea typeface="Agrandir Tight Bold"/>
                <a:cs typeface="Agrandir Tight Bold"/>
                <a:sym typeface="Agrandir Tight Bold"/>
              </a:rPr>
              <a:t>El turno perfecto </a:t>
            </a:r>
            <a:r>
              <a:rPr lang="en-US" sz="4175" b="1" u="sng">
                <a:solidFill>
                  <a:srgbClr val="2E4A69"/>
                </a:solidFill>
                <a:latin typeface="Agrandir Tight Bold"/>
                <a:ea typeface="Agrandir Tight Bold"/>
                <a:cs typeface="Agrandir Tight Bold"/>
                <a:sym typeface="Agrandir Tight Bold"/>
              </a:rPr>
              <a:t>NO EXISTE. </a:t>
            </a:r>
          </a:p>
          <a:p>
            <a:pPr algn="ctr">
              <a:lnSpc>
                <a:spcPts val="5845"/>
              </a:lnSpc>
            </a:pPr>
            <a:r>
              <a:rPr lang="en-US" sz="4175" b="1">
                <a:solidFill>
                  <a:srgbClr val="2E4A69"/>
                </a:solidFill>
                <a:latin typeface="Agrandir Tight Bold"/>
                <a:ea typeface="Agrandir Tight Bold"/>
                <a:cs typeface="Agrandir Tight Bold"/>
                <a:sym typeface="Agrandir Tight Bold"/>
              </a:rPr>
              <a:t>Pero sí las medidas para promover una adecuada conciliación</a:t>
            </a:r>
          </a:p>
        </p:txBody>
      </p:sp>
      <p:sp>
        <p:nvSpPr>
          <p:cNvPr id="14" name="Freeform 14"/>
          <p:cNvSpPr/>
          <p:nvPr/>
        </p:nvSpPr>
        <p:spPr>
          <a:xfrm rot="375982">
            <a:off x="11559681" y="352192"/>
            <a:ext cx="1519776" cy="1299409"/>
          </a:xfrm>
          <a:custGeom>
            <a:avLst/>
            <a:gdLst/>
            <a:ahLst/>
            <a:cxnLst/>
            <a:rect l="l" t="t" r="r" b="b"/>
            <a:pathLst>
              <a:path w="1519776" h="1299409">
                <a:moveTo>
                  <a:pt x="0" y="0"/>
                </a:moveTo>
                <a:lnTo>
                  <a:pt x="1519777" y="0"/>
                </a:lnTo>
                <a:lnTo>
                  <a:pt x="1519777" y="1299409"/>
                </a:lnTo>
                <a:lnTo>
                  <a:pt x="0" y="12994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ES"/>
          </a:p>
        </p:txBody>
      </p:sp>
      <p:sp>
        <p:nvSpPr>
          <p:cNvPr id="15" name="Freeform 15"/>
          <p:cNvSpPr/>
          <p:nvPr/>
        </p:nvSpPr>
        <p:spPr>
          <a:xfrm>
            <a:off x="14833484" y="493841"/>
            <a:ext cx="1840866" cy="1325423"/>
          </a:xfrm>
          <a:custGeom>
            <a:avLst/>
            <a:gdLst/>
            <a:ahLst/>
            <a:cxnLst/>
            <a:rect l="l" t="t" r="r" b="b"/>
            <a:pathLst>
              <a:path w="1840866" h="1325423">
                <a:moveTo>
                  <a:pt x="0" y="0"/>
                </a:moveTo>
                <a:lnTo>
                  <a:pt x="1840866" y="0"/>
                </a:lnTo>
                <a:lnTo>
                  <a:pt x="1840866" y="1325424"/>
                </a:lnTo>
                <a:lnTo>
                  <a:pt x="0" y="1325424"/>
                </a:lnTo>
                <a:lnTo>
                  <a:pt x="0" y="0"/>
                </a:lnTo>
                <a:close/>
              </a:path>
            </a:pathLst>
          </a:custGeom>
          <a:blipFill>
            <a:blip r:embed="rId14"/>
            <a:stretch>
              <a:fillRect/>
            </a:stretch>
          </a:blipFill>
        </p:spPr>
        <p:txBody>
          <a:bodyPr/>
          <a:lstStyle/>
          <a:p>
            <a:endParaRPr lang="es-ES"/>
          </a:p>
        </p:txBody>
      </p:sp>
      <p:sp>
        <p:nvSpPr>
          <p:cNvPr id="16" name="Freeform 16"/>
          <p:cNvSpPr/>
          <p:nvPr/>
        </p:nvSpPr>
        <p:spPr>
          <a:xfrm>
            <a:off x="17071722" y="3255716"/>
            <a:ext cx="1282915" cy="654287"/>
          </a:xfrm>
          <a:custGeom>
            <a:avLst/>
            <a:gdLst/>
            <a:ahLst/>
            <a:cxnLst/>
            <a:rect l="l" t="t" r="r" b="b"/>
            <a:pathLst>
              <a:path w="1282915" h="654287">
                <a:moveTo>
                  <a:pt x="0" y="0"/>
                </a:moveTo>
                <a:lnTo>
                  <a:pt x="1282915" y="0"/>
                </a:lnTo>
                <a:lnTo>
                  <a:pt x="1282915" y="654286"/>
                </a:lnTo>
                <a:lnTo>
                  <a:pt x="0" y="65428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s-ES"/>
          </a:p>
        </p:txBody>
      </p:sp>
      <p:sp>
        <p:nvSpPr>
          <p:cNvPr id="17" name="Freeform 17"/>
          <p:cNvSpPr/>
          <p:nvPr/>
        </p:nvSpPr>
        <p:spPr>
          <a:xfrm rot="-354484">
            <a:off x="16797821" y="9060023"/>
            <a:ext cx="1228840" cy="1233466"/>
          </a:xfrm>
          <a:custGeom>
            <a:avLst/>
            <a:gdLst/>
            <a:ahLst/>
            <a:cxnLst/>
            <a:rect l="l" t="t" r="r" b="b"/>
            <a:pathLst>
              <a:path w="1228840" h="1233466">
                <a:moveTo>
                  <a:pt x="0" y="0"/>
                </a:moveTo>
                <a:lnTo>
                  <a:pt x="1228840" y="0"/>
                </a:lnTo>
                <a:lnTo>
                  <a:pt x="1228840" y="1233466"/>
                </a:lnTo>
                <a:lnTo>
                  <a:pt x="0" y="1233466"/>
                </a:lnTo>
                <a:lnTo>
                  <a:pt x="0" y="0"/>
                </a:lnTo>
                <a:close/>
              </a:path>
            </a:pathLst>
          </a:custGeom>
          <a:blipFill>
            <a:blip r:embed="rId17"/>
            <a:stretch>
              <a:fillRect/>
            </a:stretch>
          </a:blipFill>
        </p:spPr>
        <p:txBody>
          <a:bodyPr/>
          <a:lstStyle/>
          <a:p>
            <a:endParaRPr lang="es-ES"/>
          </a:p>
        </p:txBody>
      </p:sp>
      <p:pic>
        <p:nvPicPr>
          <p:cNvPr id="26" name="Imagen 25" descr="Icono&#10;&#10;Descripción generada automáticamente">
            <a:extLst>
              <a:ext uri="{FF2B5EF4-FFF2-40B4-BE49-F238E27FC236}">
                <a16:creationId xmlns:a16="http://schemas.microsoft.com/office/drawing/2014/main" id="{91132AB8-7267-C3F6-D67B-AB67F62059B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286" y="479546"/>
            <a:ext cx="1395112" cy="99695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2358</Words>
  <Application>Microsoft Macintosh PowerPoint</Application>
  <PresentationFormat>Personalizado</PresentationFormat>
  <Paragraphs>144</Paragraphs>
  <Slides>10</Slides>
  <Notes>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10</vt:i4>
      </vt:variant>
    </vt:vector>
  </HeadingPairs>
  <TitlesOfParts>
    <vt:vector size="23" baseType="lpstr">
      <vt:lpstr>Quicksand</vt:lpstr>
      <vt:lpstr>Arial</vt:lpstr>
      <vt:lpstr>Agrandir Tight Bold</vt:lpstr>
      <vt:lpstr>Agrandir Tight Heavy</vt:lpstr>
      <vt:lpstr>Open Sans Bold</vt:lpstr>
      <vt:lpstr>Gagalin</vt:lpstr>
      <vt:lpstr>Open Sans Italics</vt:lpstr>
      <vt:lpstr>Calibri</vt:lpstr>
      <vt:lpstr>Oswald Bold</vt:lpstr>
      <vt:lpstr>Open Sans</vt:lpstr>
      <vt:lpstr>Quicksand Bold</vt:lpstr>
      <vt:lpstr>Trocchi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TFR CUALITATIVA CONGRESO</dc:title>
  <cp:lastModifiedBy>Laura Martin Andres</cp:lastModifiedBy>
  <cp:revision>6</cp:revision>
  <dcterms:created xsi:type="dcterms:W3CDTF">2006-08-16T00:00:00Z</dcterms:created>
  <dcterms:modified xsi:type="dcterms:W3CDTF">2024-10-22T16:27:24Z</dcterms:modified>
  <dc:identifier>DAGSUR2A2P4</dc:identifier>
</cp:coreProperties>
</file>