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6"/>
    <a:srgbClr val="B0E4F4"/>
    <a:srgbClr val="32B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06E6D-FABF-41E9-B36B-7A9C0A8CA7A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E0E99F8-539A-48DD-AE2E-B199BC622EFA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PT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Caracterización</a:t>
          </a:r>
          <a:r>
            <a: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socio demográfico </a:t>
          </a:r>
        </a:p>
        <a:p>
          <a:r>
            <a: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 </a:t>
          </a:r>
          <a:r>
            <a:rPr lang="pt-PT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profesional</a:t>
          </a:r>
          <a:endParaRPr lang="pt-PT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56CF6F-1858-4117-A5A2-876CF9264816}" type="parTrans" cxnId="{EEA00AF3-A478-430E-A77E-2E4AC0FA047C}">
      <dgm:prSet/>
      <dgm:spPr/>
      <dgm:t>
        <a:bodyPr/>
        <a:lstStyle/>
        <a:p>
          <a:endParaRPr lang="pt-PT"/>
        </a:p>
      </dgm:t>
    </dgm:pt>
    <dgm:pt modelId="{3CA20180-9031-43A1-AFBA-4BBDD4A2E4B4}" type="sibTrans" cxnId="{EEA00AF3-A478-430E-A77E-2E4AC0FA047C}">
      <dgm:prSet/>
      <dgm:spPr/>
      <dgm:t>
        <a:bodyPr/>
        <a:lstStyle/>
        <a:p>
          <a:endParaRPr lang="pt-PT"/>
        </a:p>
      </dgm:t>
    </dgm:pt>
    <dgm:pt modelId="{8091DC8A-8E1E-454B-A359-20FBB271ECF4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Quality of Life Scale </a:t>
          </a:r>
          <a:r>
            <a:rPr lang="en-US" sz="14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(ProQOL5) </a:t>
          </a:r>
        </a:p>
        <a:p>
          <a:r>
            <a:rPr lang="en-US" sz="105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(Stamm, 2010; Carvalho &amp; Sá, </a:t>
          </a:r>
          <a:r>
            <a:rPr lang="pt-PT" sz="105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2011)</a:t>
          </a:r>
          <a:endParaRPr lang="pt-PT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70E2E3-B85F-440F-B8EB-2FADB02F13FF}" type="parTrans" cxnId="{E4B03298-1F2D-49E9-8CFD-7D4C5C8A0E9A}">
      <dgm:prSet/>
      <dgm:spPr/>
      <dgm:t>
        <a:bodyPr/>
        <a:lstStyle/>
        <a:p>
          <a:endParaRPr lang="pt-PT"/>
        </a:p>
      </dgm:t>
    </dgm:pt>
    <dgm:pt modelId="{FEE379AD-3FFC-4559-86B2-4472A6A0FF15}" type="sibTrans" cxnId="{E4B03298-1F2D-49E9-8CFD-7D4C5C8A0E9A}">
      <dgm:prSet/>
      <dgm:spPr/>
      <dgm:t>
        <a:bodyPr/>
        <a:lstStyle/>
        <a:p>
          <a:endParaRPr lang="pt-PT"/>
        </a:p>
      </dgm:t>
    </dgm:pt>
    <dgm:pt modelId="{98E62544-A758-4F1E-9052-D024C7AB3867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lang="pt-PT" sz="1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Shorted</a:t>
          </a:r>
          <a:r>
            <a:rPr lang="pt-PT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Happiness</a:t>
          </a:r>
          <a:r>
            <a:rPr lang="pt-PT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</a:t>
          </a:r>
          <a:r>
            <a:rPr lang="pt-PT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Work</a:t>
          </a:r>
          <a:r>
            <a:rPr lang="pt-PT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Scale</a:t>
          </a:r>
          <a:r>
            <a:rPr lang="pt-PT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(SHAW) </a:t>
          </a:r>
        </a:p>
        <a:p>
          <a:pPr>
            <a:buClrTx/>
            <a:buSzTx/>
            <a:buFontTx/>
            <a:buNone/>
          </a:pPr>
          <a:r>
            <a:rPr lang="pt-PT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(Salas-</a:t>
          </a:r>
          <a:r>
            <a:rPr lang="pt-PT" sz="105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Vallina</a:t>
          </a:r>
          <a:r>
            <a:rPr lang="pt-PT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&amp; Alegre, 2018; Feitor </a:t>
          </a:r>
          <a:r>
            <a:rPr lang="pt-PT" sz="105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</a:t>
          </a:r>
          <a:r>
            <a:rPr lang="pt-PT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al., 2023)</a:t>
          </a:r>
        </a:p>
      </dgm:t>
    </dgm:pt>
    <dgm:pt modelId="{0928242C-E583-48D2-9C84-F526214D3F8D}" type="parTrans" cxnId="{BF9BB8B5-C9B9-4D08-86B1-0274EB0D3C02}">
      <dgm:prSet/>
      <dgm:spPr/>
      <dgm:t>
        <a:bodyPr/>
        <a:lstStyle/>
        <a:p>
          <a:endParaRPr lang="pt-PT"/>
        </a:p>
      </dgm:t>
    </dgm:pt>
    <dgm:pt modelId="{F41AD60E-38ED-47B9-9776-429C93C72413}" type="sibTrans" cxnId="{BF9BB8B5-C9B9-4D08-86B1-0274EB0D3C02}">
      <dgm:prSet/>
      <dgm:spPr/>
      <dgm:t>
        <a:bodyPr/>
        <a:lstStyle/>
        <a:p>
          <a:endParaRPr lang="pt-PT"/>
        </a:p>
      </dgm:t>
    </dgm:pt>
    <dgm:pt modelId="{E78F95E1-2D47-4D63-9ACC-D706565FFD74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PT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CUESTIONARIO</a:t>
          </a:r>
          <a:endParaRPr lang="pt-PT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E98AA0-7607-40CF-AF59-DBFE03B26D30}" type="sibTrans" cxnId="{BEDCB80D-7E90-443F-8220-4CCD705302FA}">
      <dgm:prSet/>
      <dgm:spPr/>
      <dgm:t>
        <a:bodyPr/>
        <a:lstStyle/>
        <a:p>
          <a:endParaRPr lang="pt-PT"/>
        </a:p>
      </dgm:t>
    </dgm:pt>
    <dgm:pt modelId="{B0E1391F-E9F5-465B-A550-BA31391BD45D}" type="parTrans" cxnId="{BEDCB80D-7E90-443F-8220-4CCD705302FA}">
      <dgm:prSet/>
      <dgm:spPr/>
      <dgm:t>
        <a:bodyPr/>
        <a:lstStyle/>
        <a:p>
          <a:endParaRPr lang="pt-PT"/>
        </a:p>
      </dgm:t>
    </dgm:pt>
    <dgm:pt modelId="{FAD18008-67FC-46FE-AC60-4D6D3A405D3A}" type="pres">
      <dgm:prSet presAssocID="{5A406E6D-FABF-41E9-B36B-7A9C0A8CA7A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814E638-0BB3-4BAA-92FA-501B52ABA733}" type="pres">
      <dgm:prSet presAssocID="{E78F95E1-2D47-4D63-9ACC-D706565FFD74}" presName="root1" presStyleCnt="0"/>
      <dgm:spPr/>
    </dgm:pt>
    <dgm:pt modelId="{657561B4-2EBD-498C-9B43-004B5F051FAB}" type="pres">
      <dgm:prSet presAssocID="{E78F95E1-2D47-4D63-9ACC-D706565FFD74}" presName="LevelOneTextNode" presStyleLbl="node0" presStyleIdx="0" presStyleCnt="1">
        <dgm:presLayoutVars>
          <dgm:chPref val="3"/>
        </dgm:presLayoutVars>
      </dgm:prSet>
      <dgm:spPr/>
    </dgm:pt>
    <dgm:pt modelId="{F236EAD6-DB95-4ABD-B8A7-EE1427381EB4}" type="pres">
      <dgm:prSet presAssocID="{E78F95E1-2D47-4D63-9ACC-D706565FFD74}" presName="level2hierChild" presStyleCnt="0"/>
      <dgm:spPr/>
    </dgm:pt>
    <dgm:pt modelId="{D550E17A-6624-4EB4-BB3E-ACA0E63054F6}" type="pres">
      <dgm:prSet presAssocID="{C156CF6F-1858-4117-A5A2-876CF9264816}" presName="conn2-1" presStyleLbl="parChTrans1D2" presStyleIdx="0" presStyleCnt="3"/>
      <dgm:spPr/>
    </dgm:pt>
    <dgm:pt modelId="{B1E90A1A-3E86-4F27-86BE-212047036C3A}" type="pres">
      <dgm:prSet presAssocID="{C156CF6F-1858-4117-A5A2-876CF9264816}" presName="connTx" presStyleLbl="parChTrans1D2" presStyleIdx="0" presStyleCnt="3"/>
      <dgm:spPr/>
    </dgm:pt>
    <dgm:pt modelId="{992DD69D-F26B-4A42-A5FE-38C1F532D8BB}" type="pres">
      <dgm:prSet presAssocID="{EE0E99F8-539A-48DD-AE2E-B199BC622EFA}" presName="root2" presStyleCnt="0"/>
      <dgm:spPr/>
    </dgm:pt>
    <dgm:pt modelId="{84687821-26F7-4F86-896C-0EC6179E2142}" type="pres">
      <dgm:prSet presAssocID="{EE0E99F8-539A-48DD-AE2E-B199BC622EFA}" presName="LevelTwoTextNode" presStyleLbl="node2" presStyleIdx="0" presStyleCnt="3" custScaleX="174782" custScaleY="103191" custLinFactNeighborY="26568">
        <dgm:presLayoutVars>
          <dgm:chPref val="3"/>
        </dgm:presLayoutVars>
      </dgm:prSet>
      <dgm:spPr/>
    </dgm:pt>
    <dgm:pt modelId="{36F9BD54-74FA-4473-85AE-F959F6A5AF58}" type="pres">
      <dgm:prSet presAssocID="{EE0E99F8-539A-48DD-AE2E-B199BC622EFA}" presName="level3hierChild" presStyleCnt="0"/>
      <dgm:spPr/>
    </dgm:pt>
    <dgm:pt modelId="{CD5DF671-6DEC-4F14-8EF5-2410EF8FCAF8}" type="pres">
      <dgm:prSet presAssocID="{2270E2E3-B85F-440F-B8EB-2FADB02F13FF}" presName="conn2-1" presStyleLbl="parChTrans1D2" presStyleIdx="1" presStyleCnt="3"/>
      <dgm:spPr/>
    </dgm:pt>
    <dgm:pt modelId="{975AF93A-74C4-48D6-BBA4-AD90B934DFF6}" type="pres">
      <dgm:prSet presAssocID="{2270E2E3-B85F-440F-B8EB-2FADB02F13FF}" presName="connTx" presStyleLbl="parChTrans1D2" presStyleIdx="1" presStyleCnt="3"/>
      <dgm:spPr/>
    </dgm:pt>
    <dgm:pt modelId="{ECF37980-1F49-46A6-87BA-6D386309400C}" type="pres">
      <dgm:prSet presAssocID="{8091DC8A-8E1E-454B-A359-20FBB271ECF4}" presName="root2" presStyleCnt="0"/>
      <dgm:spPr/>
    </dgm:pt>
    <dgm:pt modelId="{59A11E1F-ECB0-4454-A96C-43C3E7F45EFB}" type="pres">
      <dgm:prSet presAssocID="{8091DC8A-8E1E-454B-A359-20FBB271ECF4}" presName="LevelTwoTextNode" presStyleLbl="node2" presStyleIdx="1" presStyleCnt="3" custScaleX="174782" custScaleY="103191" custLinFactNeighborY="26568">
        <dgm:presLayoutVars>
          <dgm:chPref val="3"/>
        </dgm:presLayoutVars>
      </dgm:prSet>
      <dgm:spPr/>
    </dgm:pt>
    <dgm:pt modelId="{3AF4A123-D66F-49E0-B1D1-2386C8300E22}" type="pres">
      <dgm:prSet presAssocID="{8091DC8A-8E1E-454B-A359-20FBB271ECF4}" presName="level3hierChild" presStyleCnt="0"/>
      <dgm:spPr/>
    </dgm:pt>
    <dgm:pt modelId="{7FC9CFC8-12E6-4F5A-9C88-6649A845AF7A}" type="pres">
      <dgm:prSet presAssocID="{0928242C-E583-48D2-9C84-F526214D3F8D}" presName="conn2-1" presStyleLbl="parChTrans1D2" presStyleIdx="2" presStyleCnt="3"/>
      <dgm:spPr/>
    </dgm:pt>
    <dgm:pt modelId="{A0BAE222-A30D-4ECD-A610-7689CADA4F7B}" type="pres">
      <dgm:prSet presAssocID="{0928242C-E583-48D2-9C84-F526214D3F8D}" presName="connTx" presStyleLbl="parChTrans1D2" presStyleIdx="2" presStyleCnt="3"/>
      <dgm:spPr/>
    </dgm:pt>
    <dgm:pt modelId="{E27D0AFA-F410-49A1-9EC7-FF323A01D86B}" type="pres">
      <dgm:prSet presAssocID="{98E62544-A758-4F1E-9052-D024C7AB3867}" presName="root2" presStyleCnt="0"/>
      <dgm:spPr/>
    </dgm:pt>
    <dgm:pt modelId="{6208C0A6-DCE0-46EE-B482-E1D41BBB74FC}" type="pres">
      <dgm:prSet presAssocID="{98E62544-A758-4F1E-9052-D024C7AB3867}" presName="LevelTwoTextNode" presStyleLbl="node2" presStyleIdx="2" presStyleCnt="3" custScaleX="174782" custScaleY="103191" custLinFactNeighborY="26568">
        <dgm:presLayoutVars>
          <dgm:chPref val="3"/>
        </dgm:presLayoutVars>
      </dgm:prSet>
      <dgm:spPr/>
    </dgm:pt>
    <dgm:pt modelId="{A5BFD570-8553-4756-B720-C0B800714659}" type="pres">
      <dgm:prSet presAssocID="{98E62544-A758-4F1E-9052-D024C7AB3867}" presName="level3hierChild" presStyleCnt="0"/>
      <dgm:spPr/>
    </dgm:pt>
  </dgm:ptLst>
  <dgm:cxnLst>
    <dgm:cxn modelId="{C6413F06-74E5-4C4A-BFAC-6741B3947FB5}" type="presOf" srcId="{E78F95E1-2D47-4D63-9ACC-D706565FFD74}" destId="{657561B4-2EBD-498C-9B43-004B5F051FAB}" srcOrd="0" destOrd="0" presId="urn:microsoft.com/office/officeart/2008/layout/HorizontalMultiLevelHierarchy"/>
    <dgm:cxn modelId="{BEDCB80D-7E90-443F-8220-4CCD705302FA}" srcId="{5A406E6D-FABF-41E9-B36B-7A9C0A8CA7AB}" destId="{E78F95E1-2D47-4D63-9ACC-D706565FFD74}" srcOrd="0" destOrd="0" parTransId="{B0E1391F-E9F5-465B-A550-BA31391BD45D}" sibTransId="{C2E98AA0-7607-40CF-AF59-DBFE03B26D30}"/>
    <dgm:cxn modelId="{999EB828-76AB-4B43-B6AC-E6AE6615F751}" type="presOf" srcId="{98E62544-A758-4F1E-9052-D024C7AB3867}" destId="{6208C0A6-DCE0-46EE-B482-E1D41BBB74FC}" srcOrd="0" destOrd="0" presId="urn:microsoft.com/office/officeart/2008/layout/HorizontalMultiLevelHierarchy"/>
    <dgm:cxn modelId="{26705A2B-51B6-4991-9B44-75D0F995765D}" type="presOf" srcId="{0928242C-E583-48D2-9C84-F526214D3F8D}" destId="{7FC9CFC8-12E6-4F5A-9C88-6649A845AF7A}" srcOrd="0" destOrd="0" presId="urn:microsoft.com/office/officeart/2008/layout/HorizontalMultiLevelHierarchy"/>
    <dgm:cxn modelId="{89EA0934-B43D-498E-A35A-90AB70D02DD0}" type="presOf" srcId="{EE0E99F8-539A-48DD-AE2E-B199BC622EFA}" destId="{84687821-26F7-4F86-896C-0EC6179E2142}" srcOrd="0" destOrd="0" presId="urn:microsoft.com/office/officeart/2008/layout/HorizontalMultiLevelHierarchy"/>
    <dgm:cxn modelId="{40936735-2132-41B8-83D0-0A9FB5222EF3}" type="presOf" srcId="{0928242C-E583-48D2-9C84-F526214D3F8D}" destId="{A0BAE222-A30D-4ECD-A610-7689CADA4F7B}" srcOrd="1" destOrd="0" presId="urn:microsoft.com/office/officeart/2008/layout/HorizontalMultiLevelHierarchy"/>
    <dgm:cxn modelId="{A5F3EC5F-1C58-438F-8D01-64DBC3A24DDA}" type="presOf" srcId="{2270E2E3-B85F-440F-B8EB-2FADB02F13FF}" destId="{975AF93A-74C4-48D6-BBA4-AD90B934DFF6}" srcOrd="1" destOrd="0" presId="urn:microsoft.com/office/officeart/2008/layout/HorizontalMultiLevelHierarchy"/>
    <dgm:cxn modelId="{7B234F51-0D8E-4F1B-AF77-8104F046CC65}" type="presOf" srcId="{C156CF6F-1858-4117-A5A2-876CF9264816}" destId="{B1E90A1A-3E86-4F27-86BE-212047036C3A}" srcOrd="1" destOrd="0" presId="urn:microsoft.com/office/officeart/2008/layout/HorizontalMultiLevelHierarchy"/>
    <dgm:cxn modelId="{3F44EF80-63E4-4D57-944C-D2778E3DD28F}" type="presOf" srcId="{C156CF6F-1858-4117-A5A2-876CF9264816}" destId="{D550E17A-6624-4EB4-BB3E-ACA0E63054F6}" srcOrd="0" destOrd="0" presId="urn:microsoft.com/office/officeart/2008/layout/HorizontalMultiLevelHierarchy"/>
    <dgm:cxn modelId="{D54F5590-4952-4116-B145-245E5B379426}" type="presOf" srcId="{5A406E6D-FABF-41E9-B36B-7A9C0A8CA7AB}" destId="{FAD18008-67FC-46FE-AC60-4D6D3A405D3A}" srcOrd="0" destOrd="0" presId="urn:microsoft.com/office/officeart/2008/layout/HorizontalMultiLevelHierarchy"/>
    <dgm:cxn modelId="{E4B03298-1F2D-49E9-8CFD-7D4C5C8A0E9A}" srcId="{E78F95E1-2D47-4D63-9ACC-D706565FFD74}" destId="{8091DC8A-8E1E-454B-A359-20FBB271ECF4}" srcOrd="1" destOrd="0" parTransId="{2270E2E3-B85F-440F-B8EB-2FADB02F13FF}" sibTransId="{FEE379AD-3FFC-4559-86B2-4472A6A0FF15}"/>
    <dgm:cxn modelId="{66BD20AE-D23E-4562-8488-332C74B1A869}" type="presOf" srcId="{8091DC8A-8E1E-454B-A359-20FBB271ECF4}" destId="{59A11E1F-ECB0-4454-A96C-43C3E7F45EFB}" srcOrd="0" destOrd="0" presId="urn:microsoft.com/office/officeart/2008/layout/HorizontalMultiLevelHierarchy"/>
    <dgm:cxn modelId="{BF9BB8B5-C9B9-4D08-86B1-0274EB0D3C02}" srcId="{E78F95E1-2D47-4D63-9ACC-D706565FFD74}" destId="{98E62544-A758-4F1E-9052-D024C7AB3867}" srcOrd="2" destOrd="0" parTransId="{0928242C-E583-48D2-9C84-F526214D3F8D}" sibTransId="{F41AD60E-38ED-47B9-9776-429C93C72413}"/>
    <dgm:cxn modelId="{AAB6ECEC-B284-49AE-8090-407B883BB802}" type="presOf" srcId="{2270E2E3-B85F-440F-B8EB-2FADB02F13FF}" destId="{CD5DF671-6DEC-4F14-8EF5-2410EF8FCAF8}" srcOrd="0" destOrd="0" presId="urn:microsoft.com/office/officeart/2008/layout/HorizontalMultiLevelHierarchy"/>
    <dgm:cxn modelId="{EEA00AF3-A478-430E-A77E-2E4AC0FA047C}" srcId="{E78F95E1-2D47-4D63-9ACC-D706565FFD74}" destId="{EE0E99F8-539A-48DD-AE2E-B199BC622EFA}" srcOrd="0" destOrd="0" parTransId="{C156CF6F-1858-4117-A5A2-876CF9264816}" sibTransId="{3CA20180-9031-43A1-AFBA-4BBDD4A2E4B4}"/>
    <dgm:cxn modelId="{C81973FA-C6D8-41EA-87D5-D0E4F3119C33}" type="presParOf" srcId="{FAD18008-67FC-46FE-AC60-4D6D3A405D3A}" destId="{2814E638-0BB3-4BAA-92FA-501B52ABA733}" srcOrd="0" destOrd="0" presId="urn:microsoft.com/office/officeart/2008/layout/HorizontalMultiLevelHierarchy"/>
    <dgm:cxn modelId="{C797024F-9EE7-4AF3-9FD8-B8E53C3B124A}" type="presParOf" srcId="{2814E638-0BB3-4BAA-92FA-501B52ABA733}" destId="{657561B4-2EBD-498C-9B43-004B5F051FAB}" srcOrd="0" destOrd="0" presId="urn:microsoft.com/office/officeart/2008/layout/HorizontalMultiLevelHierarchy"/>
    <dgm:cxn modelId="{977B33FD-BBB4-4175-A01C-34FC8B71BC56}" type="presParOf" srcId="{2814E638-0BB3-4BAA-92FA-501B52ABA733}" destId="{F236EAD6-DB95-4ABD-B8A7-EE1427381EB4}" srcOrd="1" destOrd="0" presId="urn:microsoft.com/office/officeart/2008/layout/HorizontalMultiLevelHierarchy"/>
    <dgm:cxn modelId="{3F135800-B7AD-4878-8C7E-576A2B142E48}" type="presParOf" srcId="{F236EAD6-DB95-4ABD-B8A7-EE1427381EB4}" destId="{D550E17A-6624-4EB4-BB3E-ACA0E63054F6}" srcOrd="0" destOrd="0" presId="urn:microsoft.com/office/officeart/2008/layout/HorizontalMultiLevelHierarchy"/>
    <dgm:cxn modelId="{761FDA10-172B-4354-83B7-A8D96876E8F3}" type="presParOf" srcId="{D550E17A-6624-4EB4-BB3E-ACA0E63054F6}" destId="{B1E90A1A-3E86-4F27-86BE-212047036C3A}" srcOrd="0" destOrd="0" presId="urn:microsoft.com/office/officeart/2008/layout/HorizontalMultiLevelHierarchy"/>
    <dgm:cxn modelId="{125FE357-02D7-4BC3-BB55-53FF74FF4AF2}" type="presParOf" srcId="{F236EAD6-DB95-4ABD-B8A7-EE1427381EB4}" destId="{992DD69D-F26B-4A42-A5FE-38C1F532D8BB}" srcOrd="1" destOrd="0" presId="urn:microsoft.com/office/officeart/2008/layout/HorizontalMultiLevelHierarchy"/>
    <dgm:cxn modelId="{5FA9B6AB-F0BE-46ED-969E-641A74C898A7}" type="presParOf" srcId="{992DD69D-F26B-4A42-A5FE-38C1F532D8BB}" destId="{84687821-26F7-4F86-896C-0EC6179E2142}" srcOrd="0" destOrd="0" presId="urn:microsoft.com/office/officeart/2008/layout/HorizontalMultiLevelHierarchy"/>
    <dgm:cxn modelId="{34F4D161-294A-436F-84C3-89B8055C618C}" type="presParOf" srcId="{992DD69D-F26B-4A42-A5FE-38C1F532D8BB}" destId="{36F9BD54-74FA-4473-85AE-F959F6A5AF58}" srcOrd="1" destOrd="0" presId="urn:microsoft.com/office/officeart/2008/layout/HorizontalMultiLevelHierarchy"/>
    <dgm:cxn modelId="{3F4FD91A-677D-446A-BE4D-3B64C609EFF6}" type="presParOf" srcId="{F236EAD6-DB95-4ABD-B8A7-EE1427381EB4}" destId="{CD5DF671-6DEC-4F14-8EF5-2410EF8FCAF8}" srcOrd="2" destOrd="0" presId="urn:microsoft.com/office/officeart/2008/layout/HorizontalMultiLevelHierarchy"/>
    <dgm:cxn modelId="{8CA6D64A-ED07-4446-929E-F49B45D4128A}" type="presParOf" srcId="{CD5DF671-6DEC-4F14-8EF5-2410EF8FCAF8}" destId="{975AF93A-74C4-48D6-BBA4-AD90B934DFF6}" srcOrd="0" destOrd="0" presId="urn:microsoft.com/office/officeart/2008/layout/HorizontalMultiLevelHierarchy"/>
    <dgm:cxn modelId="{F757CD1A-E032-4CB4-A71D-0A6925779147}" type="presParOf" srcId="{F236EAD6-DB95-4ABD-B8A7-EE1427381EB4}" destId="{ECF37980-1F49-46A6-87BA-6D386309400C}" srcOrd="3" destOrd="0" presId="urn:microsoft.com/office/officeart/2008/layout/HorizontalMultiLevelHierarchy"/>
    <dgm:cxn modelId="{4557B67D-2541-49DF-8D00-358436D0F9A4}" type="presParOf" srcId="{ECF37980-1F49-46A6-87BA-6D386309400C}" destId="{59A11E1F-ECB0-4454-A96C-43C3E7F45EFB}" srcOrd="0" destOrd="0" presId="urn:microsoft.com/office/officeart/2008/layout/HorizontalMultiLevelHierarchy"/>
    <dgm:cxn modelId="{5846A56A-44B5-4A2D-8BBC-5515A48814B9}" type="presParOf" srcId="{ECF37980-1F49-46A6-87BA-6D386309400C}" destId="{3AF4A123-D66F-49E0-B1D1-2386C8300E22}" srcOrd="1" destOrd="0" presId="urn:microsoft.com/office/officeart/2008/layout/HorizontalMultiLevelHierarchy"/>
    <dgm:cxn modelId="{55CF1349-4E1C-4708-9D44-68A5627F096F}" type="presParOf" srcId="{F236EAD6-DB95-4ABD-B8A7-EE1427381EB4}" destId="{7FC9CFC8-12E6-4F5A-9C88-6649A845AF7A}" srcOrd="4" destOrd="0" presId="urn:microsoft.com/office/officeart/2008/layout/HorizontalMultiLevelHierarchy"/>
    <dgm:cxn modelId="{DF640EFF-FCC1-41A8-AFA3-506CD0241652}" type="presParOf" srcId="{7FC9CFC8-12E6-4F5A-9C88-6649A845AF7A}" destId="{A0BAE222-A30D-4ECD-A610-7689CADA4F7B}" srcOrd="0" destOrd="0" presId="urn:microsoft.com/office/officeart/2008/layout/HorizontalMultiLevelHierarchy"/>
    <dgm:cxn modelId="{4F0D6B22-6769-4A54-93A3-84A5AF11E9F6}" type="presParOf" srcId="{F236EAD6-DB95-4ABD-B8A7-EE1427381EB4}" destId="{E27D0AFA-F410-49A1-9EC7-FF323A01D86B}" srcOrd="5" destOrd="0" presId="urn:microsoft.com/office/officeart/2008/layout/HorizontalMultiLevelHierarchy"/>
    <dgm:cxn modelId="{80D38579-9A44-44FB-AAE2-311738D29FA1}" type="presParOf" srcId="{E27D0AFA-F410-49A1-9EC7-FF323A01D86B}" destId="{6208C0A6-DCE0-46EE-B482-E1D41BBB74FC}" srcOrd="0" destOrd="0" presId="urn:microsoft.com/office/officeart/2008/layout/HorizontalMultiLevelHierarchy"/>
    <dgm:cxn modelId="{31C7FE47-587A-4D19-99E0-291EDCEF8793}" type="presParOf" srcId="{E27D0AFA-F410-49A1-9EC7-FF323A01D86B}" destId="{A5BFD570-8553-4756-B720-C0B80071465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9CFC8-12E6-4F5A-9C88-6649A845AF7A}">
      <dsp:nvSpPr>
        <dsp:cNvPr id="0" name=""/>
        <dsp:cNvSpPr/>
      </dsp:nvSpPr>
      <dsp:spPr>
        <a:xfrm>
          <a:off x="884006" y="1655762"/>
          <a:ext cx="411942" cy="971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971" y="0"/>
              </a:lnTo>
              <a:lnTo>
                <a:pt x="205971" y="971826"/>
              </a:lnTo>
              <a:lnTo>
                <a:pt x="411942" y="9718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063589" y="2115287"/>
        <a:ext cx="52776" cy="52776"/>
      </dsp:txXfrm>
    </dsp:sp>
    <dsp:sp modelId="{CD5DF671-6DEC-4F14-8EF5-2410EF8FCAF8}">
      <dsp:nvSpPr>
        <dsp:cNvPr id="0" name=""/>
        <dsp:cNvSpPr/>
      </dsp:nvSpPr>
      <dsp:spPr>
        <a:xfrm>
          <a:off x="884006" y="1655762"/>
          <a:ext cx="411942" cy="166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5971" y="0"/>
              </a:lnTo>
              <a:lnTo>
                <a:pt x="205971" y="166836"/>
              </a:lnTo>
              <a:lnTo>
                <a:pt x="411942" y="1668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078866" y="1728069"/>
        <a:ext cx="22222" cy="22222"/>
      </dsp:txXfrm>
    </dsp:sp>
    <dsp:sp modelId="{D550E17A-6624-4EB4-BB3E-ACA0E63054F6}">
      <dsp:nvSpPr>
        <dsp:cNvPr id="0" name=""/>
        <dsp:cNvSpPr/>
      </dsp:nvSpPr>
      <dsp:spPr>
        <a:xfrm>
          <a:off x="884006" y="1017609"/>
          <a:ext cx="411942" cy="638153"/>
        </a:xfrm>
        <a:custGeom>
          <a:avLst/>
          <a:gdLst/>
          <a:ahLst/>
          <a:cxnLst/>
          <a:rect l="0" t="0" r="0" b="0"/>
          <a:pathLst>
            <a:path>
              <a:moveTo>
                <a:pt x="0" y="638153"/>
              </a:moveTo>
              <a:lnTo>
                <a:pt x="205971" y="638153"/>
              </a:lnTo>
              <a:lnTo>
                <a:pt x="205971" y="0"/>
              </a:lnTo>
              <a:lnTo>
                <a:pt x="4119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1070988" y="1317696"/>
        <a:ext cx="37978" cy="37978"/>
      </dsp:txXfrm>
    </dsp:sp>
    <dsp:sp modelId="{657561B4-2EBD-498C-9B43-004B5F051FAB}">
      <dsp:nvSpPr>
        <dsp:cNvPr id="0" name=""/>
        <dsp:cNvSpPr/>
      </dsp:nvSpPr>
      <dsp:spPr>
        <a:xfrm rot="16200000">
          <a:off x="-1082504" y="1341781"/>
          <a:ext cx="3305060" cy="62796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CUESTIONARIO</a:t>
          </a:r>
          <a:endParaRPr lang="pt-PT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082504" y="1341781"/>
        <a:ext cx="3305060" cy="627961"/>
      </dsp:txXfrm>
    </dsp:sp>
    <dsp:sp modelId="{84687821-26F7-4F86-896C-0EC6179E2142}">
      <dsp:nvSpPr>
        <dsp:cNvPr id="0" name=""/>
        <dsp:cNvSpPr/>
      </dsp:nvSpPr>
      <dsp:spPr>
        <a:xfrm>
          <a:off x="1295949" y="693609"/>
          <a:ext cx="3600008" cy="64799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Caracterización</a:t>
          </a:r>
          <a:r>
            <a:rPr lang="pt-PT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socio demográfico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 </a:t>
          </a:r>
          <a:r>
            <a:rPr lang="pt-PT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profesional</a:t>
          </a:r>
          <a:endParaRPr lang="pt-PT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5949" y="693609"/>
        <a:ext cx="3600008" cy="647999"/>
      </dsp:txXfrm>
    </dsp:sp>
    <dsp:sp modelId="{59A11E1F-ECB0-4454-A96C-43C3E7F45EFB}">
      <dsp:nvSpPr>
        <dsp:cNvPr id="0" name=""/>
        <dsp:cNvSpPr/>
      </dsp:nvSpPr>
      <dsp:spPr>
        <a:xfrm>
          <a:off x="1295949" y="1498599"/>
          <a:ext cx="3600008" cy="64799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Professional Quality of Life Scale </a:t>
          </a:r>
          <a:r>
            <a:rPr lang="en-US" sz="140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(ProQOL5)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(Stamm, 2010; Carvalho &amp; Sá, </a:t>
          </a:r>
          <a:r>
            <a:rPr lang="pt-PT" sz="105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2011)</a:t>
          </a:r>
          <a:endParaRPr lang="pt-PT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5949" y="1498599"/>
        <a:ext cx="3600008" cy="647999"/>
      </dsp:txXfrm>
    </dsp:sp>
    <dsp:sp modelId="{6208C0A6-DCE0-46EE-B482-E1D41BBB74FC}">
      <dsp:nvSpPr>
        <dsp:cNvPr id="0" name=""/>
        <dsp:cNvSpPr/>
      </dsp:nvSpPr>
      <dsp:spPr>
        <a:xfrm>
          <a:off x="1295949" y="2303589"/>
          <a:ext cx="3600008" cy="64799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t-PT" sz="1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Shorted</a:t>
          </a:r>
          <a:r>
            <a:rPr lang="pt-PT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Happiness</a:t>
          </a:r>
          <a:r>
            <a:rPr lang="pt-PT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</a:t>
          </a:r>
          <a:r>
            <a:rPr lang="pt-PT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Work</a:t>
          </a:r>
          <a:r>
            <a:rPr lang="pt-PT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PT" sz="1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Scale</a:t>
          </a:r>
          <a:r>
            <a:rPr lang="pt-PT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(SHAW)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pt-PT" sz="10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(Salas-</a:t>
          </a:r>
          <a:r>
            <a:rPr lang="pt-PT" sz="105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Vallina</a:t>
          </a:r>
          <a:r>
            <a:rPr lang="pt-PT" sz="10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&amp; Alegre, 2018; Feitor </a:t>
          </a:r>
          <a:r>
            <a:rPr lang="pt-PT" sz="105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</a:t>
          </a:r>
          <a:r>
            <a:rPr lang="pt-PT" sz="105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al., 2023)</a:t>
          </a:r>
        </a:p>
      </dsp:txBody>
      <dsp:txXfrm>
        <a:off x="1295949" y="2303589"/>
        <a:ext cx="3600008" cy="647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9B322-51A4-4BF3-BEEA-E436339D2009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67DE0-36EC-4E3B-B7AA-37C12BD3419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382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67DE0-36EC-4E3B-B7AA-37C12BD3419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33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2853E-3C04-C44E-8E1E-F373F396F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B41E4B2-E3CA-2A0B-2E76-763F1A35F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78852A4C-787D-5272-0A2D-E684E266B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BD904BE-CD4F-E3C0-6E49-16C648D5B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67DE0-36EC-4E3B-B7AA-37C12BD3419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400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BDCDC-4A45-8D04-7D7C-7358FB2DD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9EA76DC-6C69-6821-44BB-B0F62DFF5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3A73CD6-FFE7-1AF0-38C0-CE2CA7F66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F23C3AF-481E-BA7E-A5BC-7C5CA4A54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67DE0-36EC-4E3B-B7AA-37C12BD3419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400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882B1-8859-B6BF-5204-08F782E12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2D4F793-5A00-7C26-12C6-0BC97419E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5A736C0D-6C19-E379-B921-D4C2BFCFC2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BD81389-DBE7-E39F-5D2E-9EF396E9E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67DE0-36EC-4E3B-B7AA-37C12BD3419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271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9A95A-15A1-3BF5-9D15-D96A5376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2FFDE7D-A19C-4ED7-F5CE-582AC856E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7846039-29C7-6528-B466-B0D83FCD9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CBA04A7-204B-1896-5C08-06D6B60BA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67DE0-36EC-4E3B-B7AA-37C12BD3419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31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609FB-B547-BF27-1716-6B286E5D0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9DF4499-4C20-AAA8-8AE5-92116E4C5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B1EA659-A4A4-3FF6-A5BE-F65702DBD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98534B-2D80-F821-62D8-96721440C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67DE0-36EC-4E3B-B7AA-37C12BD3419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241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63001-1823-088F-07D5-C6B83EFEF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4C68E3-1886-3E00-0987-9AC0DBE60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AB540D-A2D2-B022-916B-0297C5F8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DF70-8D28-4D3B-A2CF-28874B3C412E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7CB51F6-DF32-29C2-0B52-82C890CA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D1CA76E-4C24-85DD-2A7F-11E73AE9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16B3-9CF3-4DC8-B328-779FBE1A1A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25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57C46-B06D-3BC9-3D22-7807372D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60C49A89-1364-A942-54CB-67721F53E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7E6E23-715D-9453-A368-58846A38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DF70-8D28-4D3B-A2CF-28874B3C412E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21F13FE-AD62-7179-35BC-F011B574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F19751D-AB2C-539D-8C5A-47A02589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16B3-9CF3-4DC8-B328-779FBE1A1A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59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CB1E93-3291-665F-91ED-C0811C6A2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FC3488B-38AF-4D6C-CF94-35D5920E8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08C546-29FC-7ADC-E92D-C53697A8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DF70-8D28-4D3B-A2CF-28874B3C412E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A401196-EB0E-234C-9A35-1309BF0F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3140887-10EF-7A4C-7F7D-86CD0C16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16B3-9CF3-4DC8-B328-779FBE1A1A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16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5512E-9BA0-DCFC-E639-09FBD609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A684B95-CFA8-D7E6-C880-3C83C655B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AD796A-4106-0674-C2F8-0E21D2B6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DF70-8D28-4D3B-A2CF-28874B3C412E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192C475-E42E-FF54-C97D-34B5BA95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FB1ECAF-D407-874B-5122-9CB5DC82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16B3-9CF3-4DC8-B328-779FBE1A1A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515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E0E77-FCE1-AEF4-ED8C-6E84118B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9553A10-F72B-3E5C-A6E6-7095DF5B8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8A89FAC-1567-F759-D82E-ABC0E8D8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DF70-8D28-4D3B-A2CF-28874B3C412E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04A720B1-2526-2D0B-0788-D7622B0A4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65EB79-67FD-76AC-94D7-364934DB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16B3-9CF3-4DC8-B328-779FBE1A1A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055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66342-84E2-ADDE-C81F-9E781BD26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887E005-0421-9B8F-C430-A65489940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003905F-88A6-583B-9667-1F908C096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0B4ACFC-B89B-4735-ADEB-275EBD21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DF70-8D28-4D3B-A2CF-28874B3C412E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431B025-80EC-B18B-61D2-66D04CB3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F9A51CF-71A2-ED09-B6C7-4C8F0CA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16B3-9CF3-4DC8-B328-779FBE1A1A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655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9058E-B3FA-AC7D-2DD2-BA48D7517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69D6A42-EC4F-888E-FD1C-E3C75ADB2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9F07E4A-AF0C-07AC-BEBB-55B30EFB2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D5F8180-F1F6-73D7-8698-E12955C6C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D64443C-F0E5-E410-A160-69C4CB62C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B61D9D3-4064-3283-9286-F026F458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DF70-8D28-4D3B-A2CF-28874B3C412E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03AF202F-1539-5BF8-6796-18218195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5F70F3A-7804-9311-B4DD-E73BD7EC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16B3-9CF3-4DC8-B328-779FBE1A1A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014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DBC08-33FB-72B7-5995-95898A95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F1C9DC1-501F-4500-CB3B-69882AEF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DF70-8D28-4D3B-A2CF-28874B3C412E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2F027A0-6B79-5D80-5C0F-2598344C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89332C42-6F89-AF78-4134-5D54BCFC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16B3-9CF3-4DC8-B328-779FBE1A1A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944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D61EC4A-DC9B-8E5B-F252-C8D8CB5E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DF70-8D28-4D3B-A2CF-28874B3C412E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59849100-888F-52C1-0A11-24EFB31F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69E4774-467B-874F-51AB-470C5E8A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16B3-9CF3-4DC8-B328-779FBE1A1A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862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76637-0F68-861D-2AD4-BA63C3C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1092982-4562-5FC9-DA1F-97E71BF2B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D089B96-0723-B0A5-72FA-7AC8C2118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2FFF972-6EA4-A650-A55C-3ECA6F19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DF70-8D28-4D3B-A2CF-28874B3C412E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CE5AA91-BD11-F8AF-355F-BA62DE55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CB02165-BFE1-C443-91BA-359C12B7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16B3-9CF3-4DC8-B328-779FBE1A1A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948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EE5594-9F32-389C-8416-8C8EFA4A6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DAC8E5E-139A-1DF3-D9C7-509BA92B8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5E6DF81-7D54-2828-AC09-596441D36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189E884-9CD5-7590-F4CF-A8383B17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DF70-8D28-4D3B-A2CF-28874B3C412E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3F9E79F-FC6E-668C-7171-4CB206CE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BC4B2E-ECBC-D9D3-F9A2-11559F22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16B3-9CF3-4DC8-B328-779FBE1A1A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795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E1ED721-4544-35FB-C39E-5A32A29D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086F9F6-84E3-DE17-5293-41874AE90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5FCA220-6452-47D8-6E1E-74F9393C2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DF70-8D28-4D3B-A2CF-28874B3C412E}" type="datetimeFigureOut">
              <a:rPr lang="pt-PT" smtClean="0"/>
              <a:t>15/11/2024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CE9034-21F7-58F6-9F92-2D3E03A36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DC14718-E582-3E41-15AB-0EAC90945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16B3-9CF3-4DC8-B328-779FBE1A1AA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118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ina8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ina8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19FA438-A5EA-30CE-CA04-5BFD56B5A827}"/>
              </a:ext>
            </a:extLst>
          </p:cNvPr>
          <p:cNvSpPr/>
          <p:nvPr/>
        </p:nvSpPr>
        <p:spPr>
          <a:xfrm rot="5400000">
            <a:off x="5324957" y="854335"/>
            <a:ext cx="78338" cy="10728251"/>
          </a:xfrm>
          <a:prstGeom prst="rect">
            <a:avLst/>
          </a:prstGeom>
          <a:solidFill>
            <a:srgbClr val="B0E4F4"/>
          </a:solidFill>
          <a:ln>
            <a:solidFill>
              <a:srgbClr val="00B9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A326E7-BAED-F0A1-8502-91DDA5D52E37}"/>
              </a:ext>
            </a:extLst>
          </p:cNvPr>
          <p:cNvSpPr/>
          <p:nvPr/>
        </p:nvSpPr>
        <p:spPr>
          <a:xfrm rot="5400000">
            <a:off x="5516342" y="741288"/>
            <a:ext cx="78339" cy="11111024"/>
          </a:xfrm>
          <a:prstGeom prst="rect">
            <a:avLst/>
          </a:prstGeom>
          <a:solidFill>
            <a:srgbClr val="32BBD5"/>
          </a:solidFill>
          <a:ln>
            <a:solidFill>
              <a:srgbClr val="32B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E7C95DE-895A-8B01-47BC-A7B8C067F389}"/>
              </a:ext>
            </a:extLst>
          </p:cNvPr>
          <p:cNvSpPr/>
          <p:nvPr/>
        </p:nvSpPr>
        <p:spPr>
          <a:xfrm rot="5400000">
            <a:off x="5703095" y="632875"/>
            <a:ext cx="78340" cy="11484529"/>
          </a:xfrm>
          <a:prstGeom prst="rect">
            <a:avLst/>
          </a:prstGeom>
          <a:solidFill>
            <a:srgbClr val="0097B6"/>
          </a:solidFill>
          <a:ln>
            <a:solidFill>
              <a:srgbClr val="0097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16665A0-DC3C-55D1-2F90-A8F7E6F7A9E2}"/>
              </a:ext>
            </a:extLst>
          </p:cNvPr>
          <p:cNvSpPr txBox="1"/>
          <p:nvPr/>
        </p:nvSpPr>
        <p:spPr>
          <a:xfrm>
            <a:off x="4385585" y="6425068"/>
            <a:ext cx="60935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Lugo, 23 </a:t>
            </a:r>
            <a:r>
              <a:rPr lang="pt-PT" sz="1400" dirty="0" err="1"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F11CC97-1493-C76F-CA5E-6DD325312145}"/>
              </a:ext>
            </a:extLst>
          </p:cNvPr>
          <p:cNvSpPr/>
          <p:nvPr/>
        </p:nvSpPr>
        <p:spPr>
          <a:xfrm rot="5400000">
            <a:off x="5726103" y="-4868128"/>
            <a:ext cx="78340" cy="11484529"/>
          </a:xfrm>
          <a:prstGeom prst="rect">
            <a:avLst/>
          </a:prstGeom>
          <a:solidFill>
            <a:srgbClr val="0097B6"/>
          </a:solidFill>
          <a:ln>
            <a:solidFill>
              <a:srgbClr val="0097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AA49AFB6-6BD7-C7EF-8F63-51E9788A5A42}"/>
              </a:ext>
            </a:extLst>
          </p:cNvPr>
          <p:cNvSpPr txBox="1">
            <a:spLocks/>
          </p:cNvSpPr>
          <p:nvPr/>
        </p:nvSpPr>
        <p:spPr>
          <a:xfrm>
            <a:off x="367338" y="1410712"/>
            <a:ext cx="8245719" cy="2347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97B6"/>
            </a:solidFill>
          </a:ln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lnSpc>
                <a:spcPct val="210000"/>
              </a:lnSpc>
              <a:spcBef>
                <a:spcPct val="0"/>
              </a:spcBef>
              <a:buNone/>
            </a:pPr>
            <a:r>
              <a:rPr lang="es-ES" alt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PROFESIONALES DE ENFERMERÍA EN ONCOLOGÍA: </a:t>
            </a:r>
          </a:p>
          <a:p>
            <a:pPr algn="ctr" eaLnBrk="1" hangingPunct="1">
              <a:lnSpc>
                <a:spcPct val="210000"/>
              </a:lnSpc>
              <a:spcBef>
                <a:spcPct val="0"/>
              </a:spcBef>
              <a:buNone/>
            </a:pPr>
            <a:r>
              <a:rPr lang="es-ES" alt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ANÁLISIS DE LA FELICIDAD Y LA FATIGA POR COMPASIÓN</a:t>
            </a:r>
            <a:endParaRPr lang="pt-PT" alt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6C5EE36-03F7-EE42-7705-0F567AB7791D}"/>
              </a:ext>
            </a:extLst>
          </p:cNvPr>
          <p:cNvSpPr txBox="1"/>
          <p:nvPr/>
        </p:nvSpPr>
        <p:spPr>
          <a:xfrm>
            <a:off x="367338" y="4499802"/>
            <a:ext cx="12353960" cy="1497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Sandrina Sá</a:t>
            </a:r>
            <a:r>
              <a:rPr lang="pt-PT" sz="20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PT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t-PT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Rosa Silva</a:t>
            </a:r>
            <a:r>
              <a:rPr lang="pt-PT" sz="20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PT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&amp; Elisabete Borges</a:t>
            </a:r>
            <a:r>
              <a:rPr lang="pt-PT" sz="2000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  <a:p>
            <a:pPr>
              <a:spcAft>
                <a:spcPts val="600"/>
              </a:spcAft>
            </a:pPr>
            <a:endParaRPr lang="pt-PT" sz="1400" b="1" baseline="30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P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Escola Superior de Enfermagem do Porto - </a:t>
            </a:r>
            <a:r>
              <a:rPr lang="pt-PT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Estudiante</a:t>
            </a:r>
            <a:r>
              <a:rPr lang="pt-P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MDCSE,</a:t>
            </a:r>
            <a:r>
              <a:rPr lang="pt-P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IPO-Porto, Portugal, </a:t>
            </a:r>
            <a:r>
              <a:rPr lang="pt-P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sandrina8@gmail.com</a:t>
            </a:r>
            <a:endParaRPr lang="pt-PT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P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Escola Superior de Enfermagem do Porto, CINTESIS@RISE, Portugal</a:t>
            </a:r>
            <a:endParaRPr lang="pt-PT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P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Escola Superior de Enfermagem do Porto, CINTESIS@RISE, Portugal</a:t>
            </a:r>
            <a:endParaRPr lang="pt-PT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194F44-327D-34A8-A872-3EFC2CBA0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844" y="5731850"/>
            <a:ext cx="3340481" cy="89488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36C8055-7218-000B-EF6B-FC25DD8E0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844" y="172603"/>
            <a:ext cx="3293727" cy="24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5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52192-A7E1-9388-2591-EAA0AB9A1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56CB4A6-098B-C421-BBE8-A81857693F47}"/>
              </a:ext>
            </a:extLst>
          </p:cNvPr>
          <p:cNvSpPr/>
          <p:nvPr/>
        </p:nvSpPr>
        <p:spPr>
          <a:xfrm rot="5400000">
            <a:off x="5324957" y="854335"/>
            <a:ext cx="78338" cy="10728251"/>
          </a:xfrm>
          <a:prstGeom prst="rect">
            <a:avLst/>
          </a:prstGeom>
          <a:solidFill>
            <a:srgbClr val="B0E4F4"/>
          </a:solidFill>
          <a:ln>
            <a:solidFill>
              <a:srgbClr val="00B9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E0D69D4-53C5-F707-1F5F-DEB3993BAE17}"/>
              </a:ext>
            </a:extLst>
          </p:cNvPr>
          <p:cNvSpPr/>
          <p:nvPr/>
        </p:nvSpPr>
        <p:spPr>
          <a:xfrm rot="5400000">
            <a:off x="5516342" y="741288"/>
            <a:ext cx="78339" cy="11111024"/>
          </a:xfrm>
          <a:prstGeom prst="rect">
            <a:avLst/>
          </a:prstGeom>
          <a:solidFill>
            <a:srgbClr val="32BBD5"/>
          </a:solidFill>
          <a:ln>
            <a:solidFill>
              <a:srgbClr val="32B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EEBCB92-6CE2-7759-E6C1-88352D46E6AA}"/>
              </a:ext>
            </a:extLst>
          </p:cNvPr>
          <p:cNvSpPr/>
          <p:nvPr/>
        </p:nvSpPr>
        <p:spPr>
          <a:xfrm rot="5400000">
            <a:off x="5703095" y="632875"/>
            <a:ext cx="78340" cy="11484529"/>
          </a:xfrm>
          <a:prstGeom prst="rect">
            <a:avLst/>
          </a:prstGeom>
          <a:solidFill>
            <a:srgbClr val="0097B6"/>
          </a:solidFill>
          <a:ln>
            <a:solidFill>
              <a:srgbClr val="0097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Marcador de Posição do Número do Diapositivo 3">
            <a:extLst>
              <a:ext uri="{FF2B5EF4-FFF2-40B4-BE49-F238E27FC236}">
                <a16:creationId xmlns:a16="http://schemas.microsoft.com/office/drawing/2014/main" id="{F95A5787-7395-44E4-1AF8-B5BDDDD8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1363" y="6151303"/>
            <a:ext cx="704969" cy="369331"/>
          </a:xfrm>
        </p:spPr>
        <p:txBody>
          <a:bodyPr/>
          <a:lstStyle/>
          <a:p>
            <a:fld id="{5295F4AD-195B-4A9B-B09A-3A2D4187BA59}" type="slidenum">
              <a:rPr lang="pt-PT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5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6F5F347-D263-822B-7690-1E991F578416}"/>
              </a:ext>
            </a:extLst>
          </p:cNvPr>
          <p:cNvSpPr txBox="1">
            <a:spLocks/>
          </p:cNvSpPr>
          <p:nvPr/>
        </p:nvSpPr>
        <p:spPr>
          <a:xfrm>
            <a:off x="321665" y="193594"/>
            <a:ext cx="11484528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alt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1868730-11FB-B330-1EBA-586B06FAA99C}"/>
              </a:ext>
            </a:extLst>
          </p:cNvPr>
          <p:cNvSpPr/>
          <p:nvPr/>
        </p:nvSpPr>
        <p:spPr>
          <a:xfrm>
            <a:off x="343949" y="1111546"/>
            <a:ext cx="11244686" cy="10859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s-E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 entorno oncológico, la Felicidad en el Trabajo es esencial para reducir la Fatiga por Compasión y proteger el bienestar físico y mental de los profesionales de la salud, reforzando su satisfacción laboral y su compromiso organizativo </a:t>
            </a:r>
            <a:r>
              <a:rPr lang="es-E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(Junior et al., 2022; </a:t>
            </a:r>
            <a:r>
              <a:rPr lang="es-ES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Toebe</a:t>
            </a:r>
            <a:r>
              <a:rPr lang="es-ES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2023).</a:t>
            </a:r>
            <a:endParaRPr lang="pt-P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8043C46-8A57-5F39-D6C1-C6D8ECDC3246}"/>
              </a:ext>
            </a:extLst>
          </p:cNvPr>
          <p:cNvSpPr txBox="1">
            <a:spLocks/>
          </p:cNvSpPr>
          <p:nvPr/>
        </p:nvSpPr>
        <p:spPr>
          <a:xfrm>
            <a:off x="1166793" y="5403253"/>
            <a:ext cx="1394910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alt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11FF859-5F7A-9A02-F497-1DDBE53E197B}"/>
              </a:ext>
            </a:extLst>
          </p:cNvPr>
          <p:cNvSpPr/>
          <p:nvPr/>
        </p:nvSpPr>
        <p:spPr>
          <a:xfrm>
            <a:off x="2849174" y="5262782"/>
            <a:ext cx="8305879" cy="66194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Analizar la asociación entre la Felicidad en el Trabajo y la Fatiga por Compasión en profesionales de la salud, en un entorno oncológico.</a:t>
            </a:r>
            <a:endParaRPr lang="pt-P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F13BC61-3A0E-CC2B-7958-D06F0ECBE181}"/>
              </a:ext>
            </a:extLst>
          </p:cNvPr>
          <p:cNvSpPr txBox="1"/>
          <p:nvPr/>
        </p:nvSpPr>
        <p:spPr>
          <a:xfrm>
            <a:off x="4988384" y="4706593"/>
            <a:ext cx="2415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PT" sz="1800" b="0" i="0" kern="1200" dirty="0">
                <a:latin typeface="Arial" panose="020B0604020202020204" pitchFamily="34" charset="0"/>
                <a:cs typeface="Arial" panose="020B0604020202020204" pitchFamily="34" charset="0"/>
              </a:rPr>
              <a:t>Entorno Oncológico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1FFBF54-A9DC-8608-0F96-B5B5B94ADDF7}"/>
              </a:ext>
            </a:extLst>
          </p:cNvPr>
          <p:cNvSpPr txBox="1"/>
          <p:nvPr/>
        </p:nvSpPr>
        <p:spPr>
          <a:xfrm>
            <a:off x="4859616" y="2351961"/>
            <a:ext cx="7000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pt-PT" sz="1800" b="0" i="0" kern="1200" dirty="0" err="1">
                <a:latin typeface="Arial" panose="020B0604020202020204" pitchFamily="34" charset="0"/>
                <a:cs typeface="Arial" panose="020B0604020202020204" pitchFamily="34" charset="0"/>
              </a:rPr>
              <a:t>Profesionales</a:t>
            </a:r>
            <a:r>
              <a:rPr lang="pt-PT" sz="1800" b="0" i="0" kern="12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pt-PT" sz="1800" b="0" i="0" kern="120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endParaRPr lang="pt-PT" sz="1800" b="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04107AF-C8B3-1E38-EE8A-127D59F0228F}"/>
              </a:ext>
            </a:extLst>
          </p:cNvPr>
          <p:cNvSpPr txBox="1"/>
          <p:nvPr/>
        </p:nvSpPr>
        <p:spPr>
          <a:xfrm>
            <a:off x="321665" y="6534785"/>
            <a:ext cx="13624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Profesionales de enfermería en oncología: un análisis de la felicidad y la fatiga por compasión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FA1C54D7-AF36-39FC-294A-EC63BA5A7ECA}"/>
              </a:ext>
            </a:extLst>
          </p:cNvPr>
          <p:cNvGrpSpPr/>
          <p:nvPr/>
        </p:nvGrpSpPr>
        <p:grpSpPr>
          <a:xfrm>
            <a:off x="2561703" y="2820305"/>
            <a:ext cx="7004452" cy="1599996"/>
            <a:chOff x="2758598" y="3054199"/>
            <a:chExt cx="7004452" cy="1599996"/>
          </a:xfrm>
        </p:grpSpPr>
        <p:sp>
          <p:nvSpPr>
            <p:cNvPr id="10" name="AutoShape 24">
              <a:extLst>
                <a:ext uri="{FF2B5EF4-FFF2-40B4-BE49-F238E27FC236}">
                  <a16:creationId xmlns:a16="http://schemas.microsoft.com/office/drawing/2014/main" id="{E0C3AEF6-CC55-0FA3-03E4-AF372C87A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419" y="3054199"/>
              <a:ext cx="1152525" cy="1599996"/>
            </a:xfrm>
            <a:prstGeom prst="leftRightArrowCallout">
              <a:avLst>
                <a:gd name="adj1" fmla="val 35916"/>
                <a:gd name="adj2" fmla="val 35916"/>
                <a:gd name="adj3" fmla="val 12500"/>
                <a:gd name="adj4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PT" sz="1800" dirty="0"/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6106CD2-5307-F75D-EA60-1C5E9C0E4789}"/>
                </a:ext>
              </a:extLst>
            </p:cNvPr>
            <p:cNvSpPr/>
            <p:nvPr/>
          </p:nvSpPr>
          <p:spPr>
            <a:xfrm>
              <a:off x="2758598" y="3573289"/>
              <a:ext cx="2623577" cy="74016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b="1" i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Felicidad</a:t>
              </a:r>
              <a:r>
                <a:rPr lang="pt-PT" sz="1600" b="1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600" b="1" i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pt-PT" sz="1600" b="1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el </a:t>
              </a:r>
              <a:r>
                <a:rPr lang="pt-PT" sz="1600" b="1" i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Trabajo</a:t>
              </a:r>
              <a:endParaRPr lang="pt-PT" sz="1600" b="1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4223BC6E-CB7B-5D9F-230C-F12ACDB1B3B3}"/>
                </a:ext>
              </a:extLst>
            </p:cNvPr>
            <p:cNvSpPr/>
            <p:nvPr/>
          </p:nvSpPr>
          <p:spPr>
            <a:xfrm>
              <a:off x="7139473" y="3429000"/>
              <a:ext cx="2623577" cy="10836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pt-PT" sz="1600" b="0" i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Riesgos</a:t>
              </a:r>
              <a:r>
                <a:rPr lang="pt-PT" sz="1600" b="0" i="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600" b="0" i="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psicosociales</a:t>
              </a:r>
              <a:endParaRPr lang="pt-PT" sz="16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endParaRPr lang="pt-PT" sz="16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PT" sz="1600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Fatiga por </a:t>
              </a:r>
              <a:r>
                <a:rPr lang="pt-PT" sz="1600" b="1" i="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Compasión</a:t>
              </a:r>
              <a:endParaRPr lang="pt-PT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/>
              <a:endParaRPr lang="pt-PT" sz="16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8125EB9D-B3CD-3729-D5EB-FD019DE90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482" y="0"/>
            <a:ext cx="1382096" cy="10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3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D602F-6500-277F-7F31-32DF77F2D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53EA4E3-2C33-2D28-8815-856D6F95D0C2}"/>
              </a:ext>
            </a:extLst>
          </p:cNvPr>
          <p:cNvSpPr/>
          <p:nvPr/>
        </p:nvSpPr>
        <p:spPr>
          <a:xfrm rot="5400000">
            <a:off x="5324957" y="854335"/>
            <a:ext cx="78338" cy="10728251"/>
          </a:xfrm>
          <a:prstGeom prst="rect">
            <a:avLst/>
          </a:prstGeom>
          <a:solidFill>
            <a:srgbClr val="B0E4F4"/>
          </a:solidFill>
          <a:ln>
            <a:solidFill>
              <a:srgbClr val="00B9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E6DF0E5-D117-6700-7868-A153F89D782C}"/>
              </a:ext>
            </a:extLst>
          </p:cNvPr>
          <p:cNvSpPr/>
          <p:nvPr/>
        </p:nvSpPr>
        <p:spPr>
          <a:xfrm rot="5400000">
            <a:off x="5516342" y="741288"/>
            <a:ext cx="78339" cy="11111024"/>
          </a:xfrm>
          <a:prstGeom prst="rect">
            <a:avLst/>
          </a:prstGeom>
          <a:solidFill>
            <a:srgbClr val="32BBD5"/>
          </a:solidFill>
          <a:ln>
            <a:solidFill>
              <a:srgbClr val="32B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D4D4D47-9932-CE3D-C57D-5DF25120C17F}"/>
              </a:ext>
            </a:extLst>
          </p:cNvPr>
          <p:cNvSpPr/>
          <p:nvPr/>
        </p:nvSpPr>
        <p:spPr>
          <a:xfrm rot="5400000">
            <a:off x="5703095" y="632875"/>
            <a:ext cx="78340" cy="11484529"/>
          </a:xfrm>
          <a:prstGeom prst="rect">
            <a:avLst/>
          </a:prstGeom>
          <a:solidFill>
            <a:srgbClr val="0097B6"/>
          </a:solidFill>
          <a:ln>
            <a:solidFill>
              <a:srgbClr val="0097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Marcador de Posição do Número do Diapositivo 3">
            <a:extLst>
              <a:ext uri="{FF2B5EF4-FFF2-40B4-BE49-F238E27FC236}">
                <a16:creationId xmlns:a16="http://schemas.microsoft.com/office/drawing/2014/main" id="{73D77CED-5ED1-D3C5-E4D8-D313BC2DB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9561" y="6151303"/>
            <a:ext cx="704969" cy="369331"/>
          </a:xfrm>
        </p:spPr>
        <p:txBody>
          <a:bodyPr/>
          <a:lstStyle/>
          <a:p>
            <a:fld id="{5295F4AD-195B-4A9B-B09A-3A2D4187BA59}" type="slidenum">
              <a:rPr lang="pt-PT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5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86DBCAD-5E9C-C4E8-2992-A7A87E3DFFE8}"/>
              </a:ext>
            </a:extLst>
          </p:cNvPr>
          <p:cNvSpPr txBox="1">
            <a:spLocks/>
          </p:cNvSpPr>
          <p:nvPr/>
        </p:nvSpPr>
        <p:spPr>
          <a:xfrm>
            <a:off x="300550" y="183660"/>
            <a:ext cx="11484528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Y </a:t>
            </a:r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3444C041-5383-3CDF-9C34-A7F9C1B46FC1}"/>
              </a:ext>
            </a:extLst>
          </p:cNvPr>
          <p:cNvGrpSpPr/>
          <p:nvPr/>
        </p:nvGrpSpPr>
        <p:grpSpPr>
          <a:xfrm>
            <a:off x="600867" y="796645"/>
            <a:ext cx="10411261" cy="2284420"/>
            <a:chOff x="1719970" y="1366321"/>
            <a:chExt cx="10163702" cy="2035282"/>
          </a:xfrm>
        </p:grpSpPr>
        <p:grpSp>
          <p:nvGrpSpPr>
            <p:cNvPr id="19" name="Google Shape;4951;p57">
              <a:extLst>
                <a:ext uri="{FF2B5EF4-FFF2-40B4-BE49-F238E27FC236}">
                  <a16:creationId xmlns:a16="http://schemas.microsoft.com/office/drawing/2014/main" id="{3A4479BB-C3D6-EE0C-52F6-3ACC5B685FDC}"/>
                </a:ext>
              </a:extLst>
            </p:cNvPr>
            <p:cNvGrpSpPr/>
            <p:nvPr/>
          </p:nvGrpSpPr>
          <p:grpSpPr>
            <a:xfrm>
              <a:off x="1719970" y="1366321"/>
              <a:ext cx="10163702" cy="1939985"/>
              <a:chOff x="998425" y="1182125"/>
              <a:chExt cx="1065400" cy="199500"/>
            </a:xfrm>
          </p:grpSpPr>
          <p:sp>
            <p:nvSpPr>
              <p:cNvPr id="21" name="Google Shape;4952;p57">
                <a:extLst>
                  <a:ext uri="{FF2B5EF4-FFF2-40B4-BE49-F238E27FC236}">
                    <a16:creationId xmlns:a16="http://schemas.microsoft.com/office/drawing/2014/main" id="{79DD93F2-398E-409A-E779-EC91175050DC}"/>
                  </a:ext>
                </a:extLst>
              </p:cNvPr>
              <p:cNvSpPr/>
              <p:nvPr/>
            </p:nvSpPr>
            <p:spPr>
              <a:xfrm>
                <a:off x="998425" y="1182125"/>
                <a:ext cx="1065400" cy="199500"/>
              </a:xfrm>
              <a:custGeom>
                <a:avLst/>
                <a:gdLst/>
                <a:ahLst/>
                <a:cxnLst/>
                <a:rect l="l" t="t" r="r" b="b"/>
                <a:pathLst>
                  <a:path w="42616" h="7980" extrusionOk="0">
                    <a:moveTo>
                      <a:pt x="4324" y="1"/>
                    </a:moveTo>
                    <a:cubicBezTo>
                      <a:pt x="3159" y="1"/>
                      <a:pt x="1997" y="512"/>
                      <a:pt x="1246" y="1424"/>
                    </a:cubicBezTo>
                    <a:cubicBezTo>
                      <a:pt x="180" y="2720"/>
                      <a:pt x="1" y="4577"/>
                      <a:pt x="867" y="6031"/>
                    </a:cubicBezTo>
                    <a:cubicBezTo>
                      <a:pt x="1600" y="7262"/>
                      <a:pt x="2935" y="7980"/>
                      <a:pt x="4331" y="7980"/>
                    </a:cubicBezTo>
                    <a:cubicBezTo>
                      <a:pt x="4576" y="7980"/>
                      <a:pt x="4822" y="7958"/>
                      <a:pt x="5067" y="7913"/>
                    </a:cubicBezTo>
                    <a:cubicBezTo>
                      <a:pt x="6219" y="7700"/>
                      <a:pt x="7170" y="6971"/>
                      <a:pt x="7733" y="6006"/>
                    </a:cubicBezTo>
                    <a:cubicBezTo>
                      <a:pt x="8105" y="5370"/>
                      <a:pt x="8773" y="4970"/>
                      <a:pt x="9508" y="4970"/>
                    </a:cubicBezTo>
                    <a:lnTo>
                      <a:pt x="10488" y="4970"/>
                    </a:lnTo>
                    <a:cubicBezTo>
                      <a:pt x="11237" y="4970"/>
                      <a:pt x="11919" y="5376"/>
                      <a:pt x="12300" y="6020"/>
                    </a:cubicBezTo>
                    <a:lnTo>
                      <a:pt x="12307" y="6031"/>
                    </a:lnTo>
                    <a:cubicBezTo>
                      <a:pt x="13039" y="7262"/>
                      <a:pt x="14375" y="7980"/>
                      <a:pt x="15771" y="7980"/>
                    </a:cubicBezTo>
                    <a:cubicBezTo>
                      <a:pt x="16016" y="7980"/>
                      <a:pt x="16262" y="7958"/>
                      <a:pt x="16507" y="7913"/>
                    </a:cubicBezTo>
                    <a:cubicBezTo>
                      <a:pt x="17658" y="7700"/>
                      <a:pt x="18610" y="6971"/>
                      <a:pt x="19173" y="6006"/>
                    </a:cubicBezTo>
                    <a:cubicBezTo>
                      <a:pt x="19545" y="5370"/>
                      <a:pt x="20213" y="4970"/>
                      <a:pt x="20946" y="4970"/>
                    </a:cubicBezTo>
                    <a:lnTo>
                      <a:pt x="21928" y="4970"/>
                    </a:lnTo>
                    <a:cubicBezTo>
                      <a:pt x="22677" y="4970"/>
                      <a:pt x="23359" y="5376"/>
                      <a:pt x="23740" y="6020"/>
                    </a:cubicBezTo>
                    <a:lnTo>
                      <a:pt x="23747" y="6031"/>
                    </a:lnTo>
                    <a:cubicBezTo>
                      <a:pt x="24479" y="7262"/>
                      <a:pt x="25815" y="7980"/>
                      <a:pt x="27210" y="7980"/>
                    </a:cubicBezTo>
                    <a:cubicBezTo>
                      <a:pt x="27454" y="7980"/>
                      <a:pt x="27700" y="7958"/>
                      <a:pt x="27945" y="7913"/>
                    </a:cubicBezTo>
                    <a:cubicBezTo>
                      <a:pt x="29098" y="7700"/>
                      <a:pt x="30048" y="6971"/>
                      <a:pt x="30613" y="6006"/>
                    </a:cubicBezTo>
                    <a:cubicBezTo>
                      <a:pt x="30985" y="5370"/>
                      <a:pt x="31652" y="4970"/>
                      <a:pt x="32388" y="4970"/>
                    </a:cubicBezTo>
                    <a:lnTo>
                      <a:pt x="33368" y="4970"/>
                    </a:lnTo>
                    <a:cubicBezTo>
                      <a:pt x="34117" y="4970"/>
                      <a:pt x="34799" y="5376"/>
                      <a:pt x="35180" y="6020"/>
                    </a:cubicBezTo>
                    <a:lnTo>
                      <a:pt x="35187" y="6031"/>
                    </a:lnTo>
                    <a:cubicBezTo>
                      <a:pt x="35920" y="7262"/>
                      <a:pt x="37255" y="7980"/>
                      <a:pt x="38651" y="7980"/>
                    </a:cubicBezTo>
                    <a:cubicBezTo>
                      <a:pt x="38896" y="7980"/>
                      <a:pt x="39142" y="7958"/>
                      <a:pt x="39387" y="7913"/>
                    </a:cubicBezTo>
                    <a:cubicBezTo>
                      <a:pt x="41256" y="7567"/>
                      <a:pt x="42594" y="5866"/>
                      <a:pt x="42615" y="3993"/>
                    </a:cubicBezTo>
                    <a:cubicBezTo>
                      <a:pt x="42599" y="2323"/>
                      <a:pt x="41557" y="833"/>
                      <a:pt x="39994" y="246"/>
                    </a:cubicBezTo>
                    <a:cubicBezTo>
                      <a:pt x="39559" y="81"/>
                      <a:pt x="39100" y="2"/>
                      <a:pt x="38642" y="2"/>
                    </a:cubicBezTo>
                    <a:cubicBezTo>
                      <a:pt x="37477" y="2"/>
                      <a:pt x="36315" y="513"/>
                      <a:pt x="35565" y="1426"/>
                    </a:cubicBezTo>
                    <a:cubicBezTo>
                      <a:pt x="35428" y="1592"/>
                      <a:pt x="35304" y="1770"/>
                      <a:pt x="35195" y="1957"/>
                    </a:cubicBezTo>
                    <a:cubicBezTo>
                      <a:pt x="34817" y="2606"/>
                      <a:pt x="34133" y="3018"/>
                      <a:pt x="33382" y="3018"/>
                    </a:cubicBezTo>
                    <a:lnTo>
                      <a:pt x="32420" y="3018"/>
                    </a:lnTo>
                    <a:cubicBezTo>
                      <a:pt x="31683" y="3018"/>
                      <a:pt x="30996" y="2632"/>
                      <a:pt x="30624" y="1994"/>
                    </a:cubicBezTo>
                    <a:cubicBezTo>
                      <a:pt x="30157" y="1190"/>
                      <a:pt x="29425" y="572"/>
                      <a:pt x="28556" y="244"/>
                    </a:cubicBezTo>
                    <a:cubicBezTo>
                      <a:pt x="28121" y="80"/>
                      <a:pt x="27663" y="1"/>
                      <a:pt x="27205" y="1"/>
                    </a:cubicBezTo>
                    <a:cubicBezTo>
                      <a:pt x="26039" y="1"/>
                      <a:pt x="24877" y="513"/>
                      <a:pt x="24125" y="1426"/>
                    </a:cubicBezTo>
                    <a:cubicBezTo>
                      <a:pt x="23989" y="1592"/>
                      <a:pt x="23865" y="1770"/>
                      <a:pt x="23755" y="1957"/>
                    </a:cubicBezTo>
                    <a:cubicBezTo>
                      <a:pt x="23377" y="2606"/>
                      <a:pt x="22695" y="3018"/>
                      <a:pt x="21944" y="3018"/>
                    </a:cubicBezTo>
                    <a:lnTo>
                      <a:pt x="20981" y="3018"/>
                    </a:lnTo>
                    <a:cubicBezTo>
                      <a:pt x="20243" y="3018"/>
                      <a:pt x="19556" y="2632"/>
                      <a:pt x="19185" y="1994"/>
                    </a:cubicBezTo>
                    <a:cubicBezTo>
                      <a:pt x="18717" y="1190"/>
                      <a:pt x="17987" y="572"/>
                      <a:pt x="17116" y="244"/>
                    </a:cubicBezTo>
                    <a:cubicBezTo>
                      <a:pt x="16681" y="80"/>
                      <a:pt x="16223" y="1"/>
                      <a:pt x="15766" y="1"/>
                    </a:cubicBezTo>
                    <a:cubicBezTo>
                      <a:pt x="14600" y="1"/>
                      <a:pt x="13437" y="513"/>
                      <a:pt x="12686" y="1426"/>
                    </a:cubicBezTo>
                    <a:cubicBezTo>
                      <a:pt x="12549" y="1592"/>
                      <a:pt x="12425" y="1770"/>
                      <a:pt x="12316" y="1957"/>
                    </a:cubicBezTo>
                    <a:cubicBezTo>
                      <a:pt x="11937" y="2606"/>
                      <a:pt x="11255" y="3016"/>
                      <a:pt x="10504" y="3016"/>
                    </a:cubicBezTo>
                    <a:lnTo>
                      <a:pt x="9541" y="3016"/>
                    </a:lnTo>
                    <a:cubicBezTo>
                      <a:pt x="8805" y="3016"/>
                      <a:pt x="8116" y="2632"/>
                      <a:pt x="7745" y="1994"/>
                    </a:cubicBezTo>
                    <a:cubicBezTo>
                      <a:pt x="7277" y="1190"/>
                      <a:pt x="6547" y="572"/>
                      <a:pt x="5676" y="244"/>
                    </a:cubicBezTo>
                    <a:cubicBezTo>
                      <a:pt x="5241" y="80"/>
                      <a:pt x="4782" y="1"/>
                      <a:pt x="432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" name="Google Shape;4953;p57">
                <a:extLst>
                  <a:ext uri="{FF2B5EF4-FFF2-40B4-BE49-F238E27FC236}">
                    <a16:creationId xmlns:a16="http://schemas.microsoft.com/office/drawing/2014/main" id="{259498EC-35CF-D3DC-6364-475938298707}"/>
                  </a:ext>
                </a:extLst>
              </p:cNvPr>
              <p:cNvSpPr/>
              <p:nvPr/>
            </p:nvSpPr>
            <p:spPr>
              <a:xfrm>
                <a:off x="1017250" y="1193175"/>
                <a:ext cx="177475" cy="177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00" extrusionOk="0">
                    <a:moveTo>
                      <a:pt x="3550" y="1"/>
                    </a:moveTo>
                    <a:cubicBezTo>
                      <a:pt x="1589" y="1"/>
                      <a:pt x="0" y="1589"/>
                      <a:pt x="0" y="3551"/>
                    </a:cubicBezTo>
                    <a:cubicBezTo>
                      <a:pt x="0" y="5511"/>
                      <a:pt x="1589" y="7099"/>
                      <a:pt x="3550" y="7099"/>
                    </a:cubicBezTo>
                    <a:cubicBezTo>
                      <a:pt x="5510" y="7099"/>
                      <a:pt x="7099" y="5511"/>
                      <a:pt x="7099" y="3551"/>
                    </a:cubicBezTo>
                    <a:cubicBezTo>
                      <a:pt x="7099" y="1589"/>
                      <a:pt x="5510" y="1"/>
                      <a:pt x="3550" y="1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1500" dirty="0"/>
              </a:p>
            </p:txBody>
          </p:sp>
          <p:sp>
            <p:nvSpPr>
              <p:cNvPr id="24" name="Google Shape;4954;p57">
                <a:extLst>
                  <a:ext uri="{FF2B5EF4-FFF2-40B4-BE49-F238E27FC236}">
                    <a16:creationId xmlns:a16="http://schemas.microsoft.com/office/drawing/2014/main" id="{B6DA79F4-F08C-8B37-CB62-D221BCDBFAAA}"/>
                  </a:ext>
                </a:extLst>
              </p:cNvPr>
              <p:cNvSpPr/>
              <p:nvPr/>
            </p:nvSpPr>
            <p:spPr>
              <a:xfrm>
                <a:off x="1303250" y="1193175"/>
                <a:ext cx="177475" cy="177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00" extrusionOk="0">
                    <a:moveTo>
                      <a:pt x="3550" y="1"/>
                    </a:moveTo>
                    <a:cubicBezTo>
                      <a:pt x="1589" y="1"/>
                      <a:pt x="0" y="1589"/>
                      <a:pt x="0" y="3551"/>
                    </a:cubicBezTo>
                    <a:cubicBezTo>
                      <a:pt x="0" y="5511"/>
                      <a:pt x="1589" y="7099"/>
                      <a:pt x="3550" y="7099"/>
                    </a:cubicBezTo>
                    <a:cubicBezTo>
                      <a:pt x="5510" y="7099"/>
                      <a:pt x="7099" y="5511"/>
                      <a:pt x="7099" y="3551"/>
                    </a:cubicBezTo>
                    <a:cubicBezTo>
                      <a:pt x="7099" y="1589"/>
                      <a:pt x="5510" y="1"/>
                      <a:pt x="3550" y="1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55;p57">
                <a:extLst>
                  <a:ext uri="{FF2B5EF4-FFF2-40B4-BE49-F238E27FC236}">
                    <a16:creationId xmlns:a16="http://schemas.microsoft.com/office/drawing/2014/main" id="{4204E3F0-D3F8-9066-5889-73E7E9A8F8C5}"/>
                  </a:ext>
                </a:extLst>
              </p:cNvPr>
              <p:cNvSpPr/>
              <p:nvPr/>
            </p:nvSpPr>
            <p:spPr>
              <a:xfrm>
                <a:off x="1589250" y="1193175"/>
                <a:ext cx="177475" cy="177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00" extrusionOk="0">
                    <a:moveTo>
                      <a:pt x="3549" y="1"/>
                    </a:moveTo>
                    <a:cubicBezTo>
                      <a:pt x="1589" y="1"/>
                      <a:pt x="0" y="1589"/>
                      <a:pt x="0" y="3551"/>
                    </a:cubicBezTo>
                    <a:cubicBezTo>
                      <a:pt x="0" y="5511"/>
                      <a:pt x="1589" y="7099"/>
                      <a:pt x="3549" y="7099"/>
                    </a:cubicBezTo>
                    <a:cubicBezTo>
                      <a:pt x="5510" y="7099"/>
                      <a:pt x="7099" y="5511"/>
                      <a:pt x="7099" y="3551"/>
                    </a:cubicBezTo>
                    <a:cubicBezTo>
                      <a:pt x="7099" y="1589"/>
                      <a:pt x="5510" y="1"/>
                      <a:pt x="3549" y="1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56;p57">
                <a:extLst>
                  <a:ext uri="{FF2B5EF4-FFF2-40B4-BE49-F238E27FC236}">
                    <a16:creationId xmlns:a16="http://schemas.microsoft.com/office/drawing/2014/main" id="{ECA179A8-A54B-A39A-E6DA-B462C7FB7B25}"/>
                  </a:ext>
                </a:extLst>
              </p:cNvPr>
              <p:cNvSpPr/>
              <p:nvPr/>
            </p:nvSpPr>
            <p:spPr>
              <a:xfrm>
                <a:off x="1875200" y="1193175"/>
                <a:ext cx="177525" cy="177500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7100" extrusionOk="0">
                    <a:moveTo>
                      <a:pt x="3551" y="1"/>
                    </a:moveTo>
                    <a:cubicBezTo>
                      <a:pt x="1590" y="1"/>
                      <a:pt x="0" y="1589"/>
                      <a:pt x="0" y="3551"/>
                    </a:cubicBezTo>
                    <a:cubicBezTo>
                      <a:pt x="0" y="5511"/>
                      <a:pt x="1590" y="7099"/>
                      <a:pt x="3551" y="7099"/>
                    </a:cubicBezTo>
                    <a:cubicBezTo>
                      <a:pt x="5511" y="7099"/>
                      <a:pt x="7101" y="5511"/>
                      <a:pt x="7101" y="3551"/>
                    </a:cubicBezTo>
                    <a:cubicBezTo>
                      <a:pt x="7101" y="1589"/>
                      <a:pt x="5511" y="1"/>
                      <a:pt x="3551" y="1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918F7035-E8C6-4ECD-DE95-1319B0273621}"/>
                </a:ext>
              </a:extLst>
            </p:cNvPr>
            <p:cNvSpPr txBox="1"/>
            <p:nvPr/>
          </p:nvSpPr>
          <p:spPr>
            <a:xfrm>
              <a:off x="1991062" y="1778448"/>
              <a:ext cx="1510066" cy="9597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Estudio</a:t>
              </a:r>
              <a:r>
                <a:rPr lang="pt-PT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cuantitativo,</a:t>
              </a:r>
              <a:r>
                <a:rPr lang="pt-PT" sz="1600" b="1" noProof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transversal y </a:t>
              </a:r>
              <a:r>
                <a:rPr lang="pt-PT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correlacional</a:t>
              </a:r>
              <a:endParaRPr lang="pt-PT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175D670B-7143-6FE9-7D4F-1204AA8F3341}"/>
                </a:ext>
              </a:extLst>
            </p:cNvPr>
            <p:cNvSpPr txBox="1"/>
            <p:nvPr/>
          </p:nvSpPr>
          <p:spPr>
            <a:xfrm>
              <a:off x="7395494" y="1599676"/>
              <a:ext cx="1597830" cy="17275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Muestra</a:t>
              </a:r>
              <a:r>
                <a:rPr lang="pt-PT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de</a:t>
              </a:r>
            </a:p>
            <a:p>
              <a:pPr algn="ctr"/>
              <a:r>
                <a:rPr lang="pt-PT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Convencia</a:t>
              </a:r>
            </a:p>
            <a:p>
              <a:pPr algn="ctr"/>
              <a:r>
                <a:rPr lang="pt-PT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285 </a:t>
              </a:r>
              <a:r>
                <a:rPr lang="pt-PT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profesionales</a:t>
              </a:r>
              <a:r>
                <a:rPr lang="pt-PT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de la </a:t>
              </a:r>
              <a:r>
                <a:rPr lang="pt-PT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salud</a:t>
              </a:r>
              <a:endParaRPr lang="pt-PT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E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servicios de </a:t>
              </a:r>
              <a:r>
                <a:rPr lang="es-ES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oncologia</a:t>
              </a:r>
              <a:r>
                <a:rPr lang="pt-PT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pt-PT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8F752A61-A60B-7701-25F6-F525CE3BA242}"/>
                </a:ext>
              </a:extLst>
            </p:cNvPr>
            <p:cNvSpPr txBox="1"/>
            <p:nvPr/>
          </p:nvSpPr>
          <p:spPr>
            <a:xfrm>
              <a:off x="4627463" y="1875791"/>
              <a:ext cx="1637243" cy="9048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PT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Hospital </a:t>
              </a:r>
            </a:p>
            <a:p>
              <a:pPr algn="ctr"/>
              <a:r>
                <a:rPr lang="pt-PT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de la </a:t>
              </a:r>
              <a:r>
                <a:rPr lang="pt-PT" sz="1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región</a:t>
              </a:r>
              <a:r>
                <a:rPr lang="pt-PT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 norte de</a:t>
              </a:r>
            </a:p>
            <a:p>
              <a:pPr algn="ctr"/>
              <a:r>
                <a:rPr lang="pt-PT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Portugal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5C072CFF-07B8-B4B6-FC67-7089D54393A7}"/>
                </a:ext>
              </a:extLst>
            </p:cNvPr>
            <p:cNvSpPr txBox="1"/>
            <p:nvPr/>
          </p:nvSpPr>
          <p:spPr>
            <a:xfrm>
              <a:off x="10091455" y="1795415"/>
              <a:ext cx="1645406" cy="1606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indent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abril - mayo 2024</a:t>
              </a:r>
            </a:p>
            <a:p>
              <a:pPr lvl="0" indent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Tasa de respuesta de 70,7%</a:t>
              </a:r>
            </a:p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1600" kern="1200" noProof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2" name="Diagrama 41">
            <a:extLst>
              <a:ext uri="{FF2B5EF4-FFF2-40B4-BE49-F238E27FC236}">
                <a16:creationId xmlns:a16="http://schemas.microsoft.com/office/drawing/2014/main" id="{9AB360EF-52E0-C015-7B0A-A73DEEBB6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929855"/>
              </p:ext>
            </p:extLst>
          </p:nvPr>
        </p:nvGraphicFramePr>
        <p:xfrm>
          <a:off x="-135552" y="2908272"/>
          <a:ext cx="5152003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09ABFD65-281E-4DD7-2A0E-624515786E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3482" y="0"/>
            <a:ext cx="1382096" cy="103905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B4EE1B6-D050-EAE1-91B9-8A61F86F08E6}"/>
              </a:ext>
            </a:extLst>
          </p:cNvPr>
          <p:cNvSpPr txBox="1"/>
          <p:nvPr/>
        </p:nvSpPr>
        <p:spPr>
          <a:xfrm>
            <a:off x="321665" y="6534785"/>
            <a:ext cx="13624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Profesionales de enfermería en oncología: un análisis de la felicidad y la fatiga por compasión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B391F1A-5475-A40C-757D-A8D70893F7A5}"/>
              </a:ext>
            </a:extLst>
          </p:cNvPr>
          <p:cNvGrpSpPr/>
          <p:nvPr/>
        </p:nvGrpSpPr>
        <p:grpSpPr>
          <a:xfrm>
            <a:off x="4930521" y="3860444"/>
            <a:ext cx="3636000" cy="1728000"/>
            <a:chOff x="7882042" y="3719575"/>
            <a:chExt cx="3619815" cy="1683904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1C729F82-E728-42C0-CEFB-DA6509532518}"/>
                </a:ext>
              </a:extLst>
            </p:cNvPr>
            <p:cNvGrpSpPr/>
            <p:nvPr/>
          </p:nvGrpSpPr>
          <p:grpSpPr>
            <a:xfrm>
              <a:off x="7882042" y="3719575"/>
              <a:ext cx="3600008" cy="647999"/>
              <a:chOff x="1295949" y="693609"/>
              <a:chExt cx="3600008" cy="647999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88D0F0E7-7167-CFB8-DADC-1123E2B19D0F}"/>
                  </a:ext>
                </a:extLst>
              </p:cNvPr>
              <p:cNvSpPr/>
              <p:nvPr/>
            </p:nvSpPr>
            <p:spPr>
              <a:xfrm>
                <a:off x="1295949" y="693609"/>
                <a:ext cx="3600008" cy="6479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PT" b="1" dirty="0"/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33D8439-9C10-3701-0BF3-4C25EE094BAC}"/>
                  </a:ext>
                </a:extLst>
              </p:cNvPr>
              <p:cNvSpPr txBox="1"/>
              <p:nvPr/>
            </p:nvSpPr>
            <p:spPr>
              <a:xfrm>
                <a:off x="1295949" y="693609"/>
                <a:ext cx="3600008" cy="6479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algn="ctr"/>
                <a:r>
                  <a:rPr lang="es-E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Estadística descriptiva e inferencial </a:t>
                </a:r>
              </a:p>
              <a:p>
                <a:pPr algn="ctr"/>
                <a:r>
                  <a:rPr lang="es-ES" sz="14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Statistical</a:t>
                </a:r>
                <a:r>
                  <a:rPr lang="es-ES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Package</a:t>
                </a:r>
                <a:r>
                  <a:rPr lang="es-ES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es-ES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14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Social </a:t>
                </a:r>
                <a:r>
                  <a:rPr lang="es-ES" sz="14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Sciences</a:t>
                </a:r>
                <a:r>
                  <a:rPr lang="es-ES" sz="1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s-E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(versión 26.0)</a:t>
                </a:r>
                <a:endParaRPr lang="pt-P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411DDAD-AC7D-2F01-7141-EDE02D8E76FD}"/>
                </a:ext>
              </a:extLst>
            </p:cNvPr>
            <p:cNvGrpSpPr/>
            <p:nvPr/>
          </p:nvGrpSpPr>
          <p:grpSpPr>
            <a:xfrm>
              <a:off x="7901849" y="4755480"/>
              <a:ext cx="3600008" cy="647999"/>
              <a:chOff x="1295949" y="693609"/>
              <a:chExt cx="3600008" cy="647999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E486F297-CE8A-DEC2-6E37-03FE059FEB02}"/>
                  </a:ext>
                </a:extLst>
              </p:cNvPr>
              <p:cNvSpPr/>
              <p:nvPr/>
            </p:nvSpPr>
            <p:spPr>
              <a:xfrm>
                <a:off x="1295949" y="693609"/>
                <a:ext cx="3600008" cy="64799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PT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C540761-106B-0C3D-C326-18A4C7B083B9}"/>
                  </a:ext>
                </a:extLst>
              </p:cNvPr>
              <p:cNvSpPr txBox="1"/>
              <p:nvPr/>
            </p:nvSpPr>
            <p:spPr>
              <a:xfrm>
                <a:off x="1295949" y="693609"/>
                <a:ext cx="3600008" cy="6479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90" tIns="8890" rIns="8890" bIns="8890" numCol="1" spcCol="1270" anchor="ctr" anchorCtr="0">
                <a:noAutofit/>
              </a:bodyPr>
              <a:lstStyle/>
              <a:p>
                <a:pPr algn="ctr"/>
                <a:r>
                  <a:rPr lang="es-ES" sz="1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cumplieron todos los requisitos éticos para la realización del estudio</a:t>
                </a:r>
                <a:endParaRPr lang="pt-PT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5F645993-4F3B-79A9-8185-7B9413E2AC75}"/>
              </a:ext>
            </a:extLst>
          </p:cNvPr>
          <p:cNvGrpSpPr/>
          <p:nvPr/>
        </p:nvGrpSpPr>
        <p:grpSpPr>
          <a:xfrm>
            <a:off x="8864253" y="3649124"/>
            <a:ext cx="3180277" cy="2212447"/>
            <a:chOff x="1295949" y="425219"/>
            <a:chExt cx="3600008" cy="916390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414111FE-C51C-1BAF-7D06-F38357793D48}"/>
                </a:ext>
              </a:extLst>
            </p:cNvPr>
            <p:cNvSpPr/>
            <p:nvPr/>
          </p:nvSpPr>
          <p:spPr>
            <a:xfrm>
              <a:off x="1295949" y="693609"/>
              <a:ext cx="3600008" cy="64799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50000"/>
                </a:lnSpc>
              </a:pPr>
              <a:endParaRPr lang="pt-PT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8777EC11-2C2C-0206-540D-F8FBFF64BE71}"/>
                </a:ext>
              </a:extLst>
            </p:cNvPr>
            <p:cNvSpPr txBox="1"/>
            <p:nvPr/>
          </p:nvSpPr>
          <p:spPr>
            <a:xfrm>
              <a:off x="1295949" y="425219"/>
              <a:ext cx="3600008" cy="91639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Caracterización de Muestra</a:t>
              </a:r>
            </a:p>
            <a:p>
              <a:pPr algn="ctr">
                <a:lnSpc>
                  <a:spcPct val="150000"/>
                </a:lnSpc>
              </a:pPr>
              <a:r>
                <a:rPr lang="es-E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mayoría de los participantes son</a:t>
              </a:r>
              <a:endParaRPr lang="pt-PT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s-E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enfermeras </a:t>
              </a:r>
            </a:p>
            <a:p>
              <a:pPr algn="ctr">
                <a:lnSpc>
                  <a:spcPct val="150000"/>
                </a:lnSpc>
              </a:pPr>
              <a:r>
                <a:rPr lang="es-E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mujeres </a:t>
              </a:r>
            </a:p>
            <a:p>
              <a:pPr algn="ctr">
                <a:lnSpc>
                  <a:spcPct val="150000"/>
                </a:lnSpc>
              </a:pPr>
              <a:r>
                <a:rPr lang="es-E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soltera </a:t>
              </a:r>
            </a:p>
            <a:p>
              <a:pPr algn="ctr">
                <a:lnSpc>
                  <a:spcPct val="150000"/>
                </a:lnSpc>
              </a:pPr>
              <a:r>
                <a:rPr lang="es-E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entre los 41 y 50 años</a:t>
              </a:r>
            </a:p>
            <a:p>
              <a:pPr algn="ctr">
                <a:lnSpc>
                  <a:spcPct val="150000"/>
                </a:lnSpc>
              </a:pPr>
              <a:r>
                <a:rPr lang="es-E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titulada universitaria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7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34BED-97D9-99C9-5732-2E8626797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FC81D32-0D56-A091-0FB2-8F80820CF263}"/>
              </a:ext>
            </a:extLst>
          </p:cNvPr>
          <p:cNvSpPr/>
          <p:nvPr/>
        </p:nvSpPr>
        <p:spPr>
          <a:xfrm rot="5400000">
            <a:off x="5324957" y="854335"/>
            <a:ext cx="78338" cy="10728251"/>
          </a:xfrm>
          <a:prstGeom prst="rect">
            <a:avLst/>
          </a:prstGeom>
          <a:solidFill>
            <a:srgbClr val="B0E4F4"/>
          </a:solidFill>
          <a:ln>
            <a:solidFill>
              <a:srgbClr val="00B9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5DFCC27-5B0D-0B7E-748E-35E173248D5E}"/>
              </a:ext>
            </a:extLst>
          </p:cNvPr>
          <p:cNvSpPr/>
          <p:nvPr/>
        </p:nvSpPr>
        <p:spPr>
          <a:xfrm rot="5400000">
            <a:off x="5516342" y="741288"/>
            <a:ext cx="78339" cy="11111024"/>
          </a:xfrm>
          <a:prstGeom prst="rect">
            <a:avLst/>
          </a:prstGeom>
          <a:solidFill>
            <a:srgbClr val="32BBD5"/>
          </a:solidFill>
          <a:ln>
            <a:solidFill>
              <a:srgbClr val="32B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875963B-94B4-9A25-13B1-C10F474374B5}"/>
              </a:ext>
            </a:extLst>
          </p:cNvPr>
          <p:cNvSpPr/>
          <p:nvPr/>
        </p:nvSpPr>
        <p:spPr>
          <a:xfrm rot="5400000">
            <a:off x="5703095" y="632875"/>
            <a:ext cx="78340" cy="11484529"/>
          </a:xfrm>
          <a:prstGeom prst="rect">
            <a:avLst/>
          </a:prstGeom>
          <a:solidFill>
            <a:srgbClr val="0097B6"/>
          </a:solidFill>
          <a:ln>
            <a:solidFill>
              <a:srgbClr val="0097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Marcador de Posição do Número do Diapositivo 3">
            <a:extLst>
              <a:ext uri="{FF2B5EF4-FFF2-40B4-BE49-F238E27FC236}">
                <a16:creationId xmlns:a16="http://schemas.microsoft.com/office/drawing/2014/main" id="{B05F05DC-A3E2-946F-DF98-D1340012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5147" y="6163320"/>
            <a:ext cx="704969" cy="369331"/>
          </a:xfrm>
        </p:spPr>
        <p:txBody>
          <a:bodyPr/>
          <a:lstStyle/>
          <a:p>
            <a:fld id="{5295F4AD-195B-4A9B-B09A-3A2D4187BA59}" type="slidenum">
              <a:rPr lang="pt-PT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5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3750DEE-9719-29EE-4CD3-05436E8430BE}"/>
              </a:ext>
            </a:extLst>
          </p:cNvPr>
          <p:cNvSpPr txBox="1">
            <a:spLocks/>
          </p:cNvSpPr>
          <p:nvPr/>
        </p:nvSpPr>
        <p:spPr>
          <a:xfrm>
            <a:off x="321665" y="244346"/>
            <a:ext cx="11484528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alt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DCD0561-9594-A337-3745-E8CC4BFD604C}"/>
              </a:ext>
            </a:extLst>
          </p:cNvPr>
          <p:cNvSpPr/>
          <p:nvPr/>
        </p:nvSpPr>
        <p:spPr>
          <a:xfrm>
            <a:off x="4363777" y="3849249"/>
            <a:ext cx="7330119" cy="46949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Asociación entre las subescalas de ProQOL5 y las dimensiones de SHAW*  </a:t>
            </a:r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ela 14">
                <a:extLst>
                  <a:ext uri="{FF2B5EF4-FFF2-40B4-BE49-F238E27FC236}">
                    <a16:creationId xmlns:a16="http://schemas.microsoft.com/office/drawing/2014/main" id="{E245C1BD-F4C5-900B-9E13-43E1410572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837751"/>
                  </p:ext>
                </p:extLst>
              </p:nvPr>
            </p:nvGraphicFramePr>
            <p:xfrm>
              <a:off x="4363777" y="1542497"/>
              <a:ext cx="3636178" cy="2160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88969">
                      <a:extLst>
                        <a:ext uri="{9D8B030D-6E8A-4147-A177-3AD203B41FA5}">
                          <a16:colId xmlns:a16="http://schemas.microsoft.com/office/drawing/2014/main" val="1126042576"/>
                        </a:ext>
                      </a:extLst>
                    </a:gridCol>
                    <a:gridCol w="623968">
                      <a:extLst>
                        <a:ext uri="{9D8B030D-6E8A-4147-A177-3AD203B41FA5}">
                          <a16:colId xmlns:a16="http://schemas.microsoft.com/office/drawing/2014/main" val="516851230"/>
                        </a:ext>
                      </a:extLst>
                    </a:gridCol>
                    <a:gridCol w="623241">
                      <a:extLst>
                        <a:ext uri="{9D8B030D-6E8A-4147-A177-3AD203B41FA5}">
                          <a16:colId xmlns:a16="http://schemas.microsoft.com/office/drawing/2014/main" val="1100038549"/>
                        </a:ext>
                      </a:extLst>
                    </a:gridCol>
                  </a:tblGrid>
                  <a:tr h="6239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pt-PT" sz="1400" b="1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Subescalas ProQOL5</a:t>
                          </a:r>
                          <a:endParaRPr lang="pt-PT" sz="16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4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𝐌</m:t>
                                </m:r>
                              </m:oMath>
                            </m:oMathPara>
                          </a14:m>
                          <a:endParaRPr lang="pt-PT" sz="16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50000"/>
                            </a:lnSpc>
                          </a:pPr>
                          <a:r>
                            <a:rPr lang="pt-PT" sz="1400" b="1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DE</a:t>
                          </a:r>
                          <a:endParaRPr lang="pt-PT" sz="16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642411"/>
                      </a:ext>
                    </a:extLst>
                  </a:tr>
                  <a:tr h="515007">
                    <a:tc>
                      <a:txBody>
                        <a:bodyPr/>
                        <a:lstStyle/>
                        <a:p>
                          <a:pPr marR="38100" algn="just">
                            <a:lnSpc>
                              <a:spcPts val="1600"/>
                            </a:lnSpc>
                          </a:pPr>
                          <a:r>
                            <a:rPr lang="pt-PT" sz="14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Satisfacción</a:t>
                          </a: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por </a:t>
                          </a:r>
                          <a:r>
                            <a:rPr lang="pt-PT" sz="14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Compasión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39,2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5,3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8047398"/>
                      </a:ext>
                    </a:extLst>
                  </a:tr>
                  <a:tr h="506048">
                    <a:tc>
                      <a:txBody>
                        <a:bodyPr/>
                        <a:lstStyle/>
                        <a:p>
                          <a:pPr marR="38100" algn="just">
                            <a:lnSpc>
                              <a:spcPts val="1600"/>
                            </a:lnSpc>
                          </a:pPr>
                          <a:r>
                            <a:rPr lang="pt-PT" sz="1400" i="1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Burnout</a:t>
                          </a: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24,8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4,6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841584"/>
                      </a:ext>
                    </a:extLst>
                  </a:tr>
                  <a:tr h="515007">
                    <a:tc>
                      <a:txBody>
                        <a:bodyPr/>
                        <a:lstStyle/>
                        <a:p>
                          <a:pPr marR="38100" algn="just">
                            <a:lnSpc>
                              <a:spcPts val="1600"/>
                            </a:lnSpc>
                          </a:pPr>
                          <a:r>
                            <a:rPr lang="es-ES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Estrés Traumático secundario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25,1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5,8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6949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ela 14">
                <a:extLst>
                  <a:ext uri="{FF2B5EF4-FFF2-40B4-BE49-F238E27FC236}">
                    <a16:creationId xmlns:a16="http://schemas.microsoft.com/office/drawing/2014/main" id="{E245C1BD-F4C5-900B-9E13-43E1410572B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837751"/>
                  </p:ext>
                </p:extLst>
              </p:nvPr>
            </p:nvGraphicFramePr>
            <p:xfrm>
              <a:off x="4363777" y="1542497"/>
              <a:ext cx="3636178" cy="2160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88969">
                      <a:extLst>
                        <a:ext uri="{9D8B030D-6E8A-4147-A177-3AD203B41FA5}">
                          <a16:colId xmlns:a16="http://schemas.microsoft.com/office/drawing/2014/main" val="1126042576"/>
                        </a:ext>
                      </a:extLst>
                    </a:gridCol>
                    <a:gridCol w="623968">
                      <a:extLst>
                        <a:ext uri="{9D8B030D-6E8A-4147-A177-3AD203B41FA5}">
                          <a16:colId xmlns:a16="http://schemas.microsoft.com/office/drawing/2014/main" val="516851230"/>
                        </a:ext>
                      </a:extLst>
                    </a:gridCol>
                    <a:gridCol w="623241">
                      <a:extLst>
                        <a:ext uri="{9D8B030D-6E8A-4147-A177-3AD203B41FA5}">
                          <a16:colId xmlns:a16="http://schemas.microsoft.com/office/drawing/2014/main" val="1100038549"/>
                        </a:ext>
                      </a:extLst>
                    </a:gridCol>
                  </a:tblGrid>
                  <a:tr h="62393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pt-PT" sz="1400" b="1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Subescalas ProQOL5</a:t>
                          </a:r>
                          <a:endParaRPr lang="pt-PT" sz="16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81553" t="-1942" r="-100000" b="-2456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50000"/>
                            </a:lnSpc>
                          </a:pPr>
                          <a:r>
                            <a:rPr lang="pt-PT" sz="1400" b="1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DE</a:t>
                          </a:r>
                          <a:endParaRPr lang="pt-PT" sz="16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2642411"/>
                      </a:ext>
                    </a:extLst>
                  </a:tr>
                  <a:tr h="515007">
                    <a:tc>
                      <a:txBody>
                        <a:bodyPr/>
                        <a:lstStyle/>
                        <a:p>
                          <a:pPr marR="38100" algn="just">
                            <a:lnSpc>
                              <a:spcPts val="1600"/>
                            </a:lnSpc>
                          </a:pPr>
                          <a:r>
                            <a:rPr lang="pt-PT" sz="14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Satisfacción</a:t>
                          </a: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por </a:t>
                          </a:r>
                          <a:r>
                            <a:rPr lang="pt-PT" sz="1400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Compasión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39,2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5,3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8047398"/>
                      </a:ext>
                    </a:extLst>
                  </a:tr>
                  <a:tr h="506048">
                    <a:tc>
                      <a:txBody>
                        <a:bodyPr/>
                        <a:lstStyle/>
                        <a:p>
                          <a:pPr marR="38100" algn="just">
                            <a:lnSpc>
                              <a:spcPts val="1600"/>
                            </a:lnSpc>
                          </a:pPr>
                          <a:r>
                            <a:rPr lang="pt-PT" sz="1400" i="1" kern="100" dirty="0" err="1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Burnout</a:t>
                          </a: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24,8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4,6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841584"/>
                      </a:ext>
                    </a:extLst>
                  </a:tr>
                  <a:tr h="515007">
                    <a:tc>
                      <a:txBody>
                        <a:bodyPr/>
                        <a:lstStyle/>
                        <a:p>
                          <a:pPr marR="38100" algn="just">
                            <a:lnSpc>
                              <a:spcPts val="1600"/>
                            </a:lnSpc>
                          </a:pPr>
                          <a:r>
                            <a:rPr lang="es-ES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Estrés Traumático secundario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25,1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ts val="16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5,8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694904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5A579BAB-ADAC-91F7-F702-7678D35F1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56391"/>
              </p:ext>
            </p:extLst>
          </p:nvPr>
        </p:nvGraphicFramePr>
        <p:xfrm>
          <a:off x="4476074" y="4263636"/>
          <a:ext cx="7330119" cy="1650092"/>
        </p:xfrm>
        <a:graphic>
          <a:graphicData uri="http://schemas.openxmlformats.org/drawingml/2006/table">
            <a:tbl>
              <a:tblPr firstRow="1" firstCol="1" bandRow="1"/>
              <a:tblGrid>
                <a:gridCol w="2533206">
                  <a:extLst>
                    <a:ext uri="{9D8B030D-6E8A-4147-A177-3AD203B41FA5}">
                      <a16:colId xmlns:a16="http://schemas.microsoft.com/office/drawing/2014/main" val="2003966695"/>
                    </a:ext>
                  </a:extLst>
                </a:gridCol>
                <a:gridCol w="2058987">
                  <a:extLst>
                    <a:ext uri="{9D8B030D-6E8A-4147-A177-3AD203B41FA5}">
                      <a16:colId xmlns:a16="http://schemas.microsoft.com/office/drawing/2014/main" val="2189607662"/>
                    </a:ext>
                  </a:extLst>
                </a:gridCol>
                <a:gridCol w="775013">
                  <a:extLst>
                    <a:ext uri="{9D8B030D-6E8A-4147-A177-3AD203B41FA5}">
                      <a16:colId xmlns:a16="http://schemas.microsoft.com/office/drawing/2014/main" val="810322893"/>
                    </a:ext>
                  </a:extLst>
                </a:gridCol>
                <a:gridCol w="1962913">
                  <a:extLst>
                    <a:ext uri="{9D8B030D-6E8A-4147-A177-3AD203B41FA5}">
                      <a16:colId xmlns:a16="http://schemas.microsoft.com/office/drawing/2014/main" val="1936790822"/>
                    </a:ext>
                  </a:extLst>
                </a:gridCol>
              </a:tblGrid>
              <a:tr h="21884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ProQOL5</a:t>
                      </a:r>
                      <a:endParaRPr lang="pt-PT" sz="1400" b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pt-PT" sz="1400" b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Satisfacción</a:t>
                      </a:r>
                      <a:r>
                        <a:rPr lang="pt-PT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pt-PT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por </a:t>
                      </a:r>
                      <a:r>
                        <a:rPr lang="pt-PT" sz="1400" b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Compasión</a:t>
                      </a:r>
                      <a:endParaRPr lang="pt-PT" sz="1400" b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pt-PT" sz="1400" b="1" i="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Burnout</a:t>
                      </a:r>
                      <a:endParaRPr lang="pt-PT" sz="1400" b="1" i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es-ES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Estrés Traumático Secundario</a:t>
                      </a:r>
                      <a:endParaRPr lang="pt-PT" sz="1400" b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987384"/>
                  </a:ext>
                </a:extLst>
              </a:tr>
              <a:tr h="323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SHAW</a:t>
                      </a:r>
                      <a:endParaRPr lang="pt-PT" sz="1400" b="1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456828"/>
                  </a:ext>
                </a:extLst>
              </a:tr>
              <a:tr h="3692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" sz="12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Compromiso</a:t>
                      </a:r>
                      <a:endParaRPr lang="pt-PT" sz="12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pt-PT" sz="12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0,619</a:t>
                      </a:r>
                      <a:endParaRPr lang="pt-PT" sz="12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pt-PT" sz="12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-0,622</a:t>
                      </a:r>
                      <a:endParaRPr lang="pt-PT" sz="12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pt-PT" sz="12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-0,219</a:t>
                      </a:r>
                      <a:endParaRPr lang="pt-PT" sz="12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92237"/>
                  </a:ext>
                </a:extLst>
              </a:tr>
              <a:tr h="3692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s-ES" sz="12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Satisfacción laboral</a:t>
                      </a:r>
                      <a:endParaRPr lang="pt-PT" sz="12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pt-PT" sz="1200" b="0" kern="1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0,431</a:t>
                      </a:r>
                      <a:endParaRPr lang="pt-PT" sz="12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pt-PT" sz="12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-0,504</a:t>
                      </a:r>
                      <a:endParaRPr lang="pt-PT" sz="12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pt-PT" sz="12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-0,136</a:t>
                      </a:r>
                      <a:endParaRPr lang="pt-PT" sz="12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888599"/>
                  </a:ext>
                </a:extLst>
              </a:tr>
              <a:tr h="3692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pt-PT" sz="1200" b="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Compromiso</a:t>
                      </a:r>
                      <a:r>
                        <a:rPr lang="pt-PT" sz="1200" b="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Organizacional </a:t>
                      </a:r>
                      <a:r>
                        <a:rPr lang="pt-PT" sz="1200" b="0" kern="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Afectivo</a:t>
                      </a:r>
                      <a:endParaRPr lang="pt-PT" sz="12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pt-PT" sz="1200" b="0" kern="100" dirty="0">
                          <a:solidFill>
                            <a:srgbClr val="01020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0,534</a:t>
                      </a:r>
                      <a:endParaRPr lang="pt-PT" sz="12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pt-PT" sz="12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-0,402</a:t>
                      </a:r>
                      <a:endParaRPr lang="pt-PT" sz="12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</a:pPr>
                      <a:r>
                        <a:rPr lang="pt-PT" sz="12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-0,028</a:t>
                      </a:r>
                      <a:endParaRPr lang="pt-PT" sz="1200" b="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609149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FFA38C91-0387-9374-6B4F-1C495857C504}"/>
              </a:ext>
            </a:extLst>
          </p:cNvPr>
          <p:cNvSpPr/>
          <p:nvPr/>
        </p:nvSpPr>
        <p:spPr>
          <a:xfrm>
            <a:off x="4372323" y="882022"/>
            <a:ext cx="3619086" cy="54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descriptivas de las subescalas ProQOL5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FFD799A-7E89-7356-D653-BB050A7A2431}"/>
              </a:ext>
            </a:extLst>
          </p:cNvPr>
          <p:cNvSpPr/>
          <p:nvPr/>
        </p:nvSpPr>
        <p:spPr>
          <a:xfrm>
            <a:off x="359570" y="882022"/>
            <a:ext cx="3815385" cy="540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 descriptivas de las dimensiones SHAW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ela 40">
                <a:extLst>
                  <a:ext uri="{FF2B5EF4-FFF2-40B4-BE49-F238E27FC236}">
                    <a16:creationId xmlns:a16="http://schemas.microsoft.com/office/drawing/2014/main" id="{EEC5EDB0-1DC1-7F3F-8B0B-632EF523A8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333938"/>
                  </p:ext>
                </p:extLst>
              </p:nvPr>
            </p:nvGraphicFramePr>
            <p:xfrm>
              <a:off x="356210" y="1542497"/>
              <a:ext cx="3876726" cy="2160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95359">
                      <a:extLst>
                        <a:ext uri="{9D8B030D-6E8A-4147-A177-3AD203B41FA5}">
                          <a16:colId xmlns:a16="http://schemas.microsoft.com/office/drawing/2014/main" val="4214103969"/>
                        </a:ext>
                      </a:extLst>
                    </a:gridCol>
                    <a:gridCol w="449085">
                      <a:extLst>
                        <a:ext uri="{9D8B030D-6E8A-4147-A177-3AD203B41FA5}">
                          <a16:colId xmlns:a16="http://schemas.microsoft.com/office/drawing/2014/main" val="2971737928"/>
                        </a:ext>
                      </a:extLst>
                    </a:gridCol>
                    <a:gridCol w="432282">
                      <a:extLst>
                        <a:ext uri="{9D8B030D-6E8A-4147-A177-3AD203B41FA5}">
                          <a16:colId xmlns:a16="http://schemas.microsoft.com/office/drawing/2014/main" val="3442187073"/>
                        </a:ext>
                      </a:extLst>
                    </a:gridCol>
                  </a:tblGrid>
                  <a:tr h="4547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pt-PT" sz="1400" b="1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Dimensiones SHAW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14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𝐌</m:t>
                                </m:r>
                              </m:oMath>
                            </m:oMathPara>
                          </a14:m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b="1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DE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881903"/>
                      </a:ext>
                    </a:extLst>
                  </a:tr>
                  <a:tr h="568421">
                    <a:tc>
                      <a:txBody>
                        <a:bodyPr/>
                        <a:lstStyle/>
                        <a:p>
                          <a:pPr marR="38100" algn="l">
                            <a:lnSpc>
                              <a:spcPct val="100000"/>
                            </a:lnSpc>
                          </a:pPr>
                          <a:r>
                            <a:rPr lang="es-ES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Compromiso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5,1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1,2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7032053"/>
                      </a:ext>
                    </a:extLst>
                  </a:tr>
                  <a:tr h="568421">
                    <a:tc>
                      <a:txBody>
                        <a:bodyPr/>
                        <a:lstStyle/>
                        <a:p>
                          <a:pPr marR="38100" algn="l">
                            <a:lnSpc>
                              <a:spcPct val="100000"/>
                            </a:lnSpc>
                          </a:pPr>
                          <a:r>
                            <a:rPr lang="es-ES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Satisfacción Laboral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3,3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1,1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3389659"/>
                      </a:ext>
                    </a:extLst>
                  </a:tr>
                  <a:tr h="568421">
                    <a:tc>
                      <a:txBody>
                        <a:bodyPr/>
                        <a:lstStyle/>
                        <a:p>
                          <a:pPr marR="38100" algn="l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Compromiso</a:t>
                          </a:r>
                          <a:r>
                            <a:rPr lang="pt-PT" sz="14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Organizacional </a:t>
                          </a:r>
                          <a:r>
                            <a:rPr lang="pt-PT" sz="14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Afectivo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4,8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1,4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54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ela 40">
                <a:extLst>
                  <a:ext uri="{FF2B5EF4-FFF2-40B4-BE49-F238E27FC236}">
                    <a16:creationId xmlns:a16="http://schemas.microsoft.com/office/drawing/2014/main" id="{EEC5EDB0-1DC1-7F3F-8B0B-632EF523A8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6333938"/>
                  </p:ext>
                </p:extLst>
              </p:nvPr>
            </p:nvGraphicFramePr>
            <p:xfrm>
              <a:off x="356210" y="1542497"/>
              <a:ext cx="3876726" cy="21600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995359">
                      <a:extLst>
                        <a:ext uri="{9D8B030D-6E8A-4147-A177-3AD203B41FA5}">
                          <a16:colId xmlns:a16="http://schemas.microsoft.com/office/drawing/2014/main" val="4214103969"/>
                        </a:ext>
                      </a:extLst>
                    </a:gridCol>
                    <a:gridCol w="449085">
                      <a:extLst>
                        <a:ext uri="{9D8B030D-6E8A-4147-A177-3AD203B41FA5}">
                          <a16:colId xmlns:a16="http://schemas.microsoft.com/office/drawing/2014/main" val="2971737928"/>
                        </a:ext>
                      </a:extLst>
                    </a:gridCol>
                    <a:gridCol w="432282">
                      <a:extLst>
                        <a:ext uri="{9D8B030D-6E8A-4147-A177-3AD203B41FA5}">
                          <a16:colId xmlns:a16="http://schemas.microsoft.com/office/drawing/2014/main" val="3442187073"/>
                        </a:ext>
                      </a:extLst>
                    </a:gridCol>
                  </a:tblGrid>
                  <a:tr h="4547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</a:pPr>
                          <a:r>
                            <a:rPr lang="pt-PT" sz="1400" b="1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Dimensiones SHAW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64865" t="-2667" r="-97297" b="-374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b="1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DE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7881903"/>
                      </a:ext>
                    </a:extLst>
                  </a:tr>
                  <a:tr h="568421">
                    <a:tc>
                      <a:txBody>
                        <a:bodyPr/>
                        <a:lstStyle/>
                        <a:p>
                          <a:pPr marR="38100" algn="l">
                            <a:lnSpc>
                              <a:spcPct val="100000"/>
                            </a:lnSpc>
                          </a:pPr>
                          <a:r>
                            <a:rPr lang="es-ES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Compromiso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5,1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1,2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17032053"/>
                      </a:ext>
                    </a:extLst>
                  </a:tr>
                  <a:tr h="568421">
                    <a:tc>
                      <a:txBody>
                        <a:bodyPr/>
                        <a:lstStyle/>
                        <a:p>
                          <a:pPr marR="38100" algn="l">
                            <a:lnSpc>
                              <a:spcPct val="100000"/>
                            </a:lnSpc>
                          </a:pPr>
                          <a:r>
                            <a:rPr lang="es-ES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Satisfacción Laboral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3,3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810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1,1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3389659"/>
                      </a:ext>
                    </a:extLst>
                  </a:tr>
                  <a:tr h="568421">
                    <a:tc>
                      <a:txBody>
                        <a:bodyPr/>
                        <a:lstStyle/>
                        <a:p>
                          <a:pPr marR="38100" algn="l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Compromiso</a:t>
                          </a:r>
                          <a:r>
                            <a:rPr lang="pt-PT" sz="1400" kern="1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 Organizacional </a:t>
                          </a:r>
                          <a:r>
                            <a:rPr lang="pt-PT" sz="1400" kern="100" dirty="0" err="1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Afectivo</a:t>
                          </a:r>
                          <a:endParaRPr lang="pt-PT" sz="14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4,8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38100" algn="ctr">
                            <a:lnSpc>
                              <a:spcPct val="100000"/>
                            </a:lnSpc>
                          </a:pPr>
                          <a:r>
                            <a:rPr lang="pt-PT" sz="1400" kern="1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1,4</a:t>
                          </a:r>
                          <a:endParaRPr lang="pt-PT" sz="2000" kern="100" dirty="0">
                            <a:effectLst/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1546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41AA5C1B-F10C-C799-3BC2-4ED1A31A4809}"/>
              </a:ext>
            </a:extLst>
          </p:cNvPr>
          <p:cNvSpPr txBox="1"/>
          <p:nvPr/>
        </p:nvSpPr>
        <p:spPr>
          <a:xfrm>
            <a:off x="184013" y="6509430"/>
            <a:ext cx="13624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Profesionales de enfermería en oncología: un análisis de la felicidad y la fatiga por compasión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E030D99-9127-3EA7-9C1B-DE3E2B21E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482" y="0"/>
            <a:ext cx="1382096" cy="103905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BCB89B8F-98C0-A45F-898A-A4C2D9EB4928}"/>
              </a:ext>
            </a:extLst>
          </p:cNvPr>
          <p:cNvSpPr txBox="1"/>
          <p:nvPr/>
        </p:nvSpPr>
        <p:spPr>
          <a:xfrm>
            <a:off x="4372323" y="5943556"/>
            <a:ext cx="69037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050" dirty="0">
                <a:solidFill>
                  <a:schemeClr val="tx1"/>
                </a:solidFill>
              </a:rPr>
              <a:t>*</a:t>
            </a:r>
            <a:r>
              <a:rPr lang="pt-PT" sz="1050" dirty="0" err="1">
                <a:solidFill>
                  <a:schemeClr val="tx1"/>
                </a:solidFill>
              </a:rPr>
              <a:t>Correlación</a:t>
            </a:r>
            <a:r>
              <a:rPr lang="pt-PT" sz="1050" dirty="0">
                <a:solidFill>
                  <a:schemeClr val="tx1"/>
                </a:solidFill>
              </a:rPr>
              <a:t> de </a:t>
            </a:r>
            <a:r>
              <a:rPr lang="pt-PT" sz="1050" dirty="0" err="1">
                <a:solidFill>
                  <a:schemeClr val="tx1"/>
                </a:solidFill>
              </a:rPr>
              <a:t>Pearson</a:t>
            </a:r>
            <a:endParaRPr lang="pt-PT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4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B3FB2-BC5F-9773-CF19-4B46D9665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4F7A3AC-DC8D-CBDC-E940-145C0DE470E8}"/>
              </a:ext>
            </a:extLst>
          </p:cNvPr>
          <p:cNvSpPr/>
          <p:nvPr/>
        </p:nvSpPr>
        <p:spPr>
          <a:xfrm rot="5400000">
            <a:off x="5324957" y="854335"/>
            <a:ext cx="78338" cy="10728251"/>
          </a:xfrm>
          <a:prstGeom prst="rect">
            <a:avLst/>
          </a:prstGeom>
          <a:solidFill>
            <a:srgbClr val="B0E4F4"/>
          </a:solidFill>
          <a:ln>
            <a:solidFill>
              <a:srgbClr val="00B9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AB098F8-08E1-A0B5-AB83-1BDAB92050B7}"/>
              </a:ext>
            </a:extLst>
          </p:cNvPr>
          <p:cNvSpPr/>
          <p:nvPr/>
        </p:nvSpPr>
        <p:spPr>
          <a:xfrm rot="5400000">
            <a:off x="5516342" y="741288"/>
            <a:ext cx="78339" cy="11111024"/>
          </a:xfrm>
          <a:prstGeom prst="rect">
            <a:avLst/>
          </a:prstGeom>
          <a:solidFill>
            <a:srgbClr val="32BBD5"/>
          </a:solidFill>
          <a:ln>
            <a:solidFill>
              <a:srgbClr val="32B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4B5F604-88E5-17FC-1014-FF87E5B9A6F1}"/>
              </a:ext>
            </a:extLst>
          </p:cNvPr>
          <p:cNvSpPr/>
          <p:nvPr/>
        </p:nvSpPr>
        <p:spPr>
          <a:xfrm rot="5400000">
            <a:off x="5703095" y="632875"/>
            <a:ext cx="78340" cy="11484529"/>
          </a:xfrm>
          <a:prstGeom prst="rect">
            <a:avLst/>
          </a:prstGeom>
          <a:solidFill>
            <a:srgbClr val="0097B6"/>
          </a:solidFill>
          <a:ln>
            <a:solidFill>
              <a:srgbClr val="0097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Marcador de Posição do Número do Diapositivo 3">
            <a:extLst>
              <a:ext uri="{FF2B5EF4-FFF2-40B4-BE49-F238E27FC236}">
                <a16:creationId xmlns:a16="http://schemas.microsoft.com/office/drawing/2014/main" id="{D8C26B7F-D0A0-1DC3-F12B-DCBE1FC6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698" y="6151303"/>
            <a:ext cx="704969" cy="369331"/>
          </a:xfrm>
        </p:spPr>
        <p:txBody>
          <a:bodyPr/>
          <a:lstStyle/>
          <a:p>
            <a:fld id="{5295F4AD-195B-4A9B-B09A-3A2D4187BA59}" type="slidenum">
              <a:rPr lang="pt-PT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r>
              <a:rPr lang="pt-P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5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53C2522-BF6B-3C44-D854-7CE8DFE0391A}"/>
              </a:ext>
            </a:extLst>
          </p:cNvPr>
          <p:cNvSpPr txBox="1">
            <a:spLocks/>
          </p:cNvSpPr>
          <p:nvPr/>
        </p:nvSpPr>
        <p:spPr>
          <a:xfrm>
            <a:off x="321665" y="209865"/>
            <a:ext cx="11484528" cy="381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altLang="pt-P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BE5BE54-6D31-8E0B-25E2-B40D284A05F9}"/>
              </a:ext>
            </a:extLst>
          </p:cNvPr>
          <p:cNvSpPr/>
          <p:nvPr/>
        </p:nvSpPr>
        <p:spPr>
          <a:xfrm>
            <a:off x="321665" y="1178077"/>
            <a:ext cx="11484528" cy="45018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los profesionales de la salud en oncología, los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niveles moderados de Felicidad en el Trabajo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están asociados con un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un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la Satisfacción por Compasión.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compromiso demostró ser fundamental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mostrando fuertes asociaciones con menores niveles de </a:t>
            </a:r>
            <a:r>
              <a:rPr lang="es-E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mayores niveles de Satisfacción por Compasión,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reforzando el papel del compromiso emocional en el bienestar.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crucial implementar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preventivas contra la Fatiga por Compasión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la felicidad en el trabajo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Estas prácticas ayudan a reducir el desgaste emocional, promoviendo un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 laboral más saludable y sostenible.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Profesionales más felices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 fatigados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productivos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sienten más conectados con la misión de la organización y, en consecuencia,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ofrecen una atención de mayor calidad.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73DC557-2B38-5D1B-8535-B3248976BEB3}"/>
              </a:ext>
            </a:extLst>
          </p:cNvPr>
          <p:cNvSpPr txBox="1"/>
          <p:nvPr/>
        </p:nvSpPr>
        <p:spPr>
          <a:xfrm>
            <a:off x="233175" y="6530689"/>
            <a:ext cx="136241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Profesionales de enfermería en oncología: un análisis de la felicidad y la fatiga por compasión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CE0B00D-0094-87C8-0DA5-3ED3A8197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3482" y="0"/>
            <a:ext cx="1382096" cy="10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9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2C229-B38F-B4A2-A58A-102662178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63F33C5-8630-D0F9-5459-A7F554B441FB}"/>
              </a:ext>
            </a:extLst>
          </p:cNvPr>
          <p:cNvSpPr/>
          <p:nvPr/>
        </p:nvSpPr>
        <p:spPr>
          <a:xfrm rot="5400000">
            <a:off x="5324957" y="854335"/>
            <a:ext cx="78338" cy="10728251"/>
          </a:xfrm>
          <a:prstGeom prst="rect">
            <a:avLst/>
          </a:prstGeom>
          <a:solidFill>
            <a:srgbClr val="B0E4F4"/>
          </a:solidFill>
          <a:ln>
            <a:solidFill>
              <a:srgbClr val="00B9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4A83E6D-8717-7460-2CF3-8C44299F867A}"/>
              </a:ext>
            </a:extLst>
          </p:cNvPr>
          <p:cNvSpPr/>
          <p:nvPr/>
        </p:nvSpPr>
        <p:spPr>
          <a:xfrm rot="5400000">
            <a:off x="5516342" y="741288"/>
            <a:ext cx="78339" cy="11111024"/>
          </a:xfrm>
          <a:prstGeom prst="rect">
            <a:avLst/>
          </a:prstGeom>
          <a:solidFill>
            <a:srgbClr val="32BBD5"/>
          </a:solidFill>
          <a:ln>
            <a:solidFill>
              <a:srgbClr val="32B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72955EE-9805-0DC0-6005-C8A4A8BA2005}"/>
              </a:ext>
            </a:extLst>
          </p:cNvPr>
          <p:cNvSpPr/>
          <p:nvPr/>
        </p:nvSpPr>
        <p:spPr>
          <a:xfrm rot="5400000">
            <a:off x="5703095" y="632875"/>
            <a:ext cx="78340" cy="11484529"/>
          </a:xfrm>
          <a:prstGeom prst="rect">
            <a:avLst/>
          </a:prstGeom>
          <a:solidFill>
            <a:srgbClr val="0097B6"/>
          </a:solidFill>
          <a:ln>
            <a:solidFill>
              <a:srgbClr val="0097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72CF2FF-FFB1-48F9-C8D8-32C6B5F91A85}"/>
              </a:ext>
            </a:extLst>
          </p:cNvPr>
          <p:cNvSpPr/>
          <p:nvPr/>
        </p:nvSpPr>
        <p:spPr>
          <a:xfrm rot="5400000">
            <a:off x="5726103" y="-4868128"/>
            <a:ext cx="78340" cy="11484529"/>
          </a:xfrm>
          <a:prstGeom prst="rect">
            <a:avLst/>
          </a:prstGeom>
          <a:solidFill>
            <a:srgbClr val="0097B6"/>
          </a:solidFill>
          <a:ln>
            <a:solidFill>
              <a:srgbClr val="0097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714C25F3-C0FE-56E0-A9CD-CCA9F1E704E9}"/>
              </a:ext>
            </a:extLst>
          </p:cNvPr>
          <p:cNvSpPr txBox="1">
            <a:spLocks/>
          </p:cNvSpPr>
          <p:nvPr/>
        </p:nvSpPr>
        <p:spPr>
          <a:xfrm>
            <a:off x="436164" y="1787186"/>
            <a:ext cx="8245719" cy="23477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97B6"/>
            </a:solidFill>
          </a:ln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>
              <a:lnSpc>
                <a:spcPct val="210000"/>
              </a:lnSpc>
              <a:spcBef>
                <a:spcPct val="0"/>
              </a:spcBef>
              <a:buNone/>
            </a:pPr>
            <a:r>
              <a:rPr lang="es-ES" alt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PROFESIONALES DE ENFERMERÍA EN ONCOLOGÍA: </a:t>
            </a:r>
          </a:p>
          <a:p>
            <a:pPr algn="ctr" eaLnBrk="1" hangingPunct="1">
              <a:lnSpc>
                <a:spcPct val="210000"/>
              </a:lnSpc>
              <a:spcBef>
                <a:spcPct val="0"/>
              </a:spcBef>
              <a:buNone/>
            </a:pPr>
            <a:r>
              <a:rPr lang="es-ES" altLang="pt-P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ANÁLISIS DE LA FELICIDAD Y LA FATIGA POR COMPASIÓN</a:t>
            </a:r>
            <a:endParaRPr lang="pt-PT" altLang="pt-PT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4574A7F-1E5B-7A10-B9E6-1F01F3AD5D66}"/>
              </a:ext>
            </a:extLst>
          </p:cNvPr>
          <p:cNvSpPr txBox="1"/>
          <p:nvPr/>
        </p:nvSpPr>
        <p:spPr>
          <a:xfrm>
            <a:off x="226678" y="4501904"/>
            <a:ext cx="12353960" cy="146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Sandrina Sá</a:t>
            </a:r>
            <a:r>
              <a:rPr lang="pt-PT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PT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pt-PT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Rosa Silva</a:t>
            </a:r>
            <a:r>
              <a:rPr lang="pt-PT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PT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&amp; Elisabete Borges</a:t>
            </a:r>
            <a:r>
              <a:rPr lang="pt-PT" b="1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</a:p>
          <a:p>
            <a:pPr>
              <a:spcAft>
                <a:spcPts val="600"/>
              </a:spcAft>
            </a:pPr>
            <a:endParaRPr lang="pt-PT" sz="1400" b="1" baseline="30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t-P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Escola Superior de Enfermagem do Porto - </a:t>
            </a:r>
            <a:r>
              <a:rPr lang="pt-PT" sz="1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Estudiante</a:t>
            </a:r>
            <a:r>
              <a:rPr lang="pt-P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MDCSE,</a:t>
            </a:r>
            <a:r>
              <a:rPr lang="pt-P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IPO-Porto, Portugal, </a:t>
            </a:r>
            <a:r>
              <a:rPr lang="pt-P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sandrina8@gmail.com</a:t>
            </a:r>
            <a:endParaRPr lang="pt-PT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t-P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Escola Superior de Enfermagem do Porto, CINTESIS@RISE, Portugal</a:t>
            </a:r>
            <a:endParaRPr lang="pt-PT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1400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t-PT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Escola Superior de Enfermagem do Porto, CINTESIS@RISE, Portugal</a:t>
            </a:r>
            <a:endParaRPr lang="pt-PT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35D63D6-108B-9242-2C33-8265CC274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844" y="5731850"/>
            <a:ext cx="3340481" cy="89488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506F104-2B3A-2CBF-94AE-9AB85F52A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8844" y="172603"/>
            <a:ext cx="3293727" cy="24762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8FF6CD5-8651-65D2-C653-90544C51C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264876" y="3032823"/>
            <a:ext cx="1837694" cy="183769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897A4F0-4DA7-3CF6-546D-752F43A51A07}"/>
              </a:ext>
            </a:extLst>
          </p:cNvPr>
          <p:cNvSpPr txBox="1"/>
          <p:nvPr/>
        </p:nvSpPr>
        <p:spPr>
          <a:xfrm>
            <a:off x="10238740" y="4903188"/>
            <a:ext cx="1953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>
                <a:latin typeface="Arial" panose="020B0604020202020204" pitchFamily="34" charset="0"/>
                <a:cs typeface="Arial" panose="020B0604020202020204" pitchFamily="34" charset="0"/>
              </a:rPr>
              <a:t>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27673947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674</Words>
  <Application>Microsoft Office PowerPoint</Application>
  <PresentationFormat>Ecrã Panorâmico</PresentationFormat>
  <Paragraphs>125</Paragraphs>
  <Slides>6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Sandrina Sá</dc:creator>
  <cp:lastModifiedBy>Sandrina Sá</cp:lastModifiedBy>
  <cp:revision>13</cp:revision>
  <dcterms:created xsi:type="dcterms:W3CDTF">2024-11-14T18:04:10Z</dcterms:created>
  <dcterms:modified xsi:type="dcterms:W3CDTF">2024-11-15T12:53:15Z</dcterms:modified>
</cp:coreProperties>
</file>