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30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18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9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2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28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1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79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79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84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rumb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bi.global/sites/default/files/2019-05/JBI-Levels-of-evidence_2014_0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95"/>
            <a:ext cx="12192000" cy="59980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279931" y="5998020"/>
            <a:ext cx="3912069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5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Autores: </a:t>
            </a:r>
          </a:p>
          <a:p>
            <a:pPr algn="just">
              <a:lnSpc>
                <a:spcPct val="107000"/>
              </a:lnSpc>
            </a:pPr>
            <a:r>
              <a:rPr lang="es-ES" sz="1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María Rumbo-Prieto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jmrumbo@gmail.com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de la Salud,  Universidad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 Coruña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 Vázquez Rumbo</a:t>
            </a:r>
            <a:endParaRPr lang="es-E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Complejo Hospitalario Universitario de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Ferrol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21" y="6120662"/>
            <a:ext cx="1199750" cy="678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14" y="5888338"/>
            <a:ext cx="1143207" cy="1143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8" y="5888338"/>
            <a:ext cx="5976312" cy="98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9715" y="253897"/>
            <a:ext cx="11832569" cy="15696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3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Y RIESGO LABORAL ASOCIADO AL USO DE </a:t>
            </a:r>
            <a:r>
              <a:rPr lang="es-ES" sz="3200" b="1" dirty="0" err="1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SEVOFLURANO</a:t>
            </a:r>
            <a:r>
              <a:rPr lang="es-ES" sz="32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TÓPICO </a:t>
            </a:r>
            <a:r>
              <a:rPr lang="es-ES" sz="3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TRATAMIENTO DE HERIDAS CRÓNICAS </a:t>
            </a:r>
            <a:endParaRPr lang="es-ES" sz="32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45014" y="5765694"/>
            <a:ext cx="6246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Imagen: (Fotograma) técnica de uso del </a:t>
            </a:r>
            <a:r>
              <a:rPr lang="es-ES" sz="1100" dirty="0" err="1" smtClean="0">
                <a:solidFill>
                  <a:schemeClr val="bg1"/>
                </a:solidFill>
              </a:rPr>
              <a:t>sevoflurano</a:t>
            </a:r>
            <a:r>
              <a:rPr lang="es-ES" sz="1100" dirty="0">
                <a:solidFill>
                  <a:schemeClr val="bg1"/>
                </a:solidFill>
              </a:rPr>
              <a:t>. </a:t>
            </a:r>
            <a:r>
              <a:rPr lang="es-ES" sz="1100" dirty="0" err="1" smtClean="0">
                <a:solidFill>
                  <a:schemeClr val="bg1"/>
                </a:solidFill>
              </a:rPr>
              <a:t>Imbernón</a:t>
            </a:r>
            <a:r>
              <a:rPr lang="es-ES" sz="1100" dirty="0" smtClean="0">
                <a:solidFill>
                  <a:schemeClr val="bg1"/>
                </a:solidFill>
              </a:rPr>
              <a:t>-Moya A, et al. 2017.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ATSE lanza una campaña de protección de frente a los medicamen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13"/>
            <a:ext cx="12192000" cy="68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8731988" y="4134450"/>
            <a:ext cx="3333012" cy="578619"/>
            <a:chOff x="8241256" y="76314"/>
            <a:chExt cx="3333012" cy="57861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</p:grpSp>
      <p:sp>
        <p:nvSpPr>
          <p:cNvPr id="18" name="Rectángulo 17"/>
          <p:cNvSpPr/>
          <p:nvPr/>
        </p:nvSpPr>
        <p:spPr>
          <a:xfrm>
            <a:off x="8731988" y="4713069"/>
            <a:ext cx="3587012" cy="94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curvada hacia la izquierda 2"/>
          <p:cNvSpPr/>
          <p:nvPr/>
        </p:nvSpPr>
        <p:spPr>
          <a:xfrm rot="295960">
            <a:off x="9564922" y="2192573"/>
            <a:ext cx="2157385" cy="2103107"/>
          </a:xfrm>
          <a:prstGeom prst="curvedLeftArrow">
            <a:avLst>
              <a:gd name="adj1" fmla="val 26454"/>
              <a:gd name="adj2" fmla="val 50000"/>
              <a:gd name="adj3" fmla="val 59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20716854">
            <a:off x="7727673" y="634305"/>
            <a:ext cx="454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¡¡Muchas gracias!!</a:t>
            </a:r>
          </a:p>
          <a:p>
            <a:pPr algn="ctr"/>
            <a:endParaRPr lang="es-E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por vuestra atención</a:t>
            </a:r>
            <a:endParaRPr lang="es-E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4386963" y="90121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INTRODUCCIÓN: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8641" y="792603"/>
            <a:ext cx="88261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anestésico halogenado líquido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ha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convertido en una estrategia farmacológica interesante como tratamiento de úlceras y heridas crónicas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complicadas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(“fármaco de uso compasivo”).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le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confiere propiedades con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efecto analgésico, bactericida y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cicatrizante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está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estandarizado su uso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clínico,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 determinado el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ocupacional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persona que lo manipula (médico/enfermera-o).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827" y="2493957"/>
            <a:ext cx="2997200" cy="201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8802827" y="4505443"/>
            <a:ext cx="282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Jeringa precargada con </a:t>
            </a:r>
            <a:r>
              <a:rPr lang="es-ES" sz="1400" dirty="0" err="1" smtClean="0">
                <a:solidFill>
                  <a:srgbClr val="0070C0"/>
                </a:solidFill>
              </a:rPr>
              <a:t>sevoflurano</a:t>
            </a:r>
            <a:r>
              <a:rPr lang="es-ES" sz="1400" dirty="0" smtClean="0">
                <a:solidFill>
                  <a:srgbClr val="0070C0"/>
                </a:solidFill>
              </a:rPr>
              <a:t> tópico (</a:t>
            </a:r>
            <a:r>
              <a:rPr lang="es-ES" sz="1400" dirty="0" err="1" smtClean="0">
                <a:solidFill>
                  <a:srgbClr val="0070C0"/>
                </a:solidFill>
              </a:rPr>
              <a:t>Fdez</a:t>
            </a:r>
            <a:r>
              <a:rPr lang="es-ES" sz="1400" dirty="0" smtClean="0">
                <a:solidFill>
                  <a:srgbClr val="0070C0"/>
                </a:solidFill>
              </a:rPr>
              <a:t>-Ginés D, et al; 2015).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¿Qué es la enfermería del trabajo? - MAS Preven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233680" y="25577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OBJETIVO: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Sevoflurano Solución para inhalación - INFOMERC Vademécum Farmacéutico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231" l="0" r="97030">
                        <a14:foregroundMark x1="37129" y1="3846" x2="37129" y2="3846"/>
                        <a14:foregroundMark x1="37624" y1="95385" x2="37624" y2="95385"/>
                        <a14:foregroundMark x1="46535" y1="93846" x2="46535" y2="93846"/>
                        <a14:foregroundMark x1="27723" y1="96154" x2="27723" y2="9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6354" y="2110929"/>
            <a:ext cx="2099446" cy="27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013651"/>
            <a:ext cx="5143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/>
              <a:t>Revisar la </a:t>
            </a:r>
            <a:r>
              <a:rPr lang="es-ES" sz="3000" b="1" dirty="0"/>
              <a:t>literatura científica para contestar la </a:t>
            </a:r>
            <a:r>
              <a:rPr lang="es-ES" sz="3000" b="1" dirty="0" smtClean="0"/>
              <a:t>pregunta:</a:t>
            </a:r>
          </a:p>
          <a:p>
            <a:endParaRPr lang="es-ES" sz="2000" dirty="0"/>
          </a:p>
          <a:p>
            <a:r>
              <a:rPr lang="es-ES" sz="3000" b="1" i="1" dirty="0" smtClean="0">
                <a:solidFill>
                  <a:srgbClr val="002060"/>
                </a:solidFill>
              </a:rPr>
              <a:t>¿Cuál es la seguridad y el riesgo que padece la enfermera/o durante la exposición al uso de </a:t>
            </a:r>
            <a:r>
              <a:rPr lang="es-ES" sz="3000" b="1" i="1" dirty="0" err="1" smtClean="0">
                <a:solidFill>
                  <a:srgbClr val="002060"/>
                </a:solidFill>
              </a:rPr>
              <a:t>sevoflurano</a:t>
            </a:r>
            <a:r>
              <a:rPr lang="es-ES" sz="3000" b="1" i="1" dirty="0" smtClean="0">
                <a:solidFill>
                  <a:srgbClr val="002060"/>
                </a:solidFill>
              </a:rPr>
              <a:t> tópico, en la curación de heridas crónicas</a:t>
            </a:r>
            <a:r>
              <a:rPr lang="es-ES" sz="3200" i="1" dirty="0" smtClean="0">
                <a:solidFill>
                  <a:srgbClr val="002060"/>
                </a:solidFill>
              </a:rPr>
              <a:t>? </a:t>
            </a:r>
            <a:endParaRPr lang="es-E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fermería del trabajo, pieza clave para la seguridad y salud en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54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8292056" y="1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METODOLOGÍA: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96119" y="697750"/>
            <a:ext cx="6568881" cy="44694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ESTUDIO: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sistemática de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BÚSQUEDA BIBLIOGRÁFICA: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de ciencias de la Salud: 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Scopus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CINAHL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EMBASE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plataforma Web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Sciencie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WoS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 DE BÚSQUEDA: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Formato 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PCC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(Participantes-Concepto-Contexto) de la Joanna 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Briggs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</a:t>
            </a:r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SELECCIÓN DE ARTÍCULOS: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pares siguiendo el diagrama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flujo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PRISMA </a:t>
            </a:r>
            <a:r>
              <a:rPr lang="es-ES" b="1" dirty="0" smtClean="0">
                <a:solidFill>
                  <a:srgbClr val="00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SÍNTESIS DE RESULTADOS: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 narrativa.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106864" y="36379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(1):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omo Hacer Los Resultados De Una Revision Bibliografica - Idea de Hac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3" y="621154"/>
            <a:ext cx="2626567" cy="17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57" y="164352"/>
            <a:ext cx="5211568" cy="52332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80" y="2231952"/>
            <a:ext cx="6362700" cy="3114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86" r="100000">
                        <a14:foregroundMark x1="2945" y1="21481" x2="2945" y2="21481"/>
                        <a14:foregroundMark x1="18160" y1="26667" x2="18160" y2="26667"/>
                        <a14:foregroundMark x1="19877" y1="48148" x2="19877" y2="48148"/>
                        <a14:foregroundMark x1="6748" y1="20741" x2="6748" y2="20741"/>
                        <a14:foregroundMark x1="11902" y1="25926" x2="11902" y2="25926"/>
                        <a14:foregroundMark x1="12761" y1="42963" x2="12761" y2="42963"/>
                        <a14:foregroundMark x1="9325" y1="54815" x2="9325" y2="54815"/>
                        <a14:foregroundMark x1="6748" y1="53333" x2="6748" y2="53333"/>
                        <a14:foregroundMark x1="18650" y1="88889" x2="18650" y2="88889"/>
                        <a14:foregroundMark x1="27607" y1="86667" x2="27607" y2="86667"/>
                        <a14:foregroundMark x1="2209" y1="80000" x2="2209" y2="80000"/>
                        <a14:foregroundMark x1="39509" y1="20741" x2="39509" y2="20741"/>
                        <a14:foregroundMark x1="33988" y1="28889" x2="33988" y2="28889"/>
                        <a14:foregroundMark x1="33865" y1="88889" x2="33865" y2="88889"/>
                        <a14:foregroundMark x1="47239" y1="87407" x2="47239" y2="87407"/>
                        <a14:foregroundMark x1="74847" y1="49630" x2="74847" y2="49630"/>
                        <a14:foregroundMark x1="60982" y1="50370" x2="60982" y2="50370"/>
                        <a14:foregroundMark x1="66258" y1="87407" x2="66258" y2="87407"/>
                        <a14:foregroundMark x1="54847" y1="82963" x2="54847" y2="82963"/>
                        <a14:foregroundMark x1="2945" y1="42963" x2="2945" y2="42963"/>
                        <a14:foregroundMark x1="25521" y1="52593" x2="25521" y2="52593"/>
                        <a14:foregroundMark x1="28221" y1="41481" x2="28221" y2="41481"/>
                        <a14:foregroundMark x1="28221" y1="25185" x2="28221" y2="25185"/>
                        <a14:foregroundMark x1="25644" y1="15556" x2="25644" y2="15556"/>
                        <a14:foregroundMark x1="21595" y1="19259" x2="21595" y2="19259"/>
                        <a14:foregroundMark x1="17546" y1="45926" x2="17546" y2="45926"/>
                        <a14:foregroundMark x1="40000" y1="50370" x2="40000" y2="50370"/>
                        <a14:foregroundMark x1="43681" y1="50370" x2="43681" y2="50370"/>
                        <a14:foregroundMark x1="43067" y1="91852" x2="43067" y2="91852"/>
                        <a14:foregroundMark x1="9080" y1="55556" x2="15092" y2="55556"/>
                        <a14:foregroundMark x1="8221" y1="51111" x2="10552" y2="49630"/>
                        <a14:foregroundMark x1="2086" y1="33333" x2="2086" y2="33333"/>
                        <a14:foregroundMark x1="5031" y1="51111" x2="5031" y2="51111"/>
                        <a14:foregroundMark x1="22822" y1="52593" x2="22822" y2="52593"/>
                        <a14:foregroundMark x1="20736" y1="49630" x2="20736" y2="49630"/>
                        <a14:foregroundMark x1="23926" y1="51111" x2="23926" y2="51111"/>
                        <a14:foregroundMark x1="26380" y1="81481" x2="26380" y2="81481"/>
                        <a14:foregroundMark x1="17423" y1="81481" x2="17423" y2="81481"/>
                        <a14:foregroundMark x1="33620" y1="54815" x2="33620" y2="54815"/>
                        <a14:foregroundMark x1="33252" y1="45185" x2="33252" y2="45185"/>
                        <a14:foregroundMark x1="33252" y1="74815" x2="33252" y2="74815"/>
                        <a14:foregroundMark x1="39264" y1="82963" x2="39264" y2="82963"/>
                        <a14:foregroundMark x1="47975" y1="53333" x2="47975" y2="53333"/>
                        <a14:foregroundMark x1="47607" y1="16296" x2="47607" y2="16296"/>
                        <a14:foregroundMark x1="45276" y1="19259" x2="45276" y2="19259"/>
                        <a14:foregroundMark x1="43067" y1="18519" x2="43067" y2="18519"/>
                        <a14:foregroundMark x1="40859" y1="18519" x2="40859" y2="18519"/>
                        <a14:foregroundMark x1="37301" y1="34074" x2="37301" y2="34074"/>
                        <a14:foregroundMark x1="48466" y1="81481" x2="48466" y2="81481"/>
                        <a14:foregroundMark x1="44908" y1="89630" x2="44908" y2="89630"/>
                        <a14:foregroundMark x1="58773" y1="43704" x2="58773" y2="43704"/>
                        <a14:foregroundMark x1="55706" y1="32593" x2="55706" y2="32593"/>
                        <a14:foregroundMark x1="54356" y1="28889" x2="54356" y2="28889"/>
                        <a14:foregroundMark x1="63190" y1="42963" x2="63190" y2="42963"/>
                        <a14:foregroundMark x1="66012" y1="35556" x2="66012" y2="35556"/>
                        <a14:foregroundMark x1="66135" y1="28889" x2="66135" y2="28889"/>
                        <a14:foregroundMark x1="66258" y1="55556" x2="66258" y2="55556"/>
                        <a14:foregroundMark x1="54356" y1="80000" x2="54356" y2="80000"/>
                        <a14:foregroundMark x1="66258" y1="80000" x2="66258" y2="80000"/>
                        <a14:foregroundMark x1="71043" y1="90370" x2="71043" y2="90370"/>
                        <a14:foregroundMark x1="77669" y1="87407" x2="77669" y2="87407"/>
                        <a14:foregroundMark x1="80491" y1="87407" x2="80491" y2="87407"/>
                        <a14:foregroundMark x1="81472" y1="87407" x2="81472" y2="87407"/>
                        <a14:foregroundMark x1="75706" y1="82963" x2="75706" y2="82963"/>
                        <a14:foregroundMark x1="74479" y1="82963" x2="74479" y2="82963"/>
                        <a14:foregroundMark x1="78160" y1="35556" x2="78160" y2="35556"/>
                        <a14:foregroundMark x1="77055" y1="22963" x2="77055" y2="22963"/>
                        <a14:foregroundMark x1="75337" y1="33333" x2="75337" y2="33333"/>
                        <a14:foregroundMark x1="80491" y1="82222" x2="80491" y2="82222"/>
                        <a14:foregroundMark x1="75706" y1="80000" x2="75706" y2="80000"/>
                        <a14:backgroundMark x1="6748" y1="35556" x2="6748" y2="35556"/>
                        <a14:backgroundMark x1="10675" y1="6667" x2="10675" y2="6667"/>
                        <a14:backgroundMark x1="15092" y1="13333" x2="15092" y2="13333"/>
                        <a14:backgroundMark x1="15092" y1="77778" x2="15092" y2="77778"/>
                        <a14:backgroundMark x1="22331" y1="88889" x2="22331" y2="88889"/>
                        <a14:backgroundMark x1="30675" y1="65185" x2="30675" y2="65185"/>
                        <a14:backgroundMark x1="37178" y1="8148" x2="37178" y2="8148"/>
                        <a14:backgroundMark x1="51166" y1="41481" x2="51166" y2="41481"/>
                        <a14:backgroundMark x1="82945" y1="25926" x2="82945" y2="25926"/>
                        <a14:backgroundMark x1="88221" y1="16296" x2="88221" y2="16296"/>
                        <a14:backgroundMark x1="77301" y1="60000" x2="77301" y2="60000"/>
                        <a14:backgroundMark x1="86626" y1="82963" x2="86626" y2="82963"/>
                        <a14:backgroundMark x1="92270" y1="87407" x2="92270" y2="87407"/>
                        <a14:backgroundMark x1="95215" y1="87407" x2="95215" y2="87407"/>
                        <a14:backgroundMark x1="83436" y1="15556" x2="83436" y2="15556"/>
                        <a14:backgroundMark x1="86626" y1="20741" x2="86626" y2="20741"/>
                        <a14:backgroundMark x1="93129" y1="14074" x2="93129" y2="14074"/>
                        <a14:backgroundMark x1="99141" y1="13333" x2="99141" y2="13333"/>
                        <a14:backgroundMark x1="95828" y1="17037" x2="95828" y2="17037"/>
                        <a14:backgroundMark x1="99387" y1="30370" x2="99387" y2="3037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5" y="1311186"/>
            <a:ext cx="3825455" cy="6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0" y="-450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(2):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" y="519039"/>
            <a:ext cx="11524565" cy="45908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3680" y="5109872"/>
            <a:ext cx="11524565" cy="3820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1200"/>
              </a:spcAft>
            </a:pPr>
            <a:r>
              <a:rPr lang="es-E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Tabla 2.</a:t>
            </a:r>
            <a:r>
              <a:rPr lang="es-E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Descripción de los estudios y la síntesis de resultados.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Fuente JBI of levels evidence: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u="sng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https://jbi.global/sites/default/files/2019-05/JBI-Levels-of-evidence_2014_0.pdf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E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pic>
        <p:nvPicPr>
          <p:cNvPr id="3074" name="Picture 2" descr="Riesgos Laborales en Enfermería» PREVENCIÓN EN SALUD PROACTI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5394" cy="54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029541" y="-7479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(3):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29225" y="757869"/>
            <a:ext cx="70214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/>
              <a:t>Todos los </a:t>
            </a:r>
            <a:r>
              <a:rPr lang="es-ES" sz="2400" dirty="0" smtClean="0"/>
              <a:t>estudios, </a:t>
            </a:r>
            <a:r>
              <a:rPr lang="es-ES" sz="2400" dirty="0"/>
              <a:t>indican posibles </a:t>
            </a:r>
            <a:r>
              <a:rPr lang="es-ES" sz="2400" b="1" u="sng" dirty="0"/>
              <a:t>efectos secundarios por incorrecta manipulación </a:t>
            </a:r>
            <a:r>
              <a:rPr lang="es-ES" sz="2400" dirty="0"/>
              <a:t>de dicho </a:t>
            </a:r>
            <a:r>
              <a:rPr lang="es-ES" sz="2400" dirty="0" smtClean="0"/>
              <a:t>fármaco </a:t>
            </a:r>
            <a:r>
              <a:rPr lang="es-ES" sz="2400" dirty="0"/>
              <a:t>para el profesional sanitario que lo administra. </a:t>
            </a:r>
            <a:endParaRPr lang="es-E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 smtClean="0"/>
              <a:t>Entre </a:t>
            </a:r>
            <a:r>
              <a:rPr lang="es-ES" sz="2400" dirty="0"/>
              <a:t>los síntomas y signos más comunes están </a:t>
            </a:r>
            <a:r>
              <a:rPr lang="es-ES" sz="2400" b="1" u="sng" dirty="0"/>
              <a:t>alteraciones neurológicas</a:t>
            </a:r>
            <a:r>
              <a:rPr lang="es-ES" sz="2400" u="sng" dirty="0"/>
              <a:t> </a:t>
            </a:r>
            <a:r>
              <a:rPr lang="es-ES" sz="2400" dirty="0"/>
              <a:t>como malestar general, mareo, náuseas y cefalea de distinta intensidad. </a:t>
            </a:r>
            <a:endParaRPr lang="es-E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1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 smtClean="0"/>
              <a:t>Aunque </a:t>
            </a:r>
            <a:r>
              <a:rPr lang="es-ES" sz="2400" dirty="0"/>
              <a:t>dicha </a:t>
            </a:r>
            <a:r>
              <a:rPr lang="es-ES" sz="2400" b="1" u="sng" dirty="0"/>
              <a:t>exposición “accidental” </a:t>
            </a:r>
            <a:r>
              <a:rPr lang="es-ES" sz="2400" b="1" dirty="0"/>
              <a:t>suele ser infrecuente</a:t>
            </a:r>
            <a:r>
              <a:rPr lang="es-ES" sz="2400" dirty="0"/>
              <a:t>, el riesgo es real, </a:t>
            </a:r>
            <a:r>
              <a:rPr lang="es-ES" sz="2400" b="1" dirty="0"/>
              <a:t>favoreciendo una </a:t>
            </a:r>
            <a:r>
              <a:rPr lang="es-ES" sz="2400" b="1" u="sng" dirty="0"/>
              <a:t>contaminación ambiental </a:t>
            </a:r>
            <a:r>
              <a:rPr lang="es-ES" sz="2400" dirty="0"/>
              <a:t>secundaria a la vaporización del </a:t>
            </a:r>
            <a:r>
              <a:rPr lang="es-ES" sz="2400" dirty="0" err="1"/>
              <a:t>sevoflurano</a:t>
            </a:r>
            <a:r>
              <a:rPr lang="es-ES" sz="2400" dirty="0"/>
              <a:t> durante su aplicación.</a:t>
            </a:r>
          </a:p>
        </p:txBody>
      </p:sp>
    </p:spTree>
    <p:extLst>
      <p:ext uri="{BB962C8B-B14F-4D97-AF65-F5344CB8AC3E}">
        <p14:creationId xmlns:p14="http://schemas.microsoft.com/office/powerpoint/2010/main" val="31968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"/>
            <a:ext cx="11480800" cy="60705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41512" y="5633050"/>
            <a:ext cx="4120288" cy="437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3987596" y="992270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CONCLUSIONES: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19792" y="1577045"/>
            <a:ext cx="86449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Se comprueba la </a:t>
            </a:r>
            <a:r>
              <a:rPr lang="es-ES" sz="2800" b="1" u="sng" dirty="0">
                <a:solidFill>
                  <a:srgbClr val="002060"/>
                </a:solidFill>
              </a:rPr>
              <a:t>existencia de riesgo potencial </a:t>
            </a:r>
            <a:r>
              <a:rPr lang="es-ES" sz="2800" dirty="0"/>
              <a:t>a exposición ambiental </a:t>
            </a:r>
            <a:r>
              <a:rPr lang="es-ES" sz="2800" b="1" u="sng" dirty="0" smtClean="0">
                <a:solidFill>
                  <a:srgbClr val="002060"/>
                </a:solidFill>
              </a:rPr>
              <a:t>en </a:t>
            </a:r>
            <a:r>
              <a:rPr lang="es-ES" sz="2800" b="1" u="sng" dirty="0">
                <a:solidFill>
                  <a:srgbClr val="002060"/>
                </a:solidFill>
              </a:rPr>
              <a:t>personal de </a:t>
            </a:r>
            <a:r>
              <a:rPr lang="es-ES" sz="2800" b="1" u="sng" dirty="0" smtClean="0">
                <a:solidFill>
                  <a:srgbClr val="002060"/>
                </a:solidFill>
              </a:rPr>
              <a:t>enfermería </a:t>
            </a:r>
            <a:r>
              <a:rPr lang="es-ES" sz="2800" dirty="0" smtClean="0"/>
              <a:t>(</a:t>
            </a:r>
            <a:r>
              <a:rPr lang="es-ES" sz="2800" dirty="0"/>
              <a:t>efecto invernadero), derivados de su uso clínico, siendo actualmente un </a:t>
            </a:r>
            <a:r>
              <a:rPr lang="es-ES" sz="2800" b="1" u="sng" dirty="0">
                <a:solidFill>
                  <a:srgbClr val="002060"/>
                </a:solidFill>
              </a:rPr>
              <a:t>tema poco estudiado</a:t>
            </a:r>
            <a:r>
              <a:rPr lang="es-ES" sz="2800" dirty="0"/>
              <a:t>. </a:t>
            </a:r>
            <a:endParaRPr lang="es-E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 smtClean="0"/>
              <a:t>Se deben </a:t>
            </a:r>
            <a:r>
              <a:rPr lang="es-ES" sz="2800" b="1" u="sng" dirty="0" smtClean="0">
                <a:solidFill>
                  <a:srgbClr val="002060"/>
                </a:solidFill>
              </a:rPr>
              <a:t>instaurar </a:t>
            </a:r>
            <a:r>
              <a:rPr lang="es-ES" sz="2800" b="1" u="sng" dirty="0">
                <a:solidFill>
                  <a:srgbClr val="002060"/>
                </a:solidFill>
              </a:rPr>
              <a:t>medidas de seguridad ambiental </a:t>
            </a:r>
            <a:r>
              <a:rPr lang="es-ES" sz="2800" dirty="0"/>
              <a:t>en la zona de </a:t>
            </a:r>
            <a:r>
              <a:rPr lang="es-ES" sz="2800" dirty="0" smtClean="0"/>
              <a:t>curas para reducir el </a:t>
            </a:r>
            <a:r>
              <a:rPr lang="es-ES" sz="2800" b="1" u="sng" dirty="0" smtClean="0">
                <a:solidFill>
                  <a:srgbClr val="002060"/>
                </a:solidFill>
              </a:rPr>
              <a:t>riesgo ocupacional</a:t>
            </a:r>
            <a:r>
              <a:rPr lang="es-E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Se recomienda que este producto </a:t>
            </a:r>
            <a:r>
              <a:rPr lang="es-ES" sz="2800" dirty="0" smtClean="0"/>
              <a:t>sea protocolizado </a:t>
            </a:r>
            <a:r>
              <a:rPr lang="es-ES" sz="2800" dirty="0"/>
              <a:t>y </a:t>
            </a:r>
            <a:r>
              <a:rPr lang="es-ES" sz="2800" b="1" u="sng" dirty="0" smtClean="0">
                <a:solidFill>
                  <a:srgbClr val="002060"/>
                </a:solidFill>
              </a:rPr>
              <a:t>manipulado por </a:t>
            </a:r>
            <a:r>
              <a:rPr lang="es-ES" sz="2800" b="1" u="sng" dirty="0">
                <a:solidFill>
                  <a:srgbClr val="002060"/>
                </a:solidFill>
              </a:rPr>
              <a:t>personal </a:t>
            </a:r>
            <a:r>
              <a:rPr lang="es-ES" sz="2800" b="1" u="sng" dirty="0" smtClean="0">
                <a:solidFill>
                  <a:srgbClr val="002060"/>
                </a:solidFill>
              </a:rPr>
              <a:t>competente y formado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68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33680" y="5633050"/>
            <a:ext cx="11391388" cy="1224950"/>
            <a:chOff x="182880" y="76314"/>
            <a:chExt cx="11391388" cy="12249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cxnSp>
        <p:nvCxnSpPr>
          <p:cNvPr id="15" name="Conector recto 14"/>
          <p:cNvCxnSpPr/>
          <p:nvPr/>
        </p:nvCxnSpPr>
        <p:spPr>
          <a:xfrm>
            <a:off x="0" y="551534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835900" y="6211669"/>
            <a:ext cx="4229100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Y RIESGO LABORAL ASOCIADO AL USO DE </a:t>
            </a:r>
            <a:r>
              <a:rPr lang="es-ES" sz="13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SEVOFLURANO</a:t>
            </a:r>
            <a:r>
              <a:rPr lang="es-ES" sz="13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TÓPICO EN EL TRATAMIENTO DE HERIDAS CRÓNICAS </a:t>
            </a:r>
            <a:endParaRPr lang="es-ES" sz="13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2624" y="788246"/>
            <a:ext cx="8380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 err="1" smtClean="0"/>
              <a:t>Imbernón</a:t>
            </a:r>
            <a:r>
              <a:rPr lang="es-ES" sz="1600" dirty="0" smtClean="0"/>
              <a:t>-Moya </a:t>
            </a:r>
            <a:r>
              <a:rPr lang="es-ES" sz="1600" dirty="0"/>
              <a:t>A, Frutos JO, </a:t>
            </a:r>
            <a:r>
              <a:rPr lang="es-ES" sz="1600" dirty="0" err="1"/>
              <a:t>Sanjuan-Alvarez</a:t>
            </a:r>
            <a:r>
              <a:rPr lang="es-ES" sz="1600" dirty="0"/>
              <a:t> M, Portero-</a:t>
            </a:r>
            <a:r>
              <a:rPr lang="es-ES" sz="1600" dirty="0" err="1"/>
              <a:t>Sanchez</a:t>
            </a:r>
            <a:r>
              <a:rPr lang="es-ES" sz="1600" dirty="0"/>
              <a:t> I. </a:t>
            </a:r>
            <a:r>
              <a:rPr lang="es-ES" sz="1600" dirty="0" err="1"/>
              <a:t>Sevoflurano</a:t>
            </a:r>
            <a:r>
              <a:rPr lang="es-ES" sz="1600" dirty="0"/>
              <a:t> tópico previo a la limpieza de úlceras cutáneas dolorosas. Actas </a:t>
            </a:r>
            <a:r>
              <a:rPr lang="es-ES" sz="1600" dirty="0" err="1"/>
              <a:t>Dermo-Sifiliogr</a:t>
            </a:r>
            <a:r>
              <a:rPr lang="es-ES" sz="1600" dirty="0"/>
              <a:t>. 2018;109(5):447-8.  </a:t>
            </a:r>
            <a:r>
              <a:rPr lang="es-ES" sz="1600" dirty="0" err="1"/>
              <a:t>doi</a:t>
            </a:r>
            <a:r>
              <a:rPr lang="es-ES" sz="1600" dirty="0"/>
              <a:t>: </a:t>
            </a:r>
            <a:r>
              <a:rPr lang="es-ES" sz="1600" dirty="0" smtClean="0"/>
              <a:t>10.1016/j.ad.2017.12.005. </a:t>
            </a: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endParaRPr lang="es-ES" sz="16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Fernández-Ginés </a:t>
            </a:r>
            <a:r>
              <a:rPr lang="es-ES" sz="1600" dirty="0" err="1"/>
              <a:t>FD</a:t>
            </a:r>
            <a:r>
              <a:rPr lang="es-ES" sz="1600" dirty="0"/>
              <a:t>, Gerónimo-Pardo M, </a:t>
            </a:r>
            <a:r>
              <a:rPr lang="es-ES" sz="1600" dirty="0" err="1"/>
              <a:t>Cortiñas</a:t>
            </a:r>
            <a:r>
              <a:rPr lang="es-ES" sz="1600" dirty="0"/>
              <a:t>-Sáenz M. </a:t>
            </a:r>
            <a:r>
              <a:rPr lang="es-ES" sz="1600" dirty="0" err="1"/>
              <a:t>Topical</a:t>
            </a:r>
            <a:r>
              <a:rPr lang="es-ES" sz="1600" dirty="0"/>
              <a:t> </a:t>
            </a:r>
            <a:r>
              <a:rPr lang="es-ES" sz="1600" dirty="0" err="1"/>
              <a:t>sevofluran</a:t>
            </a:r>
            <a:r>
              <a:rPr lang="es-ES" sz="1600" dirty="0"/>
              <a:t>: a </a:t>
            </a:r>
            <a:r>
              <a:rPr lang="es-ES" sz="1600" dirty="0" err="1"/>
              <a:t>galenic</a:t>
            </a:r>
            <a:r>
              <a:rPr lang="es-ES" sz="1600" dirty="0"/>
              <a:t> </a:t>
            </a:r>
            <a:r>
              <a:rPr lang="es-ES" sz="1600" dirty="0" err="1"/>
              <a:t>experience</a:t>
            </a:r>
            <a:r>
              <a:rPr lang="es-ES" sz="1600" dirty="0"/>
              <a:t>. </a:t>
            </a:r>
            <a:r>
              <a:rPr lang="es-ES" sz="1600" dirty="0" err="1"/>
              <a:t>Farm</a:t>
            </a:r>
            <a:r>
              <a:rPr lang="es-ES" sz="1600" dirty="0"/>
              <a:t> </a:t>
            </a:r>
            <a:r>
              <a:rPr lang="es-ES" sz="1600" dirty="0" err="1"/>
              <a:t>Hosp</a:t>
            </a:r>
            <a:r>
              <a:rPr lang="es-ES" sz="1600" dirty="0"/>
              <a:t>. 2021;45(5):277-81.. </a:t>
            </a: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Fernández-Ginés </a:t>
            </a:r>
            <a:r>
              <a:rPr lang="es-ES" sz="1600" dirty="0"/>
              <a:t>D, Selva-Sevilla C, </a:t>
            </a:r>
            <a:r>
              <a:rPr lang="es-ES" sz="1600" dirty="0" err="1"/>
              <a:t>Cortiñas</a:t>
            </a:r>
            <a:r>
              <a:rPr lang="es-ES" sz="1600" dirty="0"/>
              <a:t>-Sáenz M, Gerónimo-Pardo M. </a:t>
            </a:r>
            <a:r>
              <a:rPr lang="es-ES" sz="1600" dirty="0" err="1"/>
              <a:t>Occupational</a:t>
            </a:r>
            <a:r>
              <a:rPr lang="es-ES" sz="1600" dirty="0"/>
              <a:t> </a:t>
            </a:r>
            <a:r>
              <a:rPr lang="es-ES" sz="1600" dirty="0" err="1"/>
              <a:t>exposure</a:t>
            </a:r>
            <a:r>
              <a:rPr lang="es-ES" sz="1600" dirty="0"/>
              <a:t> to </a:t>
            </a:r>
            <a:r>
              <a:rPr lang="es-ES" sz="1600" dirty="0" err="1"/>
              <a:t>sevoflurane</a:t>
            </a:r>
            <a:r>
              <a:rPr lang="es-ES" sz="1600" dirty="0"/>
              <a:t> </a:t>
            </a:r>
            <a:r>
              <a:rPr lang="es-ES" sz="1600" dirty="0" err="1"/>
              <a:t>following</a:t>
            </a:r>
            <a:r>
              <a:rPr lang="es-ES" sz="1600" dirty="0"/>
              <a:t> </a:t>
            </a:r>
            <a:r>
              <a:rPr lang="es-ES" sz="1600" dirty="0" err="1"/>
              <a:t>topical</a:t>
            </a:r>
            <a:r>
              <a:rPr lang="es-ES" sz="1600" dirty="0"/>
              <a:t> </a:t>
            </a:r>
            <a:r>
              <a:rPr lang="es-ES" sz="1600" dirty="0" err="1"/>
              <a:t>application</a:t>
            </a:r>
            <a:r>
              <a:rPr lang="es-ES" sz="1600" dirty="0"/>
              <a:t> to </a:t>
            </a:r>
            <a:r>
              <a:rPr lang="es-ES" sz="1600" dirty="0" err="1"/>
              <a:t>painful</a:t>
            </a:r>
            <a:r>
              <a:rPr lang="es-ES" sz="1600" dirty="0"/>
              <a:t> </a:t>
            </a:r>
            <a:r>
              <a:rPr lang="es-ES" sz="1600" dirty="0" err="1"/>
              <a:t>wounds</a:t>
            </a:r>
            <a:r>
              <a:rPr lang="es-ES" sz="1600" dirty="0"/>
              <a:t>. </a:t>
            </a:r>
            <a:r>
              <a:rPr lang="es-ES" sz="1600" dirty="0" err="1"/>
              <a:t>Med</a:t>
            </a:r>
            <a:r>
              <a:rPr lang="es-ES" sz="1600" dirty="0"/>
              <a:t> </a:t>
            </a:r>
            <a:r>
              <a:rPr lang="es-ES" sz="1600" dirty="0" err="1"/>
              <a:t>Lav</a:t>
            </a:r>
            <a:r>
              <a:rPr lang="es-ES" sz="1600" dirty="0"/>
              <a:t>. 2019;110(5):363-371.  </a:t>
            </a:r>
            <a:r>
              <a:rPr lang="es-ES" sz="1600" dirty="0" err="1"/>
              <a:t>doi</a:t>
            </a:r>
            <a:r>
              <a:rPr lang="es-ES" sz="1600" dirty="0"/>
              <a:t>: 10.23749/mdl.v110i5.8364</a:t>
            </a:r>
            <a:r>
              <a:rPr lang="es-ES" sz="16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err="1" smtClean="0"/>
              <a:t>Accorsi</a:t>
            </a:r>
            <a:r>
              <a:rPr lang="es-ES" sz="1600" dirty="0" smtClean="0"/>
              <a:t> </a:t>
            </a:r>
            <a:r>
              <a:rPr lang="es-ES" sz="1600" dirty="0"/>
              <a:t>A, </a:t>
            </a:r>
            <a:r>
              <a:rPr lang="es-ES" sz="1600" dirty="0" err="1"/>
              <a:t>Valenti</a:t>
            </a:r>
            <a:r>
              <a:rPr lang="es-ES" sz="1600" dirty="0"/>
              <a:t> S, Barbieri A, </a:t>
            </a:r>
            <a:r>
              <a:rPr lang="es-ES" sz="1600" dirty="0" err="1"/>
              <a:t>Raffi</a:t>
            </a:r>
            <a:r>
              <a:rPr lang="es-ES" sz="1600" dirty="0"/>
              <a:t> GB, </a:t>
            </a:r>
            <a:r>
              <a:rPr lang="es-ES" sz="1600" dirty="0" err="1"/>
              <a:t>Violante</a:t>
            </a:r>
            <a:r>
              <a:rPr lang="es-ES" sz="1600" dirty="0"/>
              <a:t> FS. </a:t>
            </a:r>
            <a:r>
              <a:rPr lang="es-ES" sz="1600" dirty="0" err="1"/>
              <a:t>Proposal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single and mixture </a:t>
            </a:r>
            <a:r>
              <a:rPr lang="es-ES" sz="1600" dirty="0" err="1"/>
              <a:t>biological</a:t>
            </a:r>
            <a:r>
              <a:rPr lang="es-ES" sz="1600" dirty="0"/>
              <a:t> </a:t>
            </a:r>
            <a:r>
              <a:rPr lang="es-ES" sz="1600" dirty="0" err="1"/>
              <a:t>exposure</a:t>
            </a:r>
            <a:r>
              <a:rPr lang="es-ES" sz="1600" dirty="0"/>
              <a:t> </a:t>
            </a:r>
            <a:r>
              <a:rPr lang="es-ES" sz="1600" dirty="0" err="1"/>
              <a:t>limits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sevoflurane</a:t>
            </a:r>
            <a:r>
              <a:rPr lang="es-ES" sz="1600" dirty="0"/>
              <a:t> and </a:t>
            </a:r>
            <a:r>
              <a:rPr lang="es-ES" sz="1600" dirty="0" err="1"/>
              <a:t>nitrous</a:t>
            </a:r>
            <a:r>
              <a:rPr lang="es-ES" sz="1600" dirty="0"/>
              <a:t> oxide at </a:t>
            </a:r>
            <a:r>
              <a:rPr lang="es-ES" sz="1600" dirty="0" err="1"/>
              <a:t>low</a:t>
            </a:r>
            <a:r>
              <a:rPr lang="es-ES" sz="1600" dirty="0"/>
              <a:t> </a:t>
            </a:r>
            <a:r>
              <a:rPr lang="es-ES" sz="1600" dirty="0" err="1"/>
              <a:t>occupational</a:t>
            </a:r>
            <a:r>
              <a:rPr lang="es-ES" sz="1600" dirty="0"/>
              <a:t> </a:t>
            </a:r>
            <a:r>
              <a:rPr lang="es-ES" sz="1600" dirty="0" err="1"/>
              <a:t>exposure</a:t>
            </a:r>
            <a:r>
              <a:rPr lang="es-ES" sz="1600" dirty="0"/>
              <a:t> </a:t>
            </a:r>
            <a:r>
              <a:rPr lang="es-ES" sz="1600" dirty="0" err="1"/>
              <a:t>levels</a:t>
            </a:r>
            <a:r>
              <a:rPr lang="es-ES" sz="1600" dirty="0"/>
              <a:t>. </a:t>
            </a:r>
            <a:r>
              <a:rPr lang="es-ES" sz="1600" dirty="0" err="1"/>
              <a:t>Int</a:t>
            </a:r>
            <a:r>
              <a:rPr lang="es-ES" sz="1600" dirty="0"/>
              <a:t> </a:t>
            </a:r>
            <a:r>
              <a:rPr lang="es-ES" sz="1600" dirty="0" err="1"/>
              <a:t>Arch</a:t>
            </a:r>
            <a:r>
              <a:rPr lang="es-ES" sz="1600" dirty="0"/>
              <a:t> </a:t>
            </a:r>
            <a:r>
              <a:rPr lang="es-ES" sz="1600" dirty="0" err="1"/>
              <a:t>Occup</a:t>
            </a:r>
            <a:r>
              <a:rPr lang="es-ES" sz="1600" dirty="0"/>
              <a:t> </a:t>
            </a:r>
            <a:r>
              <a:rPr lang="es-ES" sz="1600" dirty="0" err="1"/>
              <a:t>Environ</a:t>
            </a:r>
            <a:r>
              <a:rPr lang="es-ES" sz="1600" dirty="0"/>
              <a:t> </a:t>
            </a:r>
            <a:r>
              <a:rPr lang="es-ES" sz="1600" dirty="0" err="1"/>
              <a:t>Health</a:t>
            </a:r>
            <a:r>
              <a:rPr lang="es-ES" sz="1600" dirty="0"/>
              <a:t>. 2003 Mar;76(2):129-36</a:t>
            </a:r>
            <a:r>
              <a:rPr lang="es-ES" sz="16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err="1" smtClean="0"/>
              <a:t>Guardino-Solá</a:t>
            </a:r>
            <a:r>
              <a:rPr lang="es-ES" sz="1600" dirty="0" smtClean="0"/>
              <a:t> </a:t>
            </a:r>
            <a:r>
              <a:rPr lang="es-ES" sz="1600" dirty="0"/>
              <a:t>X, Rosell-</a:t>
            </a:r>
            <a:r>
              <a:rPr lang="es-ES" sz="1600" dirty="0" err="1"/>
              <a:t>Farrás</a:t>
            </a:r>
            <a:r>
              <a:rPr lang="es-ES" sz="1600" dirty="0"/>
              <a:t> MG. </a:t>
            </a:r>
            <a:r>
              <a:rPr lang="es-ES" sz="1600" dirty="0" err="1"/>
              <a:t>NTP</a:t>
            </a:r>
            <a:r>
              <a:rPr lang="es-ES" sz="1600" dirty="0"/>
              <a:t> 606: Exposición laboral a gases anestésicos. Madrid</a:t>
            </a:r>
            <a:r>
              <a:rPr lang="es-ES" sz="1600" dirty="0" smtClean="0"/>
              <a:t>: Instituto </a:t>
            </a:r>
            <a:r>
              <a:rPr lang="es-ES" sz="1600" dirty="0"/>
              <a:t>Nacional de Seguridad e Higiene en el Trabajo. Ministerio de Trabajo y asuntos sociales; 2001. 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0" y="690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BIBLIOGRAFÍA: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ómo citar y elaborar referencias bibliográficas | t-Form@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69" y="1528123"/>
            <a:ext cx="3458931" cy="35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751</Words>
  <Application>Microsoft Office PowerPoint</Application>
  <PresentationFormat>Panorámica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Calibri Light</vt:lpstr>
      <vt:lpstr>Comic Sans MS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anyname</dc:creator>
  <cp:lastModifiedBy>anyname</cp:lastModifiedBy>
  <cp:revision>35</cp:revision>
  <dcterms:created xsi:type="dcterms:W3CDTF">2024-11-09T11:15:38Z</dcterms:created>
  <dcterms:modified xsi:type="dcterms:W3CDTF">2024-11-10T08:35:21Z</dcterms:modified>
</cp:coreProperties>
</file>