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8288000" cy="10287000"/>
  <p:notesSz cx="6858000" cy="9144000"/>
  <p:embeddedFontLst>
    <p:embeddedFont>
      <p:font typeface="League Spartan" pitchFamily="2" charset="77"/>
      <p:regular r:id="rId9"/>
    </p:embeddedFont>
    <p:embeddedFont>
      <p:font typeface="Open Sans" panose="020B0606030504020204" pitchFamily="34" charset="0"/>
      <p:regular r:id="rId10"/>
    </p:embeddedFont>
    <p:embeddedFont>
      <p:font typeface="Open Sans Bold" panose="020B0806030504020204" pitchFamily="34" charset="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4590" autoAdjust="0"/>
  </p:normalViewPr>
  <p:slideViewPr>
    <p:cSldViewPr>
      <p:cViewPr varScale="1">
        <p:scale>
          <a:sx n="61" d="100"/>
          <a:sy n="61" d="100"/>
        </p:scale>
        <p:origin x="864" y="2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204" r="-2204"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428328" y="875835"/>
            <a:ext cx="16230600" cy="8382465"/>
            <a:chOff x="0" y="0"/>
            <a:chExt cx="6045684" cy="312235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6045684" cy="3122357"/>
            </a:xfrm>
            <a:custGeom>
              <a:avLst/>
              <a:gdLst/>
              <a:ahLst/>
              <a:cxnLst/>
              <a:rect l="l" t="t" r="r" b="b"/>
              <a:pathLst>
                <a:path w="6045684" h="3122357">
                  <a:moveTo>
                    <a:pt x="0" y="0"/>
                  </a:moveTo>
                  <a:lnTo>
                    <a:pt x="6045684" y="0"/>
                  </a:lnTo>
                  <a:lnTo>
                    <a:pt x="6045684" y="3122357"/>
                  </a:lnTo>
                  <a:lnTo>
                    <a:pt x="0" y="312235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66675" cap="sq">
              <a:solidFill>
                <a:srgbClr val="9753A8"/>
              </a:solidFill>
              <a:prstDash val="solid"/>
              <a:miter/>
            </a:ln>
          </p:spPr>
        </p:sp>
        <p:sp>
          <p:nvSpPr>
            <p:cNvPr id="5" name="TextBox 5"/>
            <p:cNvSpPr txBox="1"/>
            <p:nvPr/>
          </p:nvSpPr>
          <p:spPr>
            <a:xfrm>
              <a:off x="0" y="0"/>
              <a:ext cx="6045684" cy="3122357"/>
            </a:xfrm>
            <a:prstGeom prst="rect">
              <a:avLst/>
            </a:prstGeom>
          </p:spPr>
          <p:txBody>
            <a:bodyPr lIns="48876" tIns="48876" rIns="48876" bIns="48876" rtlCol="0" anchor="ctr"/>
            <a:lstStyle/>
            <a:p>
              <a:pPr algn="ctr">
                <a:lnSpc>
                  <a:spcPts val="1813"/>
                </a:lnSpc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12374539" y="8993151"/>
            <a:ext cx="4284389" cy="1567256"/>
            <a:chOff x="0" y="0"/>
            <a:chExt cx="1128399" cy="412775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128399" cy="412775"/>
            </a:xfrm>
            <a:custGeom>
              <a:avLst/>
              <a:gdLst/>
              <a:ahLst/>
              <a:cxnLst/>
              <a:rect l="l" t="t" r="r" b="b"/>
              <a:pathLst>
                <a:path w="1128399" h="412775">
                  <a:moveTo>
                    <a:pt x="0" y="0"/>
                  </a:moveTo>
                  <a:lnTo>
                    <a:pt x="1128399" y="0"/>
                  </a:lnTo>
                  <a:lnTo>
                    <a:pt x="1128399" y="412775"/>
                  </a:lnTo>
                  <a:lnTo>
                    <a:pt x="0" y="412775"/>
                  </a:lnTo>
                  <a:close/>
                </a:path>
              </a:pathLst>
            </a:custGeom>
            <a:solidFill>
              <a:srgbClr val="EDECED"/>
            </a:solidFill>
          </p:spPr>
        </p:sp>
        <p:sp>
          <p:nvSpPr>
            <p:cNvPr id="8" name="TextBox 8"/>
            <p:cNvSpPr txBox="1"/>
            <p:nvPr/>
          </p:nvSpPr>
          <p:spPr>
            <a:xfrm>
              <a:off x="0" y="-47625"/>
              <a:ext cx="1128399" cy="4604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00"/>
                </a:lnSpc>
              </a:pPr>
              <a:endParaRPr/>
            </a:p>
          </p:txBody>
        </p:sp>
      </p:grpSp>
      <p:grpSp>
        <p:nvGrpSpPr>
          <p:cNvPr id="9" name="Group 9"/>
          <p:cNvGrpSpPr/>
          <p:nvPr/>
        </p:nvGrpSpPr>
        <p:grpSpPr>
          <a:xfrm rot="5400000">
            <a:off x="14012664" y="3237235"/>
            <a:ext cx="6983416" cy="1567256"/>
            <a:chOff x="0" y="0"/>
            <a:chExt cx="1839254" cy="412775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1839254" cy="412775"/>
            </a:xfrm>
            <a:custGeom>
              <a:avLst/>
              <a:gdLst/>
              <a:ahLst/>
              <a:cxnLst/>
              <a:rect l="l" t="t" r="r" b="b"/>
              <a:pathLst>
                <a:path w="1839254" h="412775">
                  <a:moveTo>
                    <a:pt x="0" y="0"/>
                  </a:moveTo>
                  <a:lnTo>
                    <a:pt x="1839254" y="0"/>
                  </a:lnTo>
                  <a:lnTo>
                    <a:pt x="1839254" y="412775"/>
                  </a:lnTo>
                  <a:lnTo>
                    <a:pt x="0" y="412775"/>
                  </a:lnTo>
                  <a:close/>
                </a:path>
              </a:pathLst>
            </a:custGeom>
            <a:solidFill>
              <a:srgbClr val="EDECED"/>
            </a:solidFill>
          </p:spPr>
        </p:sp>
        <p:sp>
          <p:nvSpPr>
            <p:cNvPr id="11" name="TextBox 11"/>
            <p:cNvSpPr txBox="1"/>
            <p:nvPr/>
          </p:nvSpPr>
          <p:spPr>
            <a:xfrm>
              <a:off x="0" y="-47625"/>
              <a:ext cx="1839254" cy="4604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00"/>
                </a:lnSpc>
              </a:pPr>
              <a:endParaRPr/>
            </a:p>
          </p:txBody>
        </p:sp>
      </p:grpSp>
      <p:sp>
        <p:nvSpPr>
          <p:cNvPr id="12" name="Freeform 12"/>
          <p:cNvSpPr/>
          <p:nvPr/>
        </p:nvSpPr>
        <p:spPr>
          <a:xfrm rot="5400000" flipH="1" flipV="1">
            <a:off x="10540746" y="-52264"/>
            <a:ext cx="11547949" cy="9406329"/>
          </a:xfrm>
          <a:custGeom>
            <a:avLst/>
            <a:gdLst/>
            <a:ahLst/>
            <a:cxnLst/>
            <a:rect l="l" t="t" r="r" b="b"/>
            <a:pathLst>
              <a:path w="11547949" h="9406329">
                <a:moveTo>
                  <a:pt x="11547949" y="9406329"/>
                </a:moveTo>
                <a:lnTo>
                  <a:pt x="0" y="9406329"/>
                </a:lnTo>
                <a:lnTo>
                  <a:pt x="0" y="0"/>
                </a:lnTo>
                <a:lnTo>
                  <a:pt x="11547949" y="0"/>
                </a:lnTo>
                <a:lnTo>
                  <a:pt x="11547949" y="940632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13" name="Freeform 13"/>
          <p:cNvSpPr/>
          <p:nvPr/>
        </p:nvSpPr>
        <p:spPr>
          <a:xfrm>
            <a:off x="2118001" y="1688159"/>
            <a:ext cx="491457" cy="480734"/>
          </a:xfrm>
          <a:custGeom>
            <a:avLst/>
            <a:gdLst/>
            <a:ahLst/>
            <a:cxnLst/>
            <a:rect l="l" t="t" r="r" b="b"/>
            <a:pathLst>
              <a:path w="491457" h="480734">
                <a:moveTo>
                  <a:pt x="0" y="0"/>
                </a:moveTo>
                <a:lnTo>
                  <a:pt x="491457" y="0"/>
                </a:lnTo>
                <a:lnTo>
                  <a:pt x="491457" y="480735"/>
                </a:lnTo>
                <a:lnTo>
                  <a:pt x="0" y="480735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</p:sp>
      <p:sp>
        <p:nvSpPr>
          <p:cNvPr id="14" name="TextBox 14"/>
          <p:cNvSpPr txBox="1"/>
          <p:nvPr/>
        </p:nvSpPr>
        <p:spPr>
          <a:xfrm>
            <a:off x="2191450" y="2440435"/>
            <a:ext cx="11052439" cy="58105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9163"/>
              </a:lnSpc>
            </a:pPr>
            <a:r>
              <a:rPr lang="en-US" sz="7700" b="1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AGRESIONES AL PERSONAL DE ENFERMERÍA EN EL LUGAR DE TRABAJO</a:t>
            </a:r>
          </a:p>
          <a:p>
            <a:pPr algn="l">
              <a:lnSpc>
                <a:spcPts val="9163"/>
              </a:lnSpc>
            </a:pPr>
            <a:endParaRPr lang="en-US" sz="7700" b="1">
              <a:solidFill>
                <a:srgbClr val="000000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2191450" y="7047865"/>
            <a:ext cx="7495273" cy="24741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2195"/>
              </a:lnSpc>
            </a:pPr>
            <a:r>
              <a:rPr lang="en-US" sz="1688" b="1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Autores:</a:t>
            </a:r>
          </a:p>
          <a:p>
            <a:pPr algn="just">
              <a:lnSpc>
                <a:spcPts val="2195"/>
              </a:lnSpc>
            </a:pPr>
            <a:r>
              <a:rPr lang="en-US" sz="1688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Uxía Cores Antepazo</a:t>
            </a:r>
          </a:p>
          <a:p>
            <a:pPr algn="just">
              <a:lnSpc>
                <a:spcPts val="2195"/>
              </a:lnSpc>
            </a:pPr>
            <a:r>
              <a:rPr lang="en-US" sz="1688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Noemí Díaz Dovale</a:t>
            </a:r>
          </a:p>
          <a:p>
            <a:pPr algn="just">
              <a:lnSpc>
                <a:spcPts val="2195"/>
              </a:lnSpc>
            </a:pPr>
            <a:r>
              <a:rPr lang="en-US" sz="1688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Valeria Gómez Álvarez</a:t>
            </a:r>
          </a:p>
          <a:p>
            <a:pPr algn="just">
              <a:lnSpc>
                <a:spcPts val="2195"/>
              </a:lnSpc>
            </a:pPr>
            <a:r>
              <a:rPr lang="en-US" sz="1688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Araceli Lage Fernández  Email: aracelilageferna@icloud.com</a:t>
            </a:r>
          </a:p>
          <a:p>
            <a:pPr algn="just">
              <a:lnSpc>
                <a:spcPts val="2195"/>
              </a:lnSpc>
            </a:pPr>
            <a:r>
              <a:rPr lang="en-US" sz="1688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Marta Losada Gestal</a:t>
            </a:r>
          </a:p>
          <a:p>
            <a:pPr algn="just">
              <a:lnSpc>
                <a:spcPts val="2195"/>
              </a:lnSpc>
            </a:pPr>
            <a:r>
              <a:rPr lang="en-US" sz="1688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Andrea Paz Estévez</a:t>
            </a:r>
          </a:p>
          <a:p>
            <a:pPr algn="just">
              <a:lnSpc>
                <a:spcPts val="2195"/>
              </a:lnSpc>
            </a:pPr>
            <a:endParaRPr lang="en-US" sz="1688">
              <a:solidFill>
                <a:srgbClr val="000000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marL="0" lvl="0" indent="0" algn="just">
              <a:lnSpc>
                <a:spcPts val="2195"/>
              </a:lnSpc>
              <a:spcBef>
                <a:spcPct val="0"/>
              </a:spcBef>
            </a:pPr>
            <a:endParaRPr lang="en-US" sz="1688">
              <a:solidFill>
                <a:srgbClr val="000000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  <p:sp>
        <p:nvSpPr>
          <p:cNvPr id="16" name="AutoShape 16"/>
          <p:cNvSpPr/>
          <p:nvPr/>
        </p:nvSpPr>
        <p:spPr>
          <a:xfrm flipV="1">
            <a:off x="13553005" y="935761"/>
            <a:ext cx="5036482" cy="5036482"/>
          </a:xfrm>
          <a:prstGeom prst="line">
            <a:avLst/>
          </a:prstGeom>
          <a:ln w="114300" cap="flat">
            <a:solidFill>
              <a:srgbClr val="FF99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7" name="AutoShape 17"/>
          <p:cNvSpPr/>
          <p:nvPr/>
        </p:nvSpPr>
        <p:spPr>
          <a:xfrm flipV="1">
            <a:off x="14602740" y="4540846"/>
            <a:ext cx="1216428" cy="1216428"/>
          </a:xfrm>
          <a:prstGeom prst="line">
            <a:avLst/>
          </a:prstGeom>
          <a:ln w="114300" cap="flat">
            <a:solidFill>
              <a:srgbClr val="FF99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8" name="AutoShape 18"/>
          <p:cNvSpPr/>
          <p:nvPr/>
        </p:nvSpPr>
        <p:spPr>
          <a:xfrm flipV="1">
            <a:off x="12944791" y="7512571"/>
            <a:ext cx="2942644" cy="2942644"/>
          </a:xfrm>
          <a:prstGeom prst="line">
            <a:avLst/>
          </a:prstGeom>
          <a:ln w="114300" cap="flat">
            <a:solidFill>
              <a:srgbClr val="782A8C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9" name="AutoShape 19"/>
          <p:cNvSpPr/>
          <p:nvPr/>
        </p:nvSpPr>
        <p:spPr>
          <a:xfrm flipV="1">
            <a:off x="11473469" y="9776779"/>
            <a:ext cx="2942644" cy="2942644"/>
          </a:xfrm>
          <a:prstGeom prst="line">
            <a:avLst/>
          </a:prstGeom>
          <a:ln w="114300" cap="flat">
            <a:solidFill>
              <a:srgbClr val="782A8C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20" name="TextBox 20"/>
          <p:cNvSpPr txBox="1"/>
          <p:nvPr/>
        </p:nvSpPr>
        <p:spPr>
          <a:xfrm>
            <a:off x="9805368" y="7009124"/>
            <a:ext cx="7495273" cy="16454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2195"/>
              </a:lnSpc>
            </a:pPr>
            <a:r>
              <a:rPr lang="en-US" sz="1688" b="1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Centro de estudios:</a:t>
            </a:r>
          </a:p>
          <a:p>
            <a:pPr algn="just">
              <a:lnSpc>
                <a:spcPts val="2195"/>
              </a:lnSpc>
            </a:pPr>
            <a:r>
              <a:rPr lang="en-US" sz="1688" b="1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Escola Universitaria de Enfermaría A Coruña</a:t>
            </a:r>
          </a:p>
          <a:p>
            <a:pPr algn="just">
              <a:lnSpc>
                <a:spcPts val="2195"/>
              </a:lnSpc>
            </a:pPr>
            <a:r>
              <a:rPr lang="en-US" sz="1688" b="1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escola.universitaria.enfermaria@udc.es</a:t>
            </a:r>
          </a:p>
          <a:p>
            <a:pPr algn="just">
              <a:lnSpc>
                <a:spcPts val="2195"/>
              </a:lnSpc>
            </a:pPr>
            <a:r>
              <a:rPr lang="en-US" sz="1688" b="1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+34 981 16 70 00</a:t>
            </a:r>
          </a:p>
          <a:p>
            <a:pPr algn="just">
              <a:lnSpc>
                <a:spcPts val="2195"/>
              </a:lnSpc>
            </a:pPr>
            <a:endParaRPr lang="en-US" sz="1688" b="1">
              <a:solidFill>
                <a:srgbClr val="000000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marL="0" lvl="0" indent="0" algn="just">
              <a:lnSpc>
                <a:spcPts val="2195"/>
              </a:lnSpc>
              <a:spcBef>
                <a:spcPct val="0"/>
              </a:spcBef>
            </a:pPr>
            <a:endParaRPr lang="en-US" sz="1688" b="1">
              <a:solidFill>
                <a:srgbClr val="000000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244" r="-2244"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1913377" y="1233209"/>
            <a:ext cx="14163843" cy="1104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759"/>
              </a:lnSpc>
            </a:pPr>
            <a:r>
              <a:rPr lang="en-US" sz="7299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INTRODUCCIÓN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4712132" y="3746452"/>
            <a:ext cx="8863735" cy="222423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54"/>
              </a:lnSpc>
            </a:pPr>
            <a:r>
              <a:rPr lang="en-US" sz="3181" b="1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Objetivo del estudio:</a:t>
            </a:r>
            <a:r>
              <a:rPr lang="en-US" sz="318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analizar la frecuencia y características de las agresiones que enfrentan los profesionales de enfermería en su lugar de trabajo.</a:t>
            </a:r>
          </a:p>
        </p:txBody>
      </p:sp>
      <p:grpSp>
        <p:nvGrpSpPr>
          <p:cNvPr id="5" name="Group 5"/>
          <p:cNvGrpSpPr/>
          <p:nvPr/>
        </p:nvGrpSpPr>
        <p:grpSpPr>
          <a:xfrm rot="-5400000">
            <a:off x="6186162" y="2511196"/>
            <a:ext cx="6818207" cy="20947169"/>
            <a:chOff x="0" y="0"/>
            <a:chExt cx="1795742" cy="551695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795742" cy="5516950"/>
            </a:xfrm>
            <a:custGeom>
              <a:avLst/>
              <a:gdLst/>
              <a:ahLst/>
              <a:cxnLst/>
              <a:rect l="l" t="t" r="r" b="b"/>
              <a:pathLst>
                <a:path w="1795742" h="5516950">
                  <a:moveTo>
                    <a:pt x="0" y="0"/>
                  </a:moveTo>
                  <a:lnTo>
                    <a:pt x="1795742" y="0"/>
                  </a:lnTo>
                  <a:lnTo>
                    <a:pt x="1795742" y="5516950"/>
                  </a:lnTo>
                  <a:lnTo>
                    <a:pt x="0" y="5516950"/>
                  </a:lnTo>
                  <a:close/>
                </a:path>
              </a:pathLst>
            </a:custGeom>
            <a:solidFill>
              <a:srgbClr val="741F89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47625"/>
              <a:ext cx="1795742" cy="55645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07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 rot="-5400000">
            <a:off x="3997069" y="-11005002"/>
            <a:ext cx="2045233" cy="20947169"/>
            <a:chOff x="0" y="0"/>
            <a:chExt cx="538662" cy="551695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538662" cy="5516950"/>
            </a:xfrm>
            <a:custGeom>
              <a:avLst/>
              <a:gdLst/>
              <a:ahLst/>
              <a:cxnLst/>
              <a:rect l="l" t="t" r="r" b="b"/>
              <a:pathLst>
                <a:path w="538662" h="5516950">
                  <a:moveTo>
                    <a:pt x="0" y="0"/>
                  </a:moveTo>
                  <a:lnTo>
                    <a:pt x="538662" y="0"/>
                  </a:lnTo>
                  <a:lnTo>
                    <a:pt x="538662" y="5516950"/>
                  </a:lnTo>
                  <a:lnTo>
                    <a:pt x="0" y="5516950"/>
                  </a:lnTo>
                  <a:close/>
                </a:path>
              </a:pathLst>
            </a:custGeom>
            <a:solidFill>
              <a:srgbClr val="741F89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0" y="-47625"/>
              <a:ext cx="538662" cy="55645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07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 rot="2700000">
            <a:off x="13734331" y="93713"/>
            <a:ext cx="4685776" cy="1567256"/>
            <a:chOff x="0" y="0"/>
            <a:chExt cx="1234114" cy="412775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1234114" cy="412775"/>
            </a:xfrm>
            <a:custGeom>
              <a:avLst/>
              <a:gdLst/>
              <a:ahLst/>
              <a:cxnLst/>
              <a:rect l="l" t="t" r="r" b="b"/>
              <a:pathLst>
                <a:path w="1234114" h="412775">
                  <a:moveTo>
                    <a:pt x="0" y="0"/>
                  </a:moveTo>
                  <a:lnTo>
                    <a:pt x="1234114" y="0"/>
                  </a:lnTo>
                  <a:lnTo>
                    <a:pt x="1234114" y="412775"/>
                  </a:lnTo>
                  <a:lnTo>
                    <a:pt x="0" y="412775"/>
                  </a:lnTo>
                  <a:close/>
                </a:path>
              </a:pathLst>
            </a:custGeom>
            <a:solidFill>
              <a:srgbClr val="EDECED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47625"/>
              <a:ext cx="1234114" cy="4604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00"/>
                </a:lnSpc>
              </a:pPr>
              <a:endParaRPr/>
            </a:p>
          </p:txBody>
        </p:sp>
      </p:grpSp>
      <p:sp>
        <p:nvSpPr>
          <p:cNvPr id="14" name="Freeform 14"/>
          <p:cNvSpPr/>
          <p:nvPr/>
        </p:nvSpPr>
        <p:spPr>
          <a:xfrm rot="-10800000">
            <a:off x="14019925" y="-210928"/>
            <a:ext cx="5098075" cy="5098075"/>
          </a:xfrm>
          <a:custGeom>
            <a:avLst/>
            <a:gdLst/>
            <a:ahLst/>
            <a:cxnLst/>
            <a:rect l="l" t="t" r="r" b="b"/>
            <a:pathLst>
              <a:path w="5098075" h="5098075">
                <a:moveTo>
                  <a:pt x="0" y="0"/>
                </a:moveTo>
                <a:lnTo>
                  <a:pt x="5098075" y="0"/>
                </a:lnTo>
                <a:lnTo>
                  <a:pt x="5098075" y="5098075"/>
                </a:lnTo>
                <a:lnTo>
                  <a:pt x="0" y="5098075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77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244" r="-2244"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2501847" y="2423409"/>
            <a:ext cx="14017876" cy="7038497"/>
            <a:chOff x="0" y="0"/>
            <a:chExt cx="2559906" cy="1285351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559906" cy="1285351"/>
            </a:xfrm>
            <a:custGeom>
              <a:avLst/>
              <a:gdLst/>
              <a:ahLst/>
              <a:cxnLst/>
              <a:rect l="l" t="t" r="r" b="b"/>
              <a:pathLst>
                <a:path w="2559906" h="1285351">
                  <a:moveTo>
                    <a:pt x="0" y="0"/>
                  </a:moveTo>
                  <a:lnTo>
                    <a:pt x="2559906" y="0"/>
                  </a:lnTo>
                  <a:lnTo>
                    <a:pt x="2559906" y="1285351"/>
                  </a:lnTo>
                  <a:lnTo>
                    <a:pt x="0" y="1285351"/>
                  </a:lnTo>
                  <a:close/>
                </a:path>
              </a:pathLst>
            </a:custGeom>
            <a:solidFill>
              <a:srgbClr val="FFFFFF"/>
            </a:solidFill>
            <a:ln w="85725" cap="sq">
              <a:solidFill>
                <a:srgbClr val="782A8C"/>
              </a:solidFill>
              <a:prstDash val="solid"/>
              <a:miter/>
            </a:ln>
          </p:spPr>
        </p:sp>
        <p:sp>
          <p:nvSpPr>
            <p:cNvPr id="5" name="TextBox 5"/>
            <p:cNvSpPr txBox="1"/>
            <p:nvPr/>
          </p:nvSpPr>
          <p:spPr>
            <a:xfrm>
              <a:off x="0" y="-57150"/>
              <a:ext cx="2559906" cy="134250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just">
                <a:lnSpc>
                  <a:spcPts val="4340"/>
                </a:lnSpc>
              </a:pPr>
              <a:endParaRPr/>
            </a:p>
            <a:p>
              <a:pPr marL="669291" lvl="1" indent="-334646" algn="just">
                <a:lnSpc>
                  <a:spcPts val="4340"/>
                </a:lnSpc>
                <a:buFont typeface="Arial"/>
                <a:buChar char="•"/>
              </a:pPr>
              <a:r>
                <a:rPr lang="en-US" sz="3100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Estudio observacional descriptivo transversal.</a:t>
              </a:r>
            </a:p>
            <a:p>
              <a:pPr marL="669291" lvl="1" indent="-334646" algn="just">
                <a:lnSpc>
                  <a:spcPts val="4340"/>
                </a:lnSpc>
                <a:buFont typeface="Arial"/>
                <a:buChar char="•"/>
              </a:pPr>
              <a:r>
                <a:rPr lang="en-US" sz="3100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Muestra: 100 profesionales de enfermería( 50 enfermeras y 50 TCAES) activos en el CHUAC.</a:t>
              </a:r>
            </a:p>
            <a:p>
              <a:pPr marL="669291" lvl="1" indent="-334646" algn="just">
                <a:lnSpc>
                  <a:spcPts val="4340"/>
                </a:lnSpc>
                <a:buFont typeface="Arial"/>
                <a:buChar char="•"/>
              </a:pPr>
              <a:r>
                <a:rPr lang="en-US" sz="3100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Variables evaluadas: tipos de agresión, frecuencia, perfil del agresor y  consecuencias del personal.</a:t>
              </a:r>
            </a:p>
            <a:p>
              <a:pPr marL="669291" lvl="1" indent="-334646" algn="just">
                <a:lnSpc>
                  <a:spcPts val="4340"/>
                </a:lnSpc>
                <a:buFont typeface="Arial"/>
                <a:buChar char="•"/>
              </a:pPr>
              <a:r>
                <a:rPr lang="en-US" sz="3100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Recolección de datos: cuestionario autoadministrado.</a:t>
              </a:r>
            </a:p>
            <a:p>
              <a:pPr marL="669291" lvl="1" indent="-334646" algn="just">
                <a:lnSpc>
                  <a:spcPts val="4340"/>
                </a:lnSpc>
                <a:buFont typeface="Arial"/>
                <a:buChar char="•"/>
              </a:pPr>
              <a:r>
                <a:rPr lang="en-US" sz="3100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Análisis estadístico de los datos: software SPSS Statistics.</a:t>
              </a:r>
            </a:p>
          </p:txBody>
        </p:sp>
      </p:grpSp>
      <p:sp>
        <p:nvSpPr>
          <p:cNvPr id="6" name="Freeform 6"/>
          <p:cNvSpPr/>
          <p:nvPr/>
        </p:nvSpPr>
        <p:spPr>
          <a:xfrm rot="-10800000">
            <a:off x="13310500" y="-221708"/>
            <a:ext cx="5046831" cy="6425363"/>
          </a:xfrm>
          <a:custGeom>
            <a:avLst/>
            <a:gdLst/>
            <a:ahLst/>
            <a:cxnLst/>
            <a:rect l="l" t="t" r="r" b="b"/>
            <a:pathLst>
              <a:path w="5046831" h="6425363">
                <a:moveTo>
                  <a:pt x="0" y="0"/>
                </a:moveTo>
                <a:lnTo>
                  <a:pt x="5046831" y="0"/>
                </a:lnTo>
                <a:lnTo>
                  <a:pt x="5046831" y="6425363"/>
                </a:lnTo>
                <a:lnTo>
                  <a:pt x="0" y="6425363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3427441" y="671529"/>
            <a:ext cx="11433119" cy="12528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220"/>
              </a:lnSpc>
            </a:pPr>
            <a:r>
              <a:rPr lang="en-US" sz="7300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MATERIAL Y MÉTODOS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244" r="-2244"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5146499" y="5228815"/>
            <a:ext cx="3925804" cy="3831308"/>
            <a:chOff x="0" y="0"/>
            <a:chExt cx="453389" cy="442476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53389" cy="442476"/>
            </a:xfrm>
            <a:custGeom>
              <a:avLst/>
              <a:gdLst/>
              <a:ahLst/>
              <a:cxnLst/>
              <a:rect l="l" t="t" r="r" b="b"/>
              <a:pathLst>
                <a:path w="453389" h="442476">
                  <a:moveTo>
                    <a:pt x="72966" y="0"/>
                  </a:moveTo>
                  <a:lnTo>
                    <a:pt x="380423" y="0"/>
                  </a:lnTo>
                  <a:cubicBezTo>
                    <a:pt x="399775" y="0"/>
                    <a:pt x="418334" y="7687"/>
                    <a:pt x="432018" y="21371"/>
                  </a:cubicBezTo>
                  <a:cubicBezTo>
                    <a:pt x="445702" y="35055"/>
                    <a:pt x="453389" y="53614"/>
                    <a:pt x="453389" y="72966"/>
                  </a:cubicBezTo>
                  <a:lnTo>
                    <a:pt x="453389" y="369510"/>
                  </a:lnTo>
                  <a:cubicBezTo>
                    <a:pt x="453389" y="409808"/>
                    <a:pt x="420721" y="442476"/>
                    <a:pt x="380423" y="442476"/>
                  </a:cubicBezTo>
                  <a:lnTo>
                    <a:pt x="72966" y="442476"/>
                  </a:lnTo>
                  <a:cubicBezTo>
                    <a:pt x="53614" y="442476"/>
                    <a:pt x="35055" y="434788"/>
                    <a:pt x="21371" y="421105"/>
                  </a:cubicBezTo>
                  <a:cubicBezTo>
                    <a:pt x="7687" y="407421"/>
                    <a:pt x="0" y="388861"/>
                    <a:pt x="0" y="369510"/>
                  </a:cubicBezTo>
                  <a:lnTo>
                    <a:pt x="0" y="72966"/>
                  </a:lnTo>
                  <a:cubicBezTo>
                    <a:pt x="0" y="53614"/>
                    <a:pt x="7687" y="35055"/>
                    <a:pt x="21371" y="21371"/>
                  </a:cubicBezTo>
                  <a:cubicBezTo>
                    <a:pt x="35055" y="7687"/>
                    <a:pt x="53614" y="0"/>
                    <a:pt x="72966" y="0"/>
                  </a:cubicBezTo>
                  <a:close/>
                </a:path>
              </a:pathLst>
            </a:custGeom>
            <a:solidFill>
              <a:srgbClr val="FFFFFF"/>
            </a:solidFill>
            <a:ln w="85725" cap="rnd">
              <a:solidFill>
                <a:srgbClr val="570F69"/>
              </a:solidFill>
              <a:prstDash val="solid"/>
              <a:round/>
            </a:ln>
          </p:spPr>
        </p:sp>
        <p:sp>
          <p:nvSpPr>
            <p:cNvPr id="5" name="TextBox 5"/>
            <p:cNvSpPr txBox="1"/>
            <p:nvPr/>
          </p:nvSpPr>
          <p:spPr>
            <a:xfrm>
              <a:off x="0" y="-57150"/>
              <a:ext cx="453389" cy="49962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480"/>
                </a:lnSpc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1028700" y="5228815"/>
            <a:ext cx="3925804" cy="3831308"/>
            <a:chOff x="0" y="0"/>
            <a:chExt cx="453389" cy="442476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53389" cy="442476"/>
            </a:xfrm>
            <a:custGeom>
              <a:avLst/>
              <a:gdLst/>
              <a:ahLst/>
              <a:cxnLst/>
              <a:rect l="l" t="t" r="r" b="b"/>
              <a:pathLst>
                <a:path w="453389" h="442476">
                  <a:moveTo>
                    <a:pt x="72966" y="0"/>
                  </a:moveTo>
                  <a:lnTo>
                    <a:pt x="380423" y="0"/>
                  </a:lnTo>
                  <a:cubicBezTo>
                    <a:pt x="399775" y="0"/>
                    <a:pt x="418334" y="7687"/>
                    <a:pt x="432018" y="21371"/>
                  </a:cubicBezTo>
                  <a:cubicBezTo>
                    <a:pt x="445702" y="35055"/>
                    <a:pt x="453389" y="53614"/>
                    <a:pt x="453389" y="72966"/>
                  </a:cubicBezTo>
                  <a:lnTo>
                    <a:pt x="453389" y="369510"/>
                  </a:lnTo>
                  <a:cubicBezTo>
                    <a:pt x="453389" y="409808"/>
                    <a:pt x="420721" y="442476"/>
                    <a:pt x="380423" y="442476"/>
                  </a:cubicBezTo>
                  <a:lnTo>
                    <a:pt x="72966" y="442476"/>
                  </a:lnTo>
                  <a:cubicBezTo>
                    <a:pt x="53614" y="442476"/>
                    <a:pt x="35055" y="434788"/>
                    <a:pt x="21371" y="421105"/>
                  </a:cubicBezTo>
                  <a:cubicBezTo>
                    <a:pt x="7687" y="407421"/>
                    <a:pt x="0" y="388861"/>
                    <a:pt x="0" y="369510"/>
                  </a:cubicBezTo>
                  <a:lnTo>
                    <a:pt x="0" y="72966"/>
                  </a:lnTo>
                  <a:cubicBezTo>
                    <a:pt x="0" y="53614"/>
                    <a:pt x="7687" y="35055"/>
                    <a:pt x="21371" y="21371"/>
                  </a:cubicBezTo>
                  <a:cubicBezTo>
                    <a:pt x="35055" y="7687"/>
                    <a:pt x="53614" y="0"/>
                    <a:pt x="72966" y="0"/>
                  </a:cubicBezTo>
                  <a:close/>
                </a:path>
              </a:pathLst>
            </a:custGeom>
            <a:solidFill>
              <a:srgbClr val="FFFFFF"/>
            </a:solidFill>
            <a:ln w="85725" cap="rnd">
              <a:solidFill>
                <a:srgbClr val="FF99FF"/>
              </a:solidFill>
              <a:prstDash val="solid"/>
              <a:round/>
            </a:ln>
          </p:spPr>
        </p:sp>
        <p:sp>
          <p:nvSpPr>
            <p:cNvPr id="8" name="TextBox 8"/>
            <p:cNvSpPr txBox="1"/>
            <p:nvPr/>
          </p:nvSpPr>
          <p:spPr>
            <a:xfrm>
              <a:off x="0" y="-57150"/>
              <a:ext cx="453389" cy="49962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480"/>
                </a:lnSpc>
              </a:pPr>
              <a:endParaRPr/>
            </a:p>
          </p:txBody>
        </p:sp>
      </p:grpSp>
      <p:grpSp>
        <p:nvGrpSpPr>
          <p:cNvPr id="9" name="Group 9"/>
          <p:cNvGrpSpPr/>
          <p:nvPr/>
        </p:nvGrpSpPr>
        <p:grpSpPr>
          <a:xfrm rot="2700000">
            <a:off x="2075081" y="3516412"/>
            <a:ext cx="1833041" cy="1833041"/>
            <a:chOff x="0" y="0"/>
            <a:chExt cx="2444055" cy="2444055"/>
          </a:xfrm>
        </p:grpSpPr>
        <p:grpSp>
          <p:nvGrpSpPr>
            <p:cNvPr id="10" name="Group 10"/>
            <p:cNvGrpSpPr>
              <a:grpSpLocks noChangeAspect="1"/>
            </p:cNvGrpSpPr>
            <p:nvPr/>
          </p:nvGrpSpPr>
          <p:grpSpPr>
            <a:xfrm>
              <a:off x="0" y="0"/>
              <a:ext cx="2444055" cy="2444055"/>
              <a:chOff x="0" y="0"/>
              <a:chExt cx="14400530" cy="14400530"/>
            </a:xfrm>
          </p:grpSpPr>
          <p:sp>
            <p:nvSpPr>
              <p:cNvPr id="11" name="Freeform 11"/>
              <p:cNvSpPr/>
              <p:nvPr/>
            </p:nvSpPr>
            <p:spPr>
              <a:xfrm>
                <a:off x="0" y="0"/>
                <a:ext cx="14400530" cy="14399261"/>
              </a:xfrm>
              <a:custGeom>
                <a:avLst/>
                <a:gdLst/>
                <a:ahLst/>
                <a:cxnLst/>
                <a:rect l="l" t="t" r="r" b="b"/>
                <a:pathLst>
                  <a:path w="14400530" h="14399261">
                    <a:moveTo>
                      <a:pt x="7199630" y="0"/>
                    </a:moveTo>
                    <a:cubicBezTo>
                      <a:pt x="3223260" y="0"/>
                      <a:pt x="0" y="3223260"/>
                      <a:pt x="0" y="7199630"/>
                    </a:cubicBezTo>
                    <a:cubicBezTo>
                      <a:pt x="0" y="11176001"/>
                      <a:pt x="3223260" y="14399261"/>
                      <a:pt x="7199630" y="14399261"/>
                    </a:cubicBezTo>
                    <a:lnTo>
                      <a:pt x="14399261" y="14399261"/>
                    </a:lnTo>
                    <a:lnTo>
                      <a:pt x="14399261" y="7199630"/>
                    </a:lnTo>
                    <a:cubicBezTo>
                      <a:pt x="14400530" y="3223260"/>
                      <a:pt x="11176000" y="0"/>
                      <a:pt x="7199630" y="0"/>
                    </a:cubicBezTo>
                    <a:close/>
                  </a:path>
                </a:pathLst>
              </a:custGeom>
              <a:solidFill>
                <a:srgbClr val="FF99FF"/>
              </a:solidFill>
            </p:spPr>
          </p:sp>
        </p:grpSp>
        <p:grpSp>
          <p:nvGrpSpPr>
            <p:cNvPr id="12" name="Group 12"/>
            <p:cNvGrpSpPr/>
            <p:nvPr/>
          </p:nvGrpSpPr>
          <p:grpSpPr>
            <a:xfrm>
              <a:off x="299961" y="342043"/>
              <a:ext cx="1838045" cy="1838045"/>
              <a:chOff x="0" y="0"/>
              <a:chExt cx="812800" cy="812800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DFDFD"/>
              </a:solidFill>
            </p:spPr>
          </p:sp>
          <p:sp>
            <p:nvSpPr>
              <p:cNvPr id="14" name="TextBox 14"/>
              <p:cNvSpPr txBox="1"/>
              <p:nvPr/>
            </p:nvSpPr>
            <p:spPr>
              <a:xfrm>
                <a:off x="76200" y="19050"/>
                <a:ext cx="660400" cy="71755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800"/>
                  </a:lnSpc>
                </a:pPr>
                <a:endParaRPr/>
              </a:p>
            </p:txBody>
          </p:sp>
        </p:grpSp>
      </p:grpSp>
      <p:grpSp>
        <p:nvGrpSpPr>
          <p:cNvPr id="15" name="Group 15"/>
          <p:cNvGrpSpPr/>
          <p:nvPr/>
        </p:nvGrpSpPr>
        <p:grpSpPr>
          <a:xfrm rot="-2700000">
            <a:off x="6192880" y="3516412"/>
            <a:ext cx="1833041" cy="1833041"/>
            <a:chOff x="0" y="0"/>
            <a:chExt cx="2444055" cy="2444055"/>
          </a:xfrm>
        </p:grpSpPr>
        <p:grpSp>
          <p:nvGrpSpPr>
            <p:cNvPr id="16" name="Group 16"/>
            <p:cNvGrpSpPr>
              <a:grpSpLocks noChangeAspect="1"/>
            </p:cNvGrpSpPr>
            <p:nvPr/>
          </p:nvGrpSpPr>
          <p:grpSpPr>
            <a:xfrm rot="5400000">
              <a:off x="0" y="0"/>
              <a:ext cx="2444055" cy="2444055"/>
              <a:chOff x="0" y="0"/>
              <a:chExt cx="14400530" cy="14400530"/>
            </a:xfrm>
          </p:grpSpPr>
          <p:sp>
            <p:nvSpPr>
              <p:cNvPr id="17" name="Freeform 17"/>
              <p:cNvSpPr/>
              <p:nvPr/>
            </p:nvSpPr>
            <p:spPr>
              <a:xfrm>
                <a:off x="0" y="0"/>
                <a:ext cx="14400530" cy="14399261"/>
              </a:xfrm>
              <a:custGeom>
                <a:avLst/>
                <a:gdLst/>
                <a:ahLst/>
                <a:cxnLst/>
                <a:rect l="l" t="t" r="r" b="b"/>
                <a:pathLst>
                  <a:path w="14400530" h="14399261">
                    <a:moveTo>
                      <a:pt x="7199630" y="0"/>
                    </a:moveTo>
                    <a:cubicBezTo>
                      <a:pt x="3223260" y="0"/>
                      <a:pt x="0" y="3223260"/>
                      <a:pt x="0" y="7199630"/>
                    </a:cubicBezTo>
                    <a:cubicBezTo>
                      <a:pt x="0" y="11176001"/>
                      <a:pt x="3223260" y="14399261"/>
                      <a:pt x="7199630" y="14399261"/>
                    </a:cubicBezTo>
                    <a:lnTo>
                      <a:pt x="14399261" y="14399261"/>
                    </a:lnTo>
                    <a:lnTo>
                      <a:pt x="14399261" y="7199630"/>
                    </a:lnTo>
                    <a:cubicBezTo>
                      <a:pt x="14400530" y="3223260"/>
                      <a:pt x="11176000" y="0"/>
                      <a:pt x="7199630" y="0"/>
                    </a:cubicBezTo>
                    <a:close/>
                  </a:path>
                </a:pathLst>
              </a:custGeom>
              <a:solidFill>
                <a:srgbClr val="570F69"/>
              </a:solidFill>
            </p:spPr>
          </p:sp>
        </p:grpSp>
        <p:grpSp>
          <p:nvGrpSpPr>
            <p:cNvPr id="18" name="Group 18"/>
            <p:cNvGrpSpPr/>
            <p:nvPr/>
          </p:nvGrpSpPr>
          <p:grpSpPr>
            <a:xfrm>
              <a:off x="283619" y="338366"/>
              <a:ext cx="1841722" cy="1841722"/>
              <a:chOff x="0" y="0"/>
              <a:chExt cx="812800" cy="812800"/>
            </a:xfrm>
          </p:grpSpPr>
          <p:sp>
            <p:nvSpPr>
              <p:cNvPr id="19" name="Freeform 19"/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DFDFD"/>
              </a:solidFill>
            </p:spPr>
          </p:sp>
          <p:sp>
            <p:nvSpPr>
              <p:cNvPr id="20" name="TextBox 20"/>
              <p:cNvSpPr txBox="1"/>
              <p:nvPr/>
            </p:nvSpPr>
            <p:spPr>
              <a:xfrm>
                <a:off x="76200" y="19050"/>
                <a:ext cx="660400" cy="71755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800"/>
                  </a:lnSpc>
                </a:pPr>
                <a:endParaRPr/>
              </a:p>
            </p:txBody>
          </p:sp>
        </p:grpSp>
      </p:grpSp>
      <p:grpSp>
        <p:nvGrpSpPr>
          <p:cNvPr id="21" name="Group 21"/>
          <p:cNvGrpSpPr/>
          <p:nvPr/>
        </p:nvGrpSpPr>
        <p:grpSpPr>
          <a:xfrm>
            <a:off x="9200744" y="5228815"/>
            <a:ext cx="3925804" cy="3831308"/>
            <a:chOff x="0" y="0"/>
            <a:chExt cx="453389" cy="442476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453389" cy="442476"/>
            </a:xfrm>
            <a:custGeom>
              <a:avLst/>
              <a:gdLst/>
              <a:ahLst/>
              <a:cxnLst/>
              <a:rect l="l" t="t" r="r" b="b"/>
              <a:pathLst>
                <a:path w="453389" h="442476">
                  <a:moveTo>
                    <a:pt x="72966" y="0"/>
                  </a:moveTo>
                  <a:lnTo>
                    <a:pt x="380423" y="0"/>
                  </a:lnTo>
                  <a:cubicBezTo>
                    <a:pt x="399775" y="0"/>
                    <a:pt x="418334" y="7687"/>
                    <a:pt x="432018" y="21371"/>
                  </a:cubicBezTo>
                  <a:cubicBezTo>
                    <a:pt x="445702" y="35055"/>
                    <a:pt x="453389" y="53614"/>
                    <a:pt x="453389" y="72966"/>
                  </a:cubicBezTo>
                  <a:lnTo>
                    <a:pt x="453389" y="369510"/>
                  </a:lnTo>
                  <a:cubicBezTo>
                    <a:pt x="453389" y="409808"/>
                    <a:pt x="420721" y="442476"/>
                    <a:pt x="380423" y="442476"/>
                  </a:cubicBezTo>
                  <a:lnTo>
                    <a:pt x="72966" y="442476"/>
                  </a:lnTo>
                  <a:cubicBezTo>
                    <a:pt x="53614" y="442476"/>
                    <a:pt x="35055" y="434788"/>
                    <a:pt x="21371" y="421105"/>
                  </a:cubicBezTo>
                  <a:cubicBezTo>
                    <a:pt x="7687" y="407421"/>
                    <a:pt x="0" y="388861"/>
                    <a:pt x="0" y="369510"/>
                  </a:cubicBezTo>
                  <a:lnTo>
                    <a:pt x="0" y="72966"/>
                  </a:lnTo>
                  <a:cubicBezTo>
                    <a:pt x="0" y="53614"/>
                    <a:pt x="7687" y="35055"/>
                    <a:pt x="21371" y="21371"/>
                  </a:cubicBezTo>
                  <a:cubicBezTo>
                    <a:pt x="35055" y="7687"/>
                    <a:pt x="53614" y="0"/>
                    <a:pt x="72966" y="0"/>
                  </a:cubicBezTo>
                  <a:close/>
                </a:path>
              </a:pathLst>
            </a:custGeom>
            <a:solidFill>
              <a:srgbClr val="FFFFFF"/>
            </a:solidFill>
            <a:ln w="85725" cap="rnd">
              <a:solidFill>
                <a:srgbClr val="FF99FF"/>
              </a:solidFill>
              <a:prstDash val="solid"/>
              <a:round/>
            </a:ln>
          </p:spPr>
        </p:sp>
        <p:sp>
          <p:nvSpPr>
            <p:cNvPr id="23" name="TextBox 23"/>
            <p:cNvSpPr txBox="1"/>
            <p:nvPr/>
          </p:nvSpPr>
          <p:spPr>
            <a:xfrm>
              <a:off x="0" y="-57150"/>
              <a:ext cx="453389" cy="49962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480"/>
                </a:lnSpc>
              </a:pPr>
              <a:endParaRPr/>
            </a:p>
          </p:txBody>
        </p:sp>
      </p:grpSp>
      <p:grpSp>
        <p:nvGrpSpPr>
          <p:cNvPr id="24" name="Group 24"/>
          <p:cNvGrpSpPr/>
          <p:nvPr/>
        </p:nvGrpSpPr>
        <p:grpSpPr>
          <a:xfrm rot="2700000">
            <a:off x="10247125" y="3516412"/>
            <a:ext cx="1833041" cy="1833041"/>
            <a:chOff x="0" y="0"/>
            <a:chExt cx="2444055" cy="2444055"/>
          </a:xfrm>
        </p:grpSpPr>
        <p:grpSp>
          <p:nvGrpSpPr>
            <p:cNvPr id="25" name="Group 25"/>
            <p:cNvGrpSpPr>
              <a:grpSpLocks noChangeAspect="1"/>
            </p:cNvGrpSpPr>
            <p:nvPr/>
          </p:nvGrpSpPr>
          <p:grpSpPr>
            <a:xfrm>
              <a:off x="0" y="0"/>
              <a:ext cx="2444055" cy="2444055"/>
              <a:chOff x="0" y="0"/>
              <a:chExt cx="14400530" cy="14400530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14400530" cy="14399261"/>
              </a:xfrm>
              <a:custGeom>
                <a:avLst/>
                <a:gdLst/>
                <a:ahLst/>
                <a:cxnLst/>
                <a:rect l="l" t="t" r="r" b="b"/>
                <a:pathLst>
                  <a:path w="14400530" h="14399261">
                    <a:moveTo>
                      <a:pt x="7199630" y="0"/>
                    </a:moveTo>
                    <a:cubicBezTo>
                      <a:pt x="3223260" y="0"/>
                      <a:pt x="0" y="3223260"/>
                      <a:pt x="0" y="7199630"/>
                    </a:cubicBezTo>
                    <a:cubicBezTo>
                      <a:pt x="0" y="11176001"/>
                      <a:pt x="3223260" y="14399261"/>
                      <a:pt x="7199630" y="14399261"/>
                    </a:cubicBezTo>
                    <a:lnTo>
                      <a:pt x="14399261" y="14399261"/>
                    </a:lnTo>
                    <a:lnTo>
                      <a:pt x="14399261" y="7199630"/>
                    </a:lnTo>
                    <a:cubicBezTo>
                      <a:pt x="14400530" y="3223260"/>
                      <a:pt x="11176000" y="0"/>
                      <a:pt x="7199630" y="0"/>
                    </a:cubicBezTo>
                    <a:close/>
                  </a:path>
                </a:pathLst>
              </a:custGeom>
              <a:solidFill>
                <a:srgbClr val="FF99FF"/>
              </a:solidFill>
            </p:spPr>
          </p:sp>
        </p:grpSp>
        <p:grpSp>
          <p:nvGrpSpPr>
            <p:cNvPr id="27" name="Group 27"/>
            <p:cNvGrpSpPr/>
            <p:nvPr/>
          </p:nvGrpSpPr>
          <p:grpSpPr>
            <a:xfrm>
              <a:off x="299961" y="342043"/>
              <a:ext cx="1838045" cy="1838045"/>
              <a:chOff x="0" y="0"/>
              <a:chExt cx="812800" cy="812800"/>
            </a:xfrm>
          </p:grpSpPr>
          <p:sp>
            <p:nvSpPr>
              <p:cNvPr id="28" name="Freeform 28"/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DFDFD"/>
              </a:solidFill>
            </p:spPr>
          </p:sp>
          <p:sp>
            <p:nvSpPr>
              <p:cNvPr id="29" name="TextBox 29"/>
              <p:cNvSpPr txBox="1"/>
              <p:nvPr/>
            </p:nvSpPr>
            <p:spPr>
              <a:xfrm>
                <a:off x="76200" y="19050"/>
                <a:ext cx="660400" cy="71755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800"/>
                  </a:lnSpc>
                </a:pPr>
                <a:endParaRPr/>
              </a:p>
            </p:txBody>
          </p:sp>
        </p:grpSp>
      </p:grpSp>
      <p:grpSp>
        <p:nvGrpSpPr>
          <p:cNvPr id="30" name="Group 30"/>
          <p:cNvGrpSpPr/>
          <p:nvPr/>
        </p:nvGrpSpPr>
        <p:grpSpPr>
          <a:xfrm>
            <a:off x="13333496" y="5228815"/>
            <a:ext cx="3925804" cy="3831308"/>
            <a:chOff x="0" y="0"/>
            <a:chExt cx="453389" cy="442476"/>
          </a:xfrm>
        </p:grpSpPr>
        <p:sp>
          <p:nvSpPr>
            <p:cNvPr id="31" name="Freeform 31"/>
            <p:cNvSpPr/>
            <p:nvPr/>
          </p:nvSpPr>
          <p:spPr>
            <a:xfrm>
              <a:off x="0" y="0"/>
              <a:ext cx="453389" cy="442476"/>
            </a:xfrm>
            <a:custGeom>
              <a:avLst/>
              <a:gdLst/>
              <a:ahLst/>
              <a:cxnLst/>
              <a:rect l="l" t="t" r="r" b="b"/>
              <a:pathLst>
                <a:path w="453389" h="442476">
                  <a:moveTo>
                    <a:pt x="72966" y="0"/>
                  </a:moveTo>
                  <a:lnTo>
                    <a:pt x="380423" y="0"/>
                  </a:lnTo>
                  <a:cubicBezTo>
                    <a:pt x="399775" y="0"/>
                    <a:pt x="418334" y="7687"/>
                    <a:pt x="432018" y="21371"/>
                  </a:cubicBezTo>
                  <a:cubicBezTo>
                    <a:pt x="445702" y="35055"/>
                    <a:pt x="453389" y="53614"/>
                    <a:pt x="453389" y="72966"/>
                  </a:cubicBezTo>
                  <a:lnTo>
                    <a:pt x="453389" y="369510"/>
                  </a:lnTo>
                  <a:cubicBezTo>
                    <a:pt x="453389" y="409808"/>
                    <a:pt x="420721" y="442476"/>
                    <a:pt x="380423" y="442476"/>
                  </a:cubicBezTo>
                  <a:lnTo>
                    <a:pt x="72966" y="442476"/>
                  </a:lnTo>
                  <a:cubicBezTo>
                    <a:pt x="53614" y="442476"/>
                    <a:pt x="35055" y="434788"/>
                    <a:pt x="21371" y="421105"/>
                  </a:cubicBezTo>
                  <a:cubicBezTo>
                    <a:pt x="7687" y="407421"/>
                    <a:pt x="0" y="388861"/>
                    <a:pt x="0" y="369510"/>
                  </a:cubicBezTo>
                  <a:lnTo>
                    <a:pt x="0" y="72966"/>
                  </a:lnTo>
                  <a:cubicBezTo>
                    <a:pt x="0" y="53614"/>
                    <a:pt x="7687" y="35055"/>
                    <a:pt x="21371" y="21371"/>
                  </a:cubicBezTo>
                  <a:cubicBezTo>
                    <a:pt x="35055" y="7687"/>
                    <a:pt x="53614" y="0"/>
                    <a:pt x="72966" y="0"/>
                  </a:cubicBezTo>
                  <a:close/>
                </a:path>
              </a:pathLst>
            </a:custGeom>
            <a:solidFill>
              <a:srgbClr val="FFFFFF"/>
            </a:solidFill>
            <a:ln w="85725" cap="rnd">
              <a:solidFill>
                <a:srgbClr val="570F69"/>
              </a:solidFill>
              <a:prstDash val="solid"/>
              <a:round/>
            </a:ln>
          </p:spPr>
        </p:sp>
        <p:sp>
          <p:nvSpPr>
            <p:cNvPr id="32" name="TextBox 32"/>
            <p:cNvSpPr txBox="1"/>
            <p:nvPr/>
          </p:nvSpPr>
          <p:spPr>
            <a:xfrm>
              <a:off x="0" y="-57150"/>
              <a:ext cx="453389" cy="49962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480"/>
                </a:lnSpc>
              </a:pPr>
              <a:endParaRPr/>
            </a:p>
          </p:txBody>
        </p:sp>
      </p:grpSp>
      <p:grpSp>
        <p:nvGrpSpPr>
          <p:cNvPr id="33" name="Group 33"/>
          <p:cNvGrpSpPr/>
          <p:nvPr/>
        </p:nvGrpSpPr>
        <p:grpSpPr>
          <a:xfrm rot="-2700000">
            <a:off x="14379878" y="3516412"/>
            <a:ext cx="1833041" cy="1833041"/>
            <a:chOff x="0" y="0"/>
            <a:chExt cx="2444055" cy="2444055"/>
          </a:xfrm>
        </p:grpSpPr>
        <p:grpSp>
          <p:nvGrpSpPr>
            <p:cNvPr id="34" name="Group 34"/>
            <p:cNvGrpSpPr>
              <a:grpSpLocks noChangeAspect="1"/>
            </p:cNvGrpSpPr>
            <p:nvPr/>
          </p:nvGrpSpPr>
          <p:grpSpPr>
            <a:xfrm rot="5400000">
              <a:off x="0" y="0"/>
              <a:ext cx="2444055" cy="2444055"/>
              <a:chOff x="0" y="0"/>
              <a:chExt cx="14400530" cy="14400530"/>
            </a:xfrm>
          </p:grpSpPr>
          <p:sp>
            <p:nvSpPr>
              <p:cNvPr id="35" name="Freeform 35"/>
              <p:cNvSpPr/>
              <p:nvPr/>
            </p:nvSpPr>
            <p:spPr>
              <a:xfrm>
                <a:off x="0" y="0"/>
                <a:ext cx="14400530" cy="14399261"/>
              </a:xfrm>
              <a:custGeom>
                <a:avLst/>
                <a:gdLst/>
                <a:ahLst/>
                <a:cxnLst/>
                <a:rect l="l" t="t" r="r" b="b"/>
                <a:pathLst>
                  <a:path w="14400530" h="14399261">
                    <a:moveTo>
                      <a:pt x="7199630" y="0"/>
                    </a:moveTo>
                    <a:cubicBezTo>
                      <a:pt x="3223260" y="0"/>
                      <a:pt x="0" y="3223260"/>
                      <a:pt x="0" y="7199630"/>
                    </a:cubicBezTo>
                    <a:cubicBezTo>
                      <a:pt x="0" y="11176001"/>
                      <a:pt x="3223260" y="14399261"/>
                      <a:pt x="7199630" y="14399261"/>
                    </a:cubicBezTo>
                    <a:lnTo>
                      <a:pt x="14399261" y="14399261"/>
                    </a:lnTo>
                    <a:lnTo>
                      <a:pt x="14399261" y="7199630"/>
                    </a:lnTo>
                    <a:cubicBezTo>
                      <a:pt x="14400530" y="3223260"/>
                      <a:pt x="11176000" y="0"/>
                      <a:pt x="7199630" y="0"/>
                    </a:cubicBezTo>
                    <a:close/>
                  </a:path>
                </a:pathLst>
              </a:custGeom>
              <a:solidFill>
                <a:srgbClr val="570F69"/>
              </a:solidFill>
            </p:spPr>
          </p:sp>
        </p:grpSp>
        <p:grpSp>
          <p:nvGrpSpPr>
            <p:cNvPr id="36" name="Group 36"/>
            <p:cNvGrpSpPr/>
            <p:nvPr/>
          </p:nvGrpSpPr>
          <p:grpSpPr>
            <a:xfrm>
              <a:off x="283619" y="338366"/>
              <a:ext cx="1841722" cy="1841722"/>
              <a:chOff x="0" y="0"/>
              <a:chExt cx="812800" cy="812800"/>
            </a:xfrm>
          </p:grpSpPr>
          <p:sp>
            <p:nvSpPr>
              <p:cNvPr id="37" name="Freeform 37"/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DFDFD"/>
              </a:solidFill>
            </p:spPr>
          </p:sp>
          <p:sp>
            <p:nvSpPr>
              <p:cNvPr id="38" name="TextBox 38"/>
              <p:cNvSpPr txBox="1"/>
              <p:nvPr/>
            </p:nvSpPr>
            <p:spPr>
              <a:xfrm>
                <a:off x="76200" y="19050"/>
                <a:ext cx="660400" cy="71755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800"/>
                  </a:lnSpc>
                </a:pPr>
                <a:endParaRPr/>
              </a:p>
            </p:txBody>
          </p:sp>
        </p:grpSp>
      </p:grpSp>
      <p:sp>
        <p:nvSpPr>
          <p:cNvPr id="39" name="TextBox 39"/>
          <p:cNvSpPr txBox="1"/>
          <p:nvPr/>
        </p:nvSpPr>
        <p:spPr>
          <a:xfrm>
            <a:off x="957003" y="822810"/>
            <a:ext cx="16230600" cy="9958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19"/>
              </a:lnSpc>
            </a:pPr>
            <a:r>
              <a:rPr lang="en-US" sz="7300" spc="233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RESULTADOS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1695446" y="6541252"/>
            <a:ext cx="2651024" cy="18836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488"/>
              </a:lnSpc>
            </a:pPr>
            <a:r>
              <a:rPr lang="en-US" sz="187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Las principales causas de las agresiones son la frustración ante tiempos de espera y expectativas insatisfechas.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9867490" y="6541252"/>
            <a:ext cx="2651024" cy="94066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488"/>
              </a:lnSpc>
            </a:pPr>
            <a:r>
              <a:rPr lang="en-US" sz="187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Limitación de denuncias por escaso apoyo institucional.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5749691" y="6541252"/>
            <a:ext cx="2651024" cy="12549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488"/>
              </a:lnSpc>
            </a:pPr>
            <a:r>
              <a:rPr lang="en-US" sz="187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Las agresiones verbales son las más frecuentes, seguidas de las psicológicas y físicas.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13919988" y="6541252"/>
            <a:ext cx="2651024" cy="626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488"/>
              </a:lnSpc>
            </a:pPr>
            <a:r>
              <a:rPr lang="en-US" sz="187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Dificultad de intervenciones eficaces.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244" r="-2244"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1362575" y="1028700"/>
            <a:ext cx="15562849" cy="8179961"/>
            <a:chOff x="0" y="0"/>
            <a:chExt cx="5796956" cy="304692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5796955" cy="3046927"/>
            </a:xfrm>
            <a:custGeom>
              <a:avLst/>
              <a:gdLst/>
              <a:ahLst/>
              <a:cxnLst/>
              <a:rect l="l" t="t" r="r" b="b"/>
              <a:pathLst>
                <a:path w="5796955" h="3046927">
                  <a:moveTo>
                    <a:pt x="0" y="0"/>
                  </a:moveTo>
                  <a:lnTo>
                    <a:pt x="5796955" y="0"/>
                  </a:lnTo>
                  <a:lnTo>
                    <a:pt x="5796955" y="3046927"/>
                  </a:lnTo>
                  <a:lnTo>
                    <a:pt x="0" y="304692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66675" cap="sq">
              <a:solidFill>
                <a:srgbClr val="570F69"/>
              </a:solidFill>
              <a:prstDash val="solid"/>
              <a:miter/>
            </a:ln>
          </p:spPr>
        </p:sp>
        <p:sp>
          <p:nvSpPr>
            <p:cNvPr id="5" name="TextBox 5"/>
            <p:cNvSpPr txBox="1"/>
            <p:nvPr/>
          </p:nvSpPr>
          <p:spPr>
            <a:xfrm>
              <a:off x="0" y="9525"/>
              <a:ext cx="5796956" cy="3037402"/>
            </a:xfrm>
            <a:prstGeom prst="rect">
              <a:avLst/>
            </a:prstGeom>
          </p:spPr>
          <p:txBody>
            <a:bodyPr lIns="48876" tIns="48876" rIns="48876" bIns="48876" rtlCol="0" anchor="ctr"/>
            <a:lstStyle/>
            <a:p>
              <a:pPr algn="ctr">
                <a:lnSpc>
                  <a:spcPts val="1813"/>
                </a:lnSpc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6553707" y="3306067"/>
            <a:ext cx="2498868" cy="2498868"/>
            <a:chOff x="0" y="0"/>
            <a:chExt cx="3331824" cy="3331824"/>
          </a:xfrm>
        </p:grpSpPr>
        <p:grpSp>
          <p:nvGrpSpPr>
            <p:cNvPr id="7" name="Group 7"/>
            <p:cNvGrpSpPr>
              <a:grpSpLocks noChangeAspect="1"/>
            </p:cNvGrpSpPr>
            <p:nvPr/>
          </p:nvGrpSpPr>
          <p:grpSpPr>
            <a:xfrm>
              <a:off x="0" y="0"/>
              <a:ext cx="3331824" cy="3331824"/>
              <a:chOff x="0" y="0"/>
              <a:chExt cx="14400530" cy="14400530"/>
            </a:xfrm>
          </p:grpSpPr>
          <p:sp>
            <p:nvSpPr>
              <p:cNvPr id="8" name="Freeform 8"/>
              <p:cNvSpPr/>
              <p:nvPr/>
            </p:nvSpPr>
            <p:spPr>
              <a:xfrm>
                <a:off x="0" y="0"/>
                <a:ext cx="14400530" cy="14399261"/>
              </a:xfrm>
              <a:custGeom>
                <a:avLst/>
                <a:gdLst/>
                <a:ahLst/>
                <a:cxnLst/>
                <a:rect l="l" t="t" r="r" b="b"/>
                <a:pathLst>
                  <a:path w="14400530" h="14399261">
                    <a:moveTo>
                      <a:pt x="7199630" y="0"/>
                    </a:moveTo>
                    <a:cubicBezTo>
                      <a:pt x="3223260" y="0"/>
                      <a:pt x="0" y="3223260"/>
                      <a:pt x="0" y="7199630"/>
                    </a:cubicBezTo>
                    <a:cubicBezTo>
                      <a:pt x="0" y="11176001"/>
                      <a:pt x="3223260" y="14399261"/>
                      <a:pt x="7199630" y="14399261"/>
                    </a:cubicBezTo>
                    <a:lnTo>
                      <a:pt x="14399261" y="14399261"/>
                    </a:lnTo>
                    <a:lnTo>
                      <a:pt x="14399261" y="7199630"/>
                    </a:lnTo>
                    <a:cubicBezTo>
                      <a:pt x="14400530" y="3223260"/>
                      <a:pt x="11176000" y="0"/>
                      <a:pt x="7199630" y="0"/>
                    </a:cubicBezTo>
                    <a:close/>
                  </a:path>
                </a:pathLst>
              </a:custGeom>
              <a:solidFill>
                <a:srgbClr val="782A8C"/>
              </a:solidFill>
            </p:spPr>
          </p:sp>
        </p:grpSp>
        <p:grpSp>
          <p:nvGrpSpPr>
            <p:cNvPr id="9" name="Group 9"/>
            <p:cNvGrpSpPr/>
            <p:nvPr/>
          </p:nvGrpSpPr>
          <p:grpSpPr>
            <a:xfrm>
              <a:off x="408917" y="466286"/>
              <a:ext cx="2505689" cy="2505689"/>
              <a:chOff x="0" y="0"/>
              <a:chExt cx="812800" cy="812800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DFDFD"/>
              </a:solidFill>
            </p:spPr>
          </p:sp>
          <p:sp>
            <p:nvSpPr>
              <p:cNvPr id="11" name="TextBox 11"/>
              <p:cNvSpPr txBox="1"/>
              <p:nvPr/>
            </p:nvSpPr>
            <p:spPr>
              <a:xfrm>
                <a:off x="76200" y="19050"/>
                <a:ext cx="660400" cy="71755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800"/>
                  </a:lnSpc>
                </a:pPr>
                <a:endParaRPr/>
              </a:p>
            </p:txBody>
          </p:sp>
        </p:grpSp>
      </p:grpSp>
      <p:grpSp>
        <p:nvGrpSpPr>
          <p:cNvPr id="12" name="Group 12"/>
          <p:cNvGrpSpPr/>
          <p:nvPr/>
        </p:nvGrpSpPr>
        <p:grpSpPr>
          <a:xfrm>
            <a:off x="9235425" y="3306067"/>
            <a:ext cx="2498868" cy="2498868"/>
            <a:chOff x="0" y="0"/>
            <a:chExt cx="3331824" cy="3331824"/>
          </a:xfrm>
        </p:grpSpPr>
        <p:grpSp>
          <p:nvGrpSpPr>
            <p:cNvPr id="13" name="Group 13"/>
            <p:cNvGrpSpPr>
              <a:grpSpLocks noChangeAspect="1"/>
            </p:cNvGrpSpPr>
            <p:nvPr/>
          </p:nvGrpSpPr>
          <p:grpSpPr>
            <a:xfrm rot="5400000">
              <a:off x="0" y="0"/>
              <a:ext cx="3331824" cy="3331824"/>
              <a:chOff x="0" y="0"/>
              <a:chExt cx="14400530" cy="14400530"/>
            </a:xfrm>
          </p:grpSpPr>
          <p:sp>
            <p:nvSpPr>
              <p:cNvPr id="14" name="Freeform 14"/>
              <p:cNvSpPr/>
              <p:nvPr/>
            </p:nvSpPr>
            <p:spPr>
              <a:xfrm>
                <a:off x="0" y="0"/>
                <a:ext cx="14400530" cy="14399261"/>
              </a:xfrm>
              <a:custGeom>
                <a:avLst/>
                <a:gdLst/>
                <a:ahLst/>
                <a:cxnLst/>
                <a:rect l="l" t="t" r="r" b="b"/>
                <a:pathLst>
                  <a:path w="14400530" h="14399261">
                    <a:moveTo>
                      <a:pt x="7199630" y="0"/>
                    </a:moveTo>
                    <a:cubicBezTo>
                      <a:pt x="3223260" y="0"/>
                      <a:pt x="0" y="3223260"/>
                      <a:pt x="0" y="7199630"/>
                    </a:cubicBezTo>
                    <a:cubicBezTo>
                      <a:pt x="0" y="11176001"/>
                      <a:pt x="3223260" y="14399261"/>
                      <a:pt x="7199630" y="14399261"/>
                    </a:cubicBezTo>
                    <a:lnTo>
                      <a:pt x="14399261" y="14399261"/>
                    </a:lnTo>
                    <a:lnTo>
                      <a:pt x="14399261" y="7199630"/>
                    </a:lnTo>
                    <a:cubicBezTo>
                      <a:pt x="14400530" y="3223260"/>
                      <a:pt x="11176000" y="0"/>
                      <a:pt x="7199630" y="0"/>
                    </a:cubicBezTo>
                    <a:close/>
                  </a:path>
                </a:pathLst>
              </a:custGeom>
              <a:solidFill>
                <a:srgbClr val="FF99FF"/>
              </a:solidFill>
            </p:spPr>
          </p:sp>
        </p:grpSp>
        <p:grpSp>
          <p:nvGrpSpPr>
            <p:cNvPr id="15" name="Group 15"/>
            <p:cNvGrpSpPr/>
            <p:nvPr/>
          </p:nvGrpSpPr>
          <p:grpSpPr>
            <a:xfrm>
              <a:off x="386640" y="461273"/>
              <a:ext cx="2510702" cy="2510702"/>
              <a:chOff x="0" y="0"/>
              <a:chExt cx="812800" cy="812800"/>
            </a:xfrm>
          </p:grpSpPr>
          <p:sp>
            <p:nvSpPr>
              <p:cNvPr id="16" name="Freeform 16"/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DFDFD"/>
              </a:solidFill>
            </p:spPr>
          </p:sp>
          <p:sp>
            <p:nvSpPr>
              <p:cNvPr id="17" name="TextBox 17"/>
              <p:cNvSpPr txBox="1"/>
              <p:nvPr/>
            </p:nvSpPr>
            <p:spPr>
              <a:xfrm>
                <a:off x="76200" y="19050"/>
                <a:ext cx="660400" cy="71755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800"/>
                  </a:lnSpc>
                </a:pPr>
                <a:endParaRPr/>
              </a:p>
            </p:txBody>
          </p:sp>
        </p:grpSp>
      </p:grpSp>
      <p:grpSp>
        <p:nvGrpSpPr>
          <p:cNvPr id="18" name="Group 18"/>
          <p:cNvGrpSpPr/>
          <p:nvPr/>
        </p:nvGrpSpPr>
        <p:grpSpPr>
          <a:xfrm>
            <a:off x="9235425" y="5936126"/>
            <a:ext cx="2498868" cy="2498868"/>
            <a:chOff x="0" y="0"/>
            <a:chExt cx="3331824" cy="3331824"/>
          </a:xfrm>
        </p:grpSpPr>
        <p:grpSp>
          <p:nvGrpSpPr>
            <p:cNvPr id="19" name="Group 19"/>
            <p:cNvGrpSpPr>
              <a:grpSpLocks noChangeAspect="1"/>
            </p:cNvGrpSpPr>
            <p:nvPr/>
          </p:nvGrpSpPr>
          <p:grpSpPr>
            <a:xfrm rot="-10800000">
              <a:off x="0" y="0"/>
              <a:ext cx="3331824" cy="3331824"/>
              <a:chOff x="0" y="0"/>
              <a:chExt cx="14400530" cy="14400530"/>
            </a:xfrm>
          </p:grpSpPr>
          <p:sp>
            <p:nvSpPr>
              <p:cNvPr id="20" name="Freeform 20"/>
              <p:cNvSpPr/>
              <p:nvPr/>
            </p:nvSpPr>
            <p:spPr>
              <a:xfrm>
                <a:off x="0" y="0"/>
                <a:ext cx="14400530" cy="14399261"/>
              </a:xfrm>
              <a:custGeom>
                <a:avLst/>
                <a:gdLst/>
                <a:ahLst/>
                <a:cxnLst/>
                <a:rect l="l" t="t" r="r" b="b"/>
                <a:pathLst>
                  <a:path w="14400530" h="14399261">
                    <a:moveTo>
                      <a:pt x="7199630" y="0"/>
                    </a:moveTo>
                    <a:cubicBezTo>
                      <a:pt x="3223260" y="0"/>
                      <a:pt x="0" y="3223260"/>
                      <a:pt x="0" y="7199630"/>
                    </a:cubicBezTo>
                    <a:cubicBezTo>
                      <a:pt x="0" y="11176001"/>
                      <a:pt x="3223260" y="14399261"/>
                      <a:pt x="7199630" y="14399261"/>
                    </a:cubicBezTo>
                    <a:lnTo>
                      <a:pt x="14399261" y="14399261"/>
                    </a:lnTo>
                    <a:lnTo>
                      <a:pt x="14399261" y="7199630"/>
                    </a:lnTo>
                    <a:cubicBezTo>
                      <a:pt x="14400530" y="3223260"/>
                      <a:pt x="11176000" y="0"/>
                      <a:pt x="7199630" y="0"/>
                    </a:cubicBezTo>
                    <a:close/>
                  </a:path>
                </a:pathLst>
              </a:custGeom>
              <a:solidFill>
                <a:srgbClr val="782A8C"/>
              </a:solidFill>
            </p:spPr>
          </p:sp>
        </p:grpSp>
        <p:grpSp>
          <p:nvGrpSpPr>
            <p:cNvPr id="21" name="Group 21"/>
            <p:cNvGrpSpPr/>
            <p:nvPr/>
          </p:nvGrpSpPr>
          <p:grpSpPr>
            <a:xfrm>
              <a:off x="374877" y="374877"/>
              <a:ext cx="2530206" cy="2530206"/>
              <a:chOff x="0" y="0"/>
              <a:chExt cx="812800" cy="812800"/>
            </a:xfrm>
          </p:grpSpPr>
          <p:sp>
            <p:nvSpPr>
              <p:cNvPr id="22" name="Freeform 22"/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DFDFD"/>
              </a:solidFill>
            </p:spPr>
          </p:sp>
          <p:sp>
            <p:nvSpPr>
              <p:cNvPr id="23" name="TextBox 23"/>
              <p:cNvSpPr txBox="1"/>
              <p:nvPr/>
            </p:nvSpPr>
            <p:spPr>
              <a:xfrm>
                <a:off x="76200" y="19050"/>
                <a:ext cx="660400" cy="71755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800"/>
                  </a:lnSpc>
                </a:pPr>
                <a:endParaRPr/>
              </a:p>
            </p:txBody>
          </p:sp>
        </p:grpSp>
      </p:grpSp>
      <p:grpSp>
        <p:nvGrpSpPr>
          <p:cNvPr id="24" name="Group 24"/>
          <p:cNvGrpSpPr/>
          <p:nvPr/>
        </p:nvGrpSpPr>
        <p:grpSpPr>
          <a:xfrm>
            <a:off x="6553707" y="5936126"/>
            <a:ext cx="2521050" cy="2521050"/>
            <a:chOff x="0" y="0"/>
            <a:chExt cx="3361401" cy="3361401"/>
          </a:xfrm>
        </p:grpSpPr>
        <p:grpSp>
          <p:nvGrpSpPr>
            <p:cNvPr id="25" name="Group 25"/>
            <p:cNvGrpSpPr>
              <a:grpSpLocks noChangeAspect="1"/>
            </p:cNvGrpSpPr>
            <p:nvPr/>
          </p:nvGrpSpPr>
          <p:grpSpPr>
            <a:xfrm rot="-5400000">
              <a:off x="0" y="0"/>
              <a:ext cx="3361401" cy="3361401"/>
              <a:chOff x="0" y="0"/>
              <a:chExt cx="14400530" cy="14400530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14400530" cy="14399261"/>
              </a:xfrm>
              <a:custGeom>
                <a:avLst/>
                <a:gdLst/>
                <a:ahLst/>
                <a:cxnLst/>
                <a:rect l="l" t="t" r="r" b="b"/>
                <a:pathLst>
                  <a:path w="14400530" h="14399261">
                    <a:moveTo>
                      <a:pt x="7199630" y="0"/>
                    </a:moveTo>
                    <a:cubicBezTo>
                      <a:pt x="3223260" y="0"/>
                      <a:pt x="0" y="3223260"/>
                      <a:pt x="0" y="7199630"/>
                    </a:cubicBezTo>
                    <a:cubicBezTo>
                      <a:pt x="0" y="11176001"/>
                      <a:pt x="3223260" y="14399261"/>
                      <a:pt x="7199630" y="14399261"/>
                    </a:cubicBezTo>
                    <a:lnTo>
                      <a:pt x="14399261" y="14399261"/>
                    </a:lnTo>
                    <a:lnTo>
                      <a:pt x="14399261" y="7199630"/>
                    </a:lnTo>
                    <a:cubicBezTo>
                      <a:pt x="14400530" y="3223260"/>
                      <a:pt x="11176000" y="0"/>
                      <a:pt x="7199630" y="0"/>
                    </a:cubicBezTo>
                    <a:close/>
                  </a:path>
                </a:pathLst>
              </a:custGeom>
              <a:solidFill>
                <a:srgbClr val="DD4EDA"/>
              </a:solidFill>
            </p:spPr>
          </p:sp>
        </p:grpSp>
        <p:grpSp>
          <p:nvGrpSpPr>
            <p:cNvPr id="27" name="Group 27"/>
            <p:cNvGrpSpPr/>
            <p:nvPr/>
          </p:nvGrpSpPr>
          <p:grpSpPr>
            <a:xfrm>
              <a:off x="408917" y="443611"/>
              <a:ext cx="2508873" cy="2508873"/>
              <a:chOff x="0" y="0"/>
              <a:chExt cx="812800" cy="812800"/>
            </a:xfrm>
          </p:grpSpPr>
          <p:sp>
            <p:nvSpPr>
              <p:cNvPr id="28" name="Freeform 28"/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DFDFD"/>
              </a:solidFill>
            </p:spPr>
          </p:sp>
          <p:sp>
            <p:nvSpPr>
              <p:cNvPr id="29" name="TextBox 29"/>
              <p:cNvSpPr txBox="1"/>
              <p:nvPr/>
            </p:nvSpPr>
            <p:spPr>
              <a:xfrm>
                <a:off x="76200" y="19050"/>
                <a:ext cx="660400" cy="71755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800"/>
                  </a:lnSpc>
                </a:pPr>
                <a:endParaRPr/>
              </a:p>
            </p:txBody>
          </p:sp>
        </p:grpSp>
      </p:grpSp>
      <p:sp>
        <p:nvSpPr>
          <p:cNvPr id="30" name="TextBox 30"/>
          <p:cNvSpPr txBox="1"/>
          <p:nvPr/>
        </p:nvSpPr>
        <p:spPr>
          <a:xfrm>
            <a:off x="2664396" y="2020324"/>
            <a:ext cx="13142058" cy="9618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295"/>
              </a:lnSpc>
            </a:pPr>
            <a:r>
              <a:rPr lang="en-US" sz="7083" spc="226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CONCLUSIONES</a:t>
            </a:r>
          </a:p>
        </p:txBody>
      </p:sp>
      <p:sp>
        <p:nvSpPr>
          <p:cNvPr id="31" name="Freeform 31"/>
          <p:cNvSpPr/>
          <p:nvPr/>
        </p:nvSpPr>
        <p:spPr>
          <a:xfrm>
            <a:off x="10008659" y="3849544"/>
            <a:ext cx="952399" cy="1411913"/>
          </a:xfrm>
          <a:custGeom>
            <a:avLst/>
            <a:gdLst/>
            <a:ahLst/>
            <a:cxnLst/>
            <a:rect l="l" t="t" r="r" b="b"/>
            <a:pathLst>
              <a:path w="952399" h="1411913">
                <a:moveTo>
                  <a:pt x="0" y="0"/>
                </a:moveTo>
                <a:lnTo>
                  <a:pt x="952400" y="0"/>
                </a:lnTo>
                <a:lnTo>
                  <a:pt x="952400" y="1411913"/>
                </a:lnTo>
                <a:lnTo>
                  <a:pt x="0" y="1411913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32" name="Freeform 32"/>
          <p:cNvSpPr/>
          <p:nvPr/>
        </p:nvSpPr>
        <p:spPr>
          <a:xfrm>
            <a:off x="9968395" y="6602489"/>
            <a:ext cx="1047406" cy="1166140"/>
          </a:xfrm>
          <a:custGeom>
            <a:avLst/>
            <a:gdLst/>
            <a:ahLst/>
            <a:cxnLst/>
            <a:rect l="l" t="t" r="r" b="b"/>
            <a:pathLst>
              <a:path w="1047406" h="1166140">
                <a:moveTo>
                  <a:pt x="0" y="0"/>
                </a:moveTo>
                <a:lnTo>
                  <a:pt x="1047405" y="0"/>
                </a:lnTo>
                <a:lnTo>
                  <a:pt x="1047405" y="1166140"/>
                </a:lnTo>
                <a:lnTo>
                  <a:pt x="0" y="1166140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</p:sp>
      <p:sp>
        <p:nvSpPr>
          <p:cNvPr id="33" name="Freeform 33"/>
          <p:cNvSpPr/>
          <p:nvPr/>
        </p:nvSpPr>
        <p:spPr>
          <a:xfrm>
            <a:off x="7351389" y="3999030"/>
            <a:ext cx="973317" cy="1112940"/>
          </a:xfrm>
          <a:custGeom>
            <a:avLst/>
            <a:gdLst/>
            <a:ahLst/>
            <a:cxnLst/>
            <a:rect l="l" t="t" r="r" b="b"/>
            <a:pathLst>
              <a:path w="973317" h="1112940">
                <a:moveTo>
                  <a:pt x="0" y="0"/>
                </a:moveTo>
                <a:lnTo>
                  <a:pt x="973317" y="0"/>
                </a:lnTo>
                <a:lnTo>
                  <a:pt x="973317" y="1112941"/>
                </a:lnTo>
                <a:lnTo>
                  <a:pt x="0" y="1112941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</p:sp>
      <p:sp>
        <p:nvSpPr>
          <p:cNvPr id="34" name="Freeform 34"/>
          <p:cNvSpPr/>
          <p:nvPr/>
        </p:nvSpPr>
        <p:spPr>
          <a:xfrm>
            <a:off x="7275352" y="6593053"/>
            <a:ext cx="1049354" cy="1233215"/>
          </a:xfrm>
          <a:custGeom>
            <a:avLst/>
            <a:gdLst/>
            <a:ahLst/>
            <a:cxnLst/>
            <a:rect l="l" t="t" r="r" b="b"/>
            <a:pathLst>
              <a:path w="1049354" h="1233215">
                <a:moveTo>
                  <a:pt x="0" y="0"/>
                </a:moveTo>
                <a:lnTo>
                  <a:pt x="1049354" y="0"/>
                </a:lnTo>
                <a:lnTo>
                  <a:pt x="1049354" y="1233215"/>
                </a:lnTo>
                <a:lnTo>
                  <a:pt x="0" y="1233215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</p:sp>
      <p:sp>
        <p:nvSpPr>
          <p:cNvPr id="35" name="TextBox 35"/>
          <p:cNvSpPr txBox="1"/>
          <p:nvPr/>
        </p:nvSpPr>
        <p:spPr>
          <a:xfrm>
            <a:off x="2567764" y="3983545"/>
            <a:ext cx="3071543" cy="13871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16"/>
              </a:lnSpc>
              <a:spcBef>
                <a:spcPct val="0"/>
              </a:spcBef>
            </a:pPr>
            <a:r>
              <a:rPr lang="en-US" sz="2011" spc="-46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Las agresiones hacia el personal de enfermería son un problema grave y persistente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12998949" y="3847625"/>
            <a:ext cx="3418129" cy="13871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16"/>
              </a:lnSpc>
              <a:spcBef>
                <a:spcPct val="0"/>
              </a:spcBef>
            </a:pPr>
            <a:r>
              <a:rPr lang="en-US" sz="2011" spc="-46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Afectan al bienestar profesional y a la efectividad del sistema de salud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13057959" y="6325573"/>
            <a:ext cx="3359119" cy="17396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16"/>
              </a:lnSpc>
              <a:spcBef>
                <a:spcPct val="0"/>
              </a:spcBef>
            </a:pPr>
            <a:r>
              <a:rPr lang="en-US" sz="2011" spc="-46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Recomendación nacional de realizar registro de situaciones agresivas para un abordaje óptimo del problema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2664396" y="6936022"/>
            <a:ext cx="3071543" cy="6823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16"/>
              </a:lnSpc>
              <a:spcBef>
                <a:spcPct val="0"/>
              </a:spcBef>
            </a:pPr>
            <a:r>
              <a:rPr lang="en-US" sz="2011" spc="-46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Gran necesidad de prevención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301393" y="1068388"/>
            <a:ext cx="11685214" cy="81026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2800"/>
              </a:lnSpc>
            </a:pPr>
            <a:endParaRPr/>
          </a:p>
          <a:p>
            <a:pPr algn="just">
              <a:lnSpc>
                <a:spcPts val="2800"/>
              </a:lnSpc>
            </a:pPr>
            <a:endParaRPr/>
          </a:p>
          <a:p>
            <a:pPr algn="just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1. </a:t>
            </a:r>
          </a:p>
          <a:p>
            <a:pPr algn="just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Romero G. Las enfermeras españolas sufren cerca de 3.000 agresiones en 2023, un 10% más que en 2022 [Internet]. Consejogeneralenfermeria.org. www.consejogeneralenfermeria.org; 2024 [citado el 14 de noviembre de 2024]. Disponible en: https://www.consejogeneralenfermeria.org/actualidad-y-prensa/sala-de-prensa/noticias/item/124394-las-enfermeras-espanolas-sufren-cerca-de-3-000-agresiones-en-2023-un-10-mas-que-en-2022</a:t>
            </a:r>
          </a:p>
          <a:p>
            <a:pPr algn="just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 </a:t>
            </a:r>
          </a:p>
          <a:p>
            <a:pPr algn="just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2. </a:t>
            </a:r>
          </a:p>
          <a:p>
            <a:pPr algn="just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Super User. Agresiones [Internet]. Consejogeneralenfermeria.org. 2018 [citado el 14 de noviembre de 2024]. Disponible en: https://www.consejogeneralenfermeria.org/observatorio-nacional/observatorio-de-agresiones/estadistica-de-agresiones</a:t>
            </a:r>
          </a:p>
          <a:p>
            <a:pPr algn="just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 </a:t>
            </a:r>
          </a:p>
          <a:p>
            <a:pPr algn="just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3. </a:t>
            </a:r>
          </a:p>
          <a:p>
            <a:pPr algn="just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(dd:4) D es. Las agresiones a enfermeras aumentaron un 10% en el 2023 [Internet]. Enfermería21. 2024 [citado el 14 de noviembre de 2024]. Disponible en: https://www.enfermeria21.com/diario-dicen/agresiones-enfermeras-2023/</a:t>
            </a:r>
          </a:p>
          <a:p>
            <a:pPr algn="just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 </a:t>
            </a:r>
          </a:p>
          <a:p>
            <a:pPr algn="just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 </a:t>
            </a:r>
          </a:p>
          <a:p>
            <a:pPr algn="just">
              <a:lnSpc>
                <a:spcPts val="2800"/>
              </a:lnSpc>
              <a:spcBef>
                <a:spcPct val="0"/>
              </a:spcBef>
            </a:pPr>
            <a:endParaRPr lang="en-US" sz="2000">
              <a:solidFill>
                <a:srgbClr val="000000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204" r="-2204"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1028700" y="1028700"/>
            <a:ext cx="16230600" cy="8115119"/>
            <a:chOff x="0" y="0"/>
            <a:chExt cx="6045684" cy="3022775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6045684" cy="3022775"/>
            </a:xfrm>
            <a:custGeom>
              <a:avLst/>
              <a:gdLst/>
              <a:ahLst/>
              <a:cxnLst/>
              <a:rect l="l" t="t" r="r" b="b"/>
              <a:pathLst>
                <a:path w="6045684" h="3022775">
                  <a:moveTo>
                    <a:pt x="0" y="0"/>
                  </a:moveTo>
                  <a:lnTo>
                    <a:pt x="6045684" y="0"/>
                  </a:lnTo>
                  <a:lnTo>
                    <a:pt x="6045684" y="3022775"/>
                  </a:lnTo>
                  <a:lnTo>
                    <a:pt x="0" y="302277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66675" cap="sq">
              <a:solidFill>
                <a:srgbClr val="9753A8"/>
              </a:solidFill>
              <a:prstDash val="solid"/>
              <a:miter/>
            </a:ln>
          </p:spPr>
        </p:sp>
        <p:sp>
          <p:nvSpPr>
            <p:cNvPr id="5" name="TextBox 5"/>
            <p:cNvSpPr txBox="1"/>
            <p:nvPr/>
          </p:nvSpPr>
          <p:spPr>
            <a:xfrm>
              <a:off x="0" y="0"/>
              <a:ext cx="6045684" cy="3022775"/>
            </a:xfrm>
            <a:prstGeom prst="rect">
              <a:avLst/>
            </a:prstGeom>
          </p:spPr>
          <p:txBody>
            <a:bodyPr lIns="48876" tIns="48876" rIns="48876" bIns="48876" rtlCol="0" anchor="ctr"/>
            <a:lstStyle/>
            <a:p>
              <a:pPr algn="ctr">
                <a:lnSpc>
                  <a:spcPts val="1813"/>
                </a:lnSpc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12374539" y="8993151"/>
            <a:ext cx="4284389" cy="1567256"/>
            <a:chOff x="0" y="0"/>
            <a:chExt cx="1128399" cy="412775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128399" cy="412775"/>
            </a:xfrm>
            <a:custGeom>
              <a:avLst/>
              <a:gdLst/>
              <a:ahLst/>
              <a:cxnLst/>
              <a:rect l="l" t="t" r="r" b="b"/>
              <a:pathLst>
                <a:path w="1128399" h="412775">
                  <a:moveTo>
                    <a:pt x="0" y="0"/>
                  </a:moveTo>
                  <a:lnTo>
                    <a:pt x="1128399" y="0"/>
                  </a:lnTo>
                  <a:lnTo>
                    <a:pt x="1128399" y="412775"/>
                  </a:lnTo>
                  <a:lnTo>
                    <a:pt x="0" y="412775"/>
                  </a:lnTo>
                  <a:close/>
                </a:path>
              </a:pathLst>
            </a:custGeom>
            <a:solidFill>
              <a:srgbClr val="EDECED"/>
            </a:solidFill>
          </p:spPr>
        </p:sp>
        <p:sp>
          <p:nvSpPr>
            <p:cNvPr id="8" name="TextBox 8"/>
            <p:cNvSpPr txBox="1"/>
            <p:nvPr/>
          </p:nvSpPr>
          <p:spPr>
            <a:xfrm>
              <a:off x="0" y="-47625"/>
              <a:ext cx="1128399" cy="4604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00"/>
                </a:lnSpc>
              </a:pPr>
              <a:endParaRPr/>
            </a:p>
          </p:txBody>
        </p:sp>
      </p:grpSp>
      <p:grpSp>
        <p:nvGrpSpPr>
          <p:cNvPr id="9" name="Group 9"/>
          <p:cNvGrpSpPr/>
          <p:nvPr/>
        </p:nvGrpSpPr>
        <p:grpSpPr>
          <a:xfrm rot="5400000">
            <a:off x="14012664" y="3237235"/>
            <a:ext cx="6983416" cy="1567256"/>
            <a:chOff x="0" y="0"/>
            <a:chExt cx="1839254" cy="412775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1839254" cy="412775"/>
            </a:xfrm>
            <a:custGeom>
              <a:avLst/>
              <a:gdLst/>
              <a:ahLst/>
              <a:cxnLst/>
              <a:rect l="l" t="t" r="r" b="b"/>
              <a:pathLst>
                <a:path w="1839254" h="412775">
                  <a:moveTo>
                    <a:pt x="0" y="0"/>
                  </a:moveTo>
                  <a:lnTo>
                    <a:pt x="1839254" y="0"/>
                  </a:lnTo>
                  <a:lnTo>
                    <a:pt x="1839254" y="412775"/>
                  </a:lnTo>
                  <a:lnTo>
                    <a:pt x="0" y="412775"/>
                  </a:lnTo>
                  <a:close/>
                </a:path>
              </a:pathLst>
            </a:custGeom>
            <a:solidFill>
              <a:srgbClr val="EDECED"/>
            </a:solidFill>
          </p:spPr>
        </p:sp>
        <p:sp>
          <p:nvSpPr>
            <p:cNvPr id="11" name="TextBox 11"/>
            <p:cNvSpPr txBox="1"/>
            <p:nvPr/>
          </p:nvSpPr>
          <p:spPr>
            <a:xfrm>
              <a:off x="0" y="-47625"/>
              <a:ext cx="1839254" cy="4604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00"/>
                </a:lnSpc>
              </a:pPr>
              <a:endParaRPr/>
            </a:p>
          </p:txBody>
        </p:sp>
      </p:grpSp>
      <p:sp>
        <p:nvSpPr>
          <p:cNvPr id="12" name="Freeform 12"/>
          <p:cNvSpPr/>
          <p:nvPr/>
        </p:nvSpPr>
        <p:spPr>
          <a:xfrm rot="5400000" flipH="1" flipV="1">
            <a:off x="10540746" y="-52264"/>
            <a:ext cx="11547949" cy="9406329"/>
          </a:xfrm>
          <a:custGeom>
            <a:avLst/>
            <a:gdLst/>
            <a:ahLst/>
            <a:cxnLst/>
            <a:rect l="l" t="t" r="r" b="b"/>
            <a:pathLst>
              <a:path w="11547949" h="9406329">
                <a:moveTo>
                  <a:pt x="11547949" y="9406329"/>
                </a:moveTo>
                <a:lnTo>
                  <a:pt x="0" y="9406329"/>
                </a:lnTo>
                <a:lnTo>
                  <a:pt x="0" y="0"/>
                </a:lnTo>
                <a:lnTo>
                  <a:pt x="11547949" y="0"/>
                </a:lnTo>
                <a:lnTo>
                  <a:pt x="11547949" y="940632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13" name="TextBox 13"/>
          <p:cNvSpPr txBox="1"/>
          <p:nvPr/>
        </p:nvSpPr>
        <p:spPr>
          <a:xfrm>
            <a:off x="2118001" y="4941630"/>
            <a:ext cx="11119114" cy="18251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4398"/>
              </a:lnSpc>
            </a:pPr>
            <a:r>
              <a:rPr lang="en-US" sz="12099" b="1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GRACIAS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2184676" y="3712404"/>
            <a:ext cx="11052439" cy="11623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9163"/>
              </a:lnSpc>
            </a:pPr>
            <a:r>
              <a:rPr lang="en-US" sz="7700" b="1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MUCHAS</a:t>
            </a:r>
          </a:p>
        </p:txBody>
      </p:sp>
      <p:sp>
        <p:nvSpPr>
          <p:cNvPr id="15" name="AutoShape 15"/>
          <p:cNvSpPr/>
          <p:nvPr/>
        </p:nvSpPr>
        <p:spPr>
          <a:xfrm flipV="1">
            <a:off x="13553005" y="935761"/>
            <a:ext cx="5036482" cy="5036482"/>
          </a:xfrm>
          <a:prstGeom prst="line">
            <a:avLst/>
          </a:prstGeom>
          <a:ln w="114300" cap="flat">
            <a:solidFill>
              <a:srgbClr val="FF99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6" name="AutoShape 16"/>
          <p:cNvSpPr/>
          <p:nvPr/>
        </p:nvSpPr>
        <p:spPr>
          <a:xfrm flipV="1">
            <a:off x="14602740" y="4540846"/>
            <a:ext cx="1216428" cy="1216428"/>
          </a:xfrm>
          <a:prstGeom prst="line">
            <a:avLst/>
          </a:prstGeom>
          <a:ln w="114300" cap="flat">
            <a:solidFill>
              <a:srgbClr val="FF99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7" name="AutoShape 17"/>
          <p:cNvSpPr/>
          <p:nvPr/>
        </p:nvSpPr>
        <p:spPr>
          <a:xfrm flipV="1">
            <a:off x="12944791" y="7512571"/>
            <a:ext cx="2942644" cy="2942644"/>
          </a:xfrm>
          <a:prstGeom prst="line">
            <a:avLst/>
          </a:prstGeom>
          <a:ln w="114300" cap="flat">
            <a:solidFill>
              <a:srgbClr val="782A8C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8" name="AutoShape 18"/>
          <p:cNvSpPr/>
          <p:nvPr/>
        </p:nvSpPr>
        <p:spPr>
          <a:xfrm flipV="1">
            <a:off x="11473469" y="9776779"/>
            <a:ext cx="2942644" cy="2942644"/>
          </a:xfrm>
          <a:prstGeom prst="line">
            <a:avLst/>
          </a:prstGeom>
          <a:ln w="114300" cap="flat">
            <a:solidFill>
              <a:srgbClr val="782A8C"/>
            </a:solidFill>
            <a:prstDash val="solid"/>
            <a:headEnd type="none" w="sm" len="sm"/>
            <a:tailEnd type="none" w="sm" len="sm"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399</Words>
  <Application>Microsoft Macintosh PowerPoint</Application>
  <PresentationFormat>Personalizado</PresentationFormat>
  <Paragraphs>45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Calibri</vt:lpstr>
      <vt:lpstr>Open Sans</vt:lpstr>
      <vt:lpstr>League Spartan</vt:lpstr>
      <vt:lpstr>Open Sans Bold</vt:lpstr>
      <vt:lpstr>Arial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Diapositivas Propuesta Proyecto Marketing Profesional Corporativo Morado y Gris</dc:title>
  <cp:lastModifiedBy>Araceli Lage Fernández</cp:lastModifiedBy>
  <cp:revision>1</cp:revision>
  <dcterms:created xsi:type="dcterms:W3CDTF">2006-08-16T00:00:00Z</dcterms:created>
  <dcterms:modified xsi:type="dcterms:W3CDTF">2024-11-14T21:30:23Z</dcterms:modified>
  <dc:identifier>DAGWeuyWZ3E</dc:identifier>
</cp:coreProperties>
</file>