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75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iposit.ub.edu/dspace/bitstream/2445/34006/1/603409.pdf" TargetMode="External"/><Relationship Id="rId2" Type="http://schemas.openxmlformats.org/officeDocument/2006/relationships/hyperlink" Target="https://scielo.isciii.es/scielo.php?pid=S3020-11602018000400003&amp;script=sci_arttex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1016/j.gaceta.2024.10237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832DD0-A704-1421-0C96-569A6C041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90500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s-ES" sz="5400" dirty="0">
                <a:latin typeface="Arial" panose="020B0604020202020204" pitchFamily="34" charset="0"/>
                <a:cs typeface="Arial" panose="020B0604020202020204" pitchFamily="34" charset="0"/>
              </a:rPr>
              <a:t>“Impacto de la migración y abandono profesional del personal de enfermería en España: un análisis del déficit de personal”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0B60DD-D2DF-2376-A589-74F1F5B78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2" y="5216291"/>
            <a:ext cx="8915399" cy="1126283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Autor: Adrián Martín Ramos </a:t>
            </a:r>
          </a:p>
          <a:p>
            <a:pPr algn="l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Centro de trabajo: Complejo Hospitalario Universitario de Canarias </a:t>
            </a:r>
          </a:p>
          <a:p>
            <a:pPr algn="l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adrian_martinramos@hotmail.com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9577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E00A7-3A46-F69C-66BC-16473EA8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43137"/>
            <a:ext cx="8911687" cy="607282"/>
          </a:xfrm>
        </p:spPr>
        <p:txBody>
          <a:bodyPr>
            <a:normAutofit fontScale="9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Introducción y 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240D5F-04B6-EA2E-F7AB-251B17C2B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540189"/>
            <a:ext cx="8915400" cy="3777622"/>
          </a:xfrm>
        </p:spPr>
        <p:txBody>
          <a:bodyPr/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 el Consejo Internacional de Enfermería existen requisitos como entornos de trabajo positivos en los sectores sanitarios garantizando seguridad al paciente o disminuir el Síndrome de Burnout. Todo ello parece se contrapone con los contratos enfermeros conocidos en España como “pool” o “volante” (contratos de trabajo sin funciones, turnos o lugares de trabajo fijos) donde los profesionales presentan agotamiento emocional, despersonalización, sentimientos de depresión y aumento del abandono profesional</a:t>
            </a:r>
            <a:r>
              <a:rPr lang="es-ES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 España, ratio de enfermeras/habitantes es 6,57/1000</a:t>
            </a:r>
            <a:r>
              <a:rPr lang="es-ES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s-ES" b="1" u="sng" dirty="0"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Conocer los motivos por los que existe déficit del personal de enfermería en España.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706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A04A8-413F-BEF3-7221-8DD5421C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013" y="624110"/>
            <a:ext cx="8911687" cy="1280890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0F6853-84F6-BC68-C688-47C457D41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540189"/>
            <a:ext cx="8915400" cy="3777622"/>
          </a:xfrm>
        </p:spPr>
        <p:txBody>
          <a:bodyPr/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 realizó una búsqueda bibliográfica en Scielo y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ScienceDirect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cuya estrategia de búsqueda es: Enfermería AND Agostamiento Profesional, Enfermería AND migración e inmigración, Enfermería AND Estrés Psicológico. Los criterios de inclusión utilizados fueron: migración y abandono de la enfermería en España en los últimos 12 años. Pregunta PICO: “¿Impacta la precariedad laboral en las enfermeras españolas e influye en la migración y el abandono profesional?” </a:t>
            </a: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Términos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DeCS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MeSH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/palabras clave: enfermería, agotamiento profesional, migración e inmigración. </a:t>
            </a:r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4B9EC3F-7ECC-10EB-2F5B-DEB3064323A2}"/>
              </a:ext>
            </a:extLst>
          </p:cNvPr>
          <p:cNvSpPr txBox="1"/>
          <p:nvPr/>
        </p:nvSpPr>
        <p:spPr>
          <a:xfrm>
            <a:off x="1950297" y="3282696"/>
            <a:ext cx="6852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838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47035-8D03-7301-7337-1EB15618C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709454"/>
            <a:ext cx="8911687" cy="1280890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D590B5-0CCB-AF92-6AD3-0DED9FCD2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956" y="1540188"/>
            <a:ext cx="6041682" cy="5089212"/>
          </a:xfrm>
        </p:spPr>
        <p:txBody>
          <a:bodyPr>
            <a:norm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Hallados 7 artículos,  se han utilizado 3 de ellos, cuyos resultados revelan: en 2021, las enfermeras españolas presentaron 513 solicitudes de reconocimiento del título y 2792 en 2013, sin embargo, es una opción para muchas enfermeras que no tienen perspectivas de empleo o pretenden mejorar su desarrollo profesional</a:t>
            </a:r>
            <a:r>
              <a:rPr lang="es-ES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Los países a los que emigran mayoritariamente son Reino Unido, Bélgica, Francia y Noruega. Las enfermeras que migran son jóvenes con nula o escasa experiencia profesional, teniendo oportunidad de formarse de manera avanzada en algunos países, pero también existe el riesgo de degradación profesional cuando ocupan puestos por debajo de sus niveles </a:t>
            </a:r>
            <a:r>
              <a:rPr lang="es-ES">
                <a:latin typeface="Arial" panose="020B0604020202020204" pitchFamily="34" charset="0"/>
                <a:cs typeface="Arial" panose="020B0604020202020204" pitchFamily="34" charset="0"/>
              </a:rPr>
              <a:t>de formación</a:t>
            </a:r>
            <a:r>
              <a:rPr lang="es-ES" baseline="30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ES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DD30DAF-15D4-28A8-C9FD-83AACD441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718" y="1326657"/>
            <a:ext cx="4395744" cy="2608263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9C8911F4-7C1E-10CA-6EA5-47F91E0A00FE}"/>
              </a:ext>
            </a:extLst>
          </p:cNvPr>
          <p:cNvSpPr txBox="1"/>
          <p:nvPr/>
        </p:nvSpPr>
        <p:spPr>
          <a:xfrm>
            <a:off x="7766304" y="3934920"/>
            <a:ext cx="41891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Paola </a:t>
            </a:r>
            <a:r>
              <a:rPr lang="es-ES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Galbany-Estragués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 PM-M. Número de solicitudes de reconocimiento de títulos de enfermería expedidos en España según el país de destino [Internet]. 2024. Disponible en: https://</a:t>
            </a:r>
            <a:r>
              <a:rPr lang="es-ES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ars.els-cdn.com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  <a:r>
              <a:rPr lang="es-ES" sz="900" i="1" dirty="0">
                <a:latin typeface="Arial" panose="020B0604020202020204" pitchFamily="34" charset="0"/>
                <a:cs typeface="Arial" panose="020B0604020202020204" pitchFamily="34" charset="0"/>
              </a:rPr>
              <a:t>/1-s2.0-S0213911124000232-gr2_lrg.jpg</a:t>
            </a:r>
          </a:p>
        </p:txBody>
      </p:sp>
    </p:spTree>
    <p:extLst>
      <p:ext uri="{BB962C8B-B14F-4D97-AF65-F5344CB8AC3E}">
        <p14:creationId xmlns:p14="http://schemas.microsoft.com/office/powerpoint/2010/main" val="268528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1F3BA3-0F76-9C74-D5B3-3C679ED58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719667"/>
            <a:ext cx="8911687" cy="1280890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C427740-BC4E-7274-3FFA-D75761432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443" y="1540189"/>
            <a:ext cx="8915400" cy="3777622"/>
          </a:xfrm>
        </p:spPr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mejora de las condiciones laborales y profesionales en enfermería: reducción de los contratos temporales, incrementación de reconocimiento profesional, cambio de categoría A1, desarrollo de las especialidades y reconocimiento efectivo de estas, son algunas de las soluciones planteadas que evitarían el abandono profesional y episodios migratorios internacionales.</a:t>
            </a:r>
          </a:p>
          <a:p>
            <a:endParaRPr lang="es-ES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1D4F01F2-4BDE-88D6-8468-94FFE4DA8EC5}"/>
              </a:ext>
            </a:extLst>
          </p:cNvPr>
          <p:cNvGrpSpPr/>
          <p:nvPr/>
        </p:nvGrpSpPr>
        <p:grpSpPr>
          <a:xfrm>
            <a:off x="7216094" y="3200736"/>
            <a:ext cx="3644893" cy="3313415"/>
            <a:chOff x="7216094" y="3200736"/>
            <a:chExt cx="3644893" cy="3313415"/>
          </a:xfrm>
        </p:grpSpPr>
        <p:sp>
          <p:nvSpPr>
            <p:cNvPr id="9" name="Forma libre 8">
              <a:extLst>
                <a:ext uri="{FF2B5EF4-FFF2-40B4-BE49-F238E27FC236}">
                  <a16:creationId xmlns:a16="http://schemas.microsoft.com/office/drawing/2014/main" id="{C2B728B9-2AFD-9C9F-3F41-B8BE86E293B2}"/>
                </a:ext>
              </a:extLst>
            </p:cNvPr>
            <p:cNvSpPr/>
            <p:nvPr/>
          </p:nvSpPr>
          <p:spPr>
            <a:xfrm>
              <a:off x="8570259" y="4746281"/>
              <a:ext cx="936562" cy="936562"/>
            </a:xfrm>
            <a:custGeom>
              <a:avLst/>
              <a:gdLst>
                <a:gd name="connsiteX0" fmla="*/ 0 w 936562"/>
                <a:gd name="connsiteY0" fmla="*/ 468281 h 936562"/>
                <a:gd name="connsiteX1" fmla="*/ 468281 w 936562"/>
                <a:gd name="connsiteY1" fmla="*/ 0 h 936562"/>
                <a:gd name="connsiteX2" fmla="*/ 936562 w 936562"/>
                <a:gd name="connsiteY2" fmla="*/ 468281 h 936562"/>
                <a:gd name="connsiteX3" fmla="*/ 468281 w 936562"/>
                <a:gd name="connsiteY3" fmla="*/ 936562 h 936562"/>
                <a:gd name="connsiteX4" fmla="*/ 0 w 936562"/>
                <a:gd name="connsiteY4" fmla="*/ 468281 h 936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562" h="936562">
                  <a:moveTo>
                    <a:pt x="0" y="468281"/>
                  </a:moveTo>
                  <a:cubicBezTo>
                    <a:pt x="0" y="209657"/>
                    <a:pt x="209657" y="0"/>
                    <a:pt x="468281" y="0"/>
                  </a:cubicBezTo>
                  <a:cubicBezTo>
                    <a:pt x="726905" y="0"/>
                    <a:pt x="936562" y="209657"/>
                    <a:pt x="936562" y="468281"/>
                  </a:cubicBezTo>
                  <a:cubicBezTo>
                    <a:pt x="936562" y="726905"/>
                    <a:pt x="726905" y="936562"/>
                    <a:pt x="468281" y="936562"/>
                  </a:cubicBezTo>
                  <a:cubicBezTo>
                    <a:pt x="209657" y="936562"/>
                    <a:pt x="0" y="726905"/>
                    <a:pt x="0" y="468281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046" tIns="146046" rIns="146046" bIns="146046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700" kern="1200" dirty="0"/>
                <a:t>Motivos de migración y abandono de la profesión enfermera</a:t>
              </a:r>
            </a:p>
          </p:txBody>
        </p:sp>
        <p:sp>
          <p:nvSpPr>
            <p:cNvPr id="10" name="Forma libre 9">
              <a:extLst>
                <a:ext uri="{FF2B5EF4-FFF2-40B4-BE49-F238E27FC236}">
                  <a16:creationId xmlns:a16="http://schemas.microsoft.com/office/drawing/2014/main" id="{B758C17C-ABAB-AB86-2D36-ED3B377F7B00}"/>
                </a:ext>
              </a:extLst>
            </p:cNvPr>
            <p:cNvSpPr/>
            <p:nvPr/>
          </p:nvSpPr>
          <p:spPr>
            <a:xfrm rot="16200000">
              <a:off x="8939207" y="4405267"/>
              <a:ext cx="198666" cy="318431"/>
            </a:xfrm>
            <a:custGeom>
              <a:avLst/>
              <a:gdLst>
                <a:gd name="connsiteX0" fmla="*/ 0 w 198666"/>
                <a:gd name="connsiteY0" fmla="*/ 63686 h 318431"/>
                <a:gd name="connsiteX1" fmla="*/ 99333 w 198666"/>
                <a:gd name="connsiteY1" fmla="*/ 63686 h 318431"/>
                <a:gd name="connsiteX2" fmla="*/ 99333 w 198666"/>
                <a:gd name="connsiteY2" fmla="*/ 0 h 318431"/>
                <a:gd name="connsiteX3" fmla="*/ 198666 w 198666"/>
                <a:gd name="connsiteY3" fmla="*/ 159216 h 318431"/>
                <a:gd name="connsiteX4" fmla="*/ 99333 w 198666"/>
                <a:gd name="connsiteY4" fmla="*/ 318431 h 318431"/>
                <a:gd name="connsiteX5" fmla="*/ 99333 w 198666"/>
                <a:gd name="connsiteY5" fmla="*/ 254745 h 318431"/>
                <a:gd name="connsiteX6" fmla="*/ 0 w 198666"/>
                <a:gd name="connsiteY6" fmla="*/ 254745 h 318431"/>
                <a:gd name="connsiteX7" fmla="*/ 0 w 198666"/>
                <a:gd name="connsiteY7" fmla="*/ 63686 h 318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666" h="318431">
                  <a:moveTo>
                    <a:pt x="0" y="63686"/>
                  </a:moveTo>
                  <a:lnTo>
                    <a:pt x="99333" y="63686"/>
                  </a:lnTo>
                  <a:lnTo>
                    <a:pt x="99333" y="0"/>
                  </a:lnTo>
                  <a:lnTo>
                    <a:pt x="198666" y="159216"/>
                  </a:lnTo>
                  <a:lnTo>
                    <a:pt x="99333" y="318431"/>
                  </a:lnTo>
                  <a:lnTo>
                    <a:pt x="99333" y="254745"/>
                  </a:lnTo>
                  <a:lnTo>
                    <a:pt x="0" y="254745"/>
                  </a:lnTo>
                  <a:lnTo>
                    <a:pt x="0" y="63686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63685" rIns="59600" bIns="63686" numCol="1" spcCol="127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600" kern="1200"/>
            </a:p>
          </p:txBody>
        </p:sp>
        <p:sp>
          <p:nvSpPr>
            <p:cNvPr id="11" name="Forma libre 10">
              <a:extLst>
                <a:ext uri="{FF2B5EF4-FFF2-40B4-BE49-F238E27FC236}">
                  <a16:creationId xmlns:a16="http://schemas.microsoft.com/office/drawing/2014/main" id="{EE7B2E9F-F562-C842-6BE6-325C77681A5E}"/>
                </a:ext>
              </a:extLst>
            </p:cNvPr>
            <p:cNvSpPr/>
            <p:nvPr/>
          </p:nvSpPr>
          <p:spPr>
            <a:xfrm>
              <a:off x="8453189" y="3200736"/>
              <a:ext cx="1170703" cy="1170703"/>
            </a:xfrm>
            <a:custGeom>
              <a:avLst/>
              <a:gdLst>
                <a:gd name="connsiteX0" fmla="*/ 0 w 1170703"/>
                <a:gd name="connsiteY0" fmla="*/ 585352 h 1170703"/>
                <a:gd name="connsiteX1" fmla="*/ 585352 w 1170703"/>
                <a:gd name="connsiteY1" fmla="*/ 0 h 1170703"/>
                <a:gd name="connsiteX2" fmla="*/ 1170704 w 1170703"/>
                <a:gd name="connsiteY2" fmla="*/ 585352 h 1170703"/>
                <a:gd name="connsiteX3" fmla="*/ 585352 w 1170703"/>
                <a:gd name="connsiteY3" fmla="*/ 1170704 h 1170703"/>
                <a:gd name="connsiteX4" fmla="*/ 0 w 1170703"/>
                <a:gd name="connsiteY4" fmla="*/ 585352 h 1170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0703" h="1170703">
                  <a:moveTo>
                    <a:pt x="0" y="585352"/>
                  </a:moveTo>
                  <a:cubicBezTo>
                    <a:pt x="0" y="262071"/>
                    <a:pt x="262071" y="0"/>
                    <a:pt x="585352" y="0"/>
                  </a:cubicBezTo>
                  <a:cubicBezTo>
                    <a:pt x="908633" y="0"/>
                    <a:pt x="1170704" y="262071"/>
                    <a:pt x="1170704" y="585352"/>
                  </a:cubicBezTo>
                  <a:cubicBezTo>
                    <a:pt x="1170704" y="908633"/>
                    <a:pt x="908633" y="1170704"/>
                    <a:pt x="585352" y="1170704"/>
                  </a:cubicBezTo>
                  <a:cubicBezTo>
                    <a:pt x="262071" y="1170704"/>
                    <a:pt x="0" y="908633"/>
                    <a:pt x="0" y="58535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335" tIns="180335" rIns="180335" bIns="18033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700" kern="1200" dirty="0"/>
                <a:t>Contratos temporales con poco </a:t>
              </a:r>
              <a:r>
                <a:rPr lang="es-ES" sz="700" kern="1200" dirty="0" err="1"/>
                <a:t>recocimiento</a:t>
              </a:r>
              <a:r>
                <a:rPr lang="es-ES" sz="700" kern="1200" dirty="0"/>
                <a:t> profesional </a:t>
              </a:r>
            </a:p>
          </p:txBody>
        </p:sp>
        <p:sp>
          <p:nvSpPr>
            <p:cNvPr id="12" name="Forma libre 11">
              <a:extLst>
                <a:ext uri="{FF2B5EF4-FFF2-40B4-BE49-F238E27FC236}">
                  <a16:creationId xmlns:a16="http://schemas.microsoft.com/office/drawing/2014/main" id="{17656FED-55D5-20B4-6502-9C6F6F50D26C}"/>
                </a:ext>
              </a:extLst>
            </p:cNvPr>
            <p:cNvSpPr/>
            <p:nvPr/>
          </p:nvSpPr>
          <p:spPr>
            <a:xfrm rot="1800000">
              <a:off x="9502193" y="5380386"/>
              <a:ext cx="198666" cy="318431"/>
            </a:xfrm>
            <a:custGeom>
              <a:avLst/>
              <a:gdLst>
                <a:gd name="connsiteX0" fmla="*/ 0 w 198666"/>
                <a:gd name="connsiteY0" fmla="*/ 63686 h 318431"/>
                <a:gd name="connsiteX1" fmla="*/ 99333 w 198666"/>
                <a:gd name="connsiteY1" fmla="*/ 63686 h 318431"/>
                <a:gd name="connsiteX2" fmla="*/ 99333 w 198666"/>
                <a:gd name="connsiteY2" fmla="*/ 0 h 318431"/>
                <a:gd name="connsiteX3" fmla="*/ 198666 w 198666"/>
                <a:gd name="connsiteY3" fmla="*/ 159216 h 318431"/>
                <a:gd name="connsiteX4" fmla="*/ 99333 w 198666"/>
                <a:gd name="connsiteY4" fmla="*/ 318431 h 318431"/>
                <a:gd name="connsiteX5" fmla="*/ 99333 w 198666"/>
                <a:gd name="connsiteY5" fmla="*/ 254745 h 318431"/>
                <a:gd name="connsiteX6" fmla="*/ 0 w 198666"/>
                <a:gd name="connsiteY6" fmla="*/ 254745 h 318431"/>
                <a:gd name="connsiteX7" fmla="*/ 0 w 198666"/>
                <a:gd name="connsiteY7" fmla="*/ 63686 h 318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666" h="318431">
                  <a:moveTo>
                    <a:pt x="0" y="63686"/>
                  </a:moveTo>
                  <a:lnTo>
                    <a:pt x="99333" y="63686"/>
                  </a:lnTo>
                  <a:lnTo>
                    <a:pt x="99333" y="0"/>
                  </a:lnTo>
                  <a:lnTo>
                    <a:pt x="198666" y="159216"/>
                  </a:lnTo>
                  <a:lnTo>
                    <a:pt x="99333" y="318431"/>
                  </a:lnTo>
                  <a:lnTo>
                    <a:pt x="99333" y="254745"/>
                  </a:lnTo>
                  <a:lnTo>
                    <a:pt x="0" y="254745"/>
                  </a:lnTo>
                  <a:lnTo>
                    <a:pt x="0" y="63686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63686" rIns="59600" bIns="63685" numCol="1" spcCol="127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600" kern="1200"/>
            </a:p>
          </p:txBody>
        </p:sp>
        <p:sp>
          <p:nvSpPr>
            <p:cNvPr id="13" name="Forma libre 12">
              <a:extLst>
                <a:ext uri="{FF2B5EF4-FFF2-40B4-BE49-F238E27FC236}">
                  <a16:creationId xmlns:a16="http://schemas.microsoft.com/office/drawing/2014/main" id="{8E97C825-671A-80A2-6E6D-4386D3ECD1D8}"/>
                </a:ext>
              </a:extLst>
            </p:cNvPr>
            <p:cNvSpPr/>
            <p:nvPr/>
          </p:nvSpPr>
          <p:spPr>
            <a:xfrm>
              <a:off x="9690284" y="5343448"/>
              <a:ext cx="1170703" cy="1170703"/>
            </a:xfrm>
            <a:custGeom>
              <a:avLst/>
              <a:gdLst>
                <a:gd name="connsiteX0" fmla="*/ 0 w 1170703"/>
                <a:gd name="connsiteY0" fmla="*/ 585352 h 1170703"/>
                <a:gd name="connsiteX1" fmla="*/ 585352 w 1170703"/>
                <a:gd name="connsiteY1" fmla="*/ 0 h 1170703"/>
                <a:gd name="connsiteX2" fmla="*/ 1170704 w 1170703"/>
                <a:gd name="connsiteY2" fmla="*/ 585352 h 1170703"/>
                <a:gd name="connsiteX3" fmla="*/ 585352 w 1170703"/>
                <a:gd name="connsiteY3" fmla="*/ 1170704 h 1170703"/>
                <a:gd name="connsiteX4" fmla="*/ 0 w 1170703"/>
                <a:gd name="connsiteY4" fmla="*/ 585352 h 1170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0703" h="1170703">
                  <a:moveTo>
                    <a:pt x="0" y="585352"/>
                  </a:moveTo>
                  <a:cubicBezTo>
                    <a:pt x="0" y="262071"/>
                    <a:pt x="262071" y="0"/>
                    <a:pt x="585352" y="0"/>
                  </a:cubicBezTo>
                  <a:cubicBezTo>
                    <a:pt x="908633" y="0"/>
                    <a:pt x="1170704" y="262071"/>
                    <a:pt x="1170704" y="585352"/>
                  </a:cubicBezTo>
                  <a:cubicBezTo>
                    <a:pt x="1170704" y="908633"/>
                    <a:pt x="908633" y="1170704"/>
                    <a:pt x="585352" y="1170704"/>
                  </a:cubicBezTo>
                  <a:cubicBezTo>
                    <a:pt x="262071" y="1170704"/>
                    <a:pt x="0" y="908633"/>
                    <a:pt x="0" y="58535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335" tIns="180335" rIns="180335" bIns="18033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700" kern="1200" dirty="0"/>
                <a:t>Especialidades de enfermería no reconocidas a nivel profesional</a:t>
              </a:r>
            </a:p>
          </p:txBody>
        </p:sp>
        <p:sp>
          <p:nvSpPr>
            <p:cNvPr id="14" name="Forma libre 13">
              <a:extLst>
                <a:ext uri="{FF2B5EF4-FFF2-40B4-BE49-F238E27FC236}">
                  <a16:creationId xmlns:a16="http://schemas.microsoft.com/office/drawing/2014/main" id="{4E6CDE8D-CC70-ABC1-9651-20A033C90F88}"/>
                </a:ext>
              </a:extLst>
            </p:cNvPr>
            <p:cNvSpPr/>
            <p:nvPr/>
          </p:nvSpPr>
          <p:spPr>
            <a:xfrm rot="19800000">
              <a:off x="8376222" y="5380385"/>
              <a:ext cx="198667" cy="318432"/>
            </a:xfrm>
            <a:custGeom>
              <a:avLst/>
              <a:gdLst>
                <a:gd name="connsiteX0" fmla="*/ 0 w 198666"/>
                <a:gd name="connsiteY0" fmla="*/ 63686 h 318431"/>
                <a:gd name="connsiteX1" fmla="*/ 99333 w 198666"/>
                <a:gd name="connsiteY1" fmla="*/ 63686 h 318431"/>
                <a:gd name="connsiteX2" fmla="*/ 99333 w 198666"/>
                <a:gd name="connsiteY2" fmla="*/ 0 h 318431"/>
                <a:gd name="connsiteX3" fmla="*/ 198666 w 198666"/>
                <a:gd name="connsiteY3" fmla="*/ 159216 h 318431"/>
                <a:gd name="connsiteX4" fmla="*/ 99333 w 198666"/>
                <a:gd name="connsiteY4" fmla="*/ 318431 h 318431"/>
                <a:gd name="connsiteX5" fmla="*/ 99333 w 198666"/>
                <a:gd name="connsiteY5" fmla="*/ 254745 h 318431"/>
                <a:gd name="connsiteX6" fmla="*/ 0 w 198666"/>
                <a:gd name="connsiteY6" fmla="*/ 254745 h 318431"/>
                <a:gd name="connsiteX7" fmla="*/ 0 w 198666"/>
                <a:gd name="connsiteY7" fmla="*/ 63686 h 318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666" h="318431">
                  <a:moveTo>
                    <a:pt x="198666" y="254745"/>
                  </a:moveTo>
                  <a:lnTo>
                    <a:pt x="99333" y="254745"/>
                  </a:lnTo>
                  <a:lnTo>
                    <a:pt x="99333" y="318431"/>
                  </a:lnTo>
                  <a:lnTo>
                    <a:pt x="0" y="159215"/>
                  </a:lnTo>
                  <a:lnTo>
                    <a:pt x="99333" y="0"/>
                  </a:lnTo>
                  <a:lnTo>
                    <a:pt x="99333" y="63686"/>
                  </a:lnTo>
                  <a:lnTo>
                    <a:pt x="198666" y="63686"/>
                  </a:lnTo>
                  <a:lnTo>
                    <a:pt x="198666" y="254745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9600" tIns="63687" rIns="0" bIns="63685" numCol="1" spcCol="127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600" kern="1200"/>
            </a:p>
          </p:txBody>
        </p:sp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0652A3BF-9299-18B3-BD4A-3FE7A73F7AAC}"/>
                </a:ext>
              </a:extLst>
            </p:cNvPr>
            <p:cNvSpPr/>
            <p:nvPr/>
          </p:nvSpPr>
          <p:spPr>
            <a:xfrm>
              <a:off x="7216094" y="5343448"/>
              <a:ext cx="1170703" cy="1170703"/>
            </a:xfrm>
            <a:custGeom>
              <a:avLst/>
              <a:gdLst>
                <a:gd name="connsiteX0" fmla="*/ 0 w 1170703"/>
                <a:gd name="connsiteY0" fmla="*/ 585352 h 1170703"/>
                <a:gd name="connsiteX1" fmla="*/ 585352 w 1170703"/>
                <a:gd name="connsiteY1" fmla="*/ 0 h 1170703"/>
                <a:gd name="connsiteX2" fmla="*/ 1170704 w 1170703"/>
                <a:gd name="connsiteY2" fmla="*/ 585352 h 1170703"/>
                <a:gd name="connsiteX3" fmla="*/ 585352 w 1170703"/>
                <a:gd name="connsiteY3" fmla="*/ 1170704 h 1170703"/>
                <a:gd name="connsiteX4" fmla="*/ 0 w 1170703"/>
                <a:gd name="connsiteY4" fmla="*/ 585352 h 1170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0703" h="1170703">
                  <a:moveTo>
                    <a:pt x="0" y="585352"/>
                  </a:moveTo>
                  <a:cubicBezTo>
                    <a:pt x="0" y="262071"/>
                    <a:pt x="262071" y="0"/>
                    <a:pt x="585352" y="0"/>
                  </a:cubicBezTo>
                  <a:cubicBezTo>
                    <a:pt x="908633" y="0"/>
                    <a:pt x="1170704" y="262071"/>
                    <a:pt x="1170704" y="585352"/>
                  </a:cubicBezTo>
                  <a:cubicBezTo>
                    <a:pt x="1170704" y="908633"/>
                    <a:pt x="908633" y="1170704"/>
                    <a:pt x="585352" y="1170704"/>
                  </a:cubicBezTo>
                  <a:cubicBezTo>
                    <a:pt x="262071" y="1170704"/>
                    <a:pt x="0" y="908633"/>
                    <a:pt x="0" y="58535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335" tIns="180335" rIns="180335" bIns="18033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700" kern="1200" dirty="0"/>
                <a:t>Categorización incorrecta en relación al nivel de estudios </a:t>
              </a:r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4E43550B-11A5-123D-D791-A1F49BA23E6D}"/>
              </a:ext>
            </a:extLst>
          </p:cNvPr>
          <p:cNvSpPr txBox="1"/>
          <p:nvPr/>
        </p:nvSpPr>
        <p:spPr>
          <a:xfrm>
            <a:off x="7326775" y="6516071"/>
            <a:ext cx="30557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Elaboración propia</a:t>
            </a:r>
          </a:p>
        </p:txBody>
      </p:sp>
    </p:spTree>
    <p:extLst>
      <p:ext uri="{BB962C8B-B14F-4D97-AF65-F5344CB8AC3E}">
        <p14:creationId xmlns:p14="http://schemas.microsoft.com/office/powerpoint/2010/main" val="130094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8ACE8-61D3-4ACA-2217-8FCF32006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35685"/>
            <a:ext cx="8911687" cy="1280890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7E3BFB-DA5E-A0EE-A2C7-AC04BD57F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540189"/>
            <a:ext cx="8915400" cy="3777622"/>
          </a:xfrm>
        </p:spPr>
        <p:txBody>
          <a:bodyPr>
            <a:normAutofit fontScale="92500"/>
          </a:bodyPr>
          <a:lstStyle/>
          <a:p>
            <a:pPr algn="just"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Guerrero Flores S, Timón Andrada R, Conde Caballero D. Un estudio sobre la precariedad laboral en enfermería: consecuencias y relaciones en torno al síndrome de agotamiento y el abandono profesional.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Rev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Asoc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Espec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Med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Trab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[Internet]. 2018 [citado el 27 de septiembre de 2024];27(4):204–12. Disponible en: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https://scielo.isciii.es/scielo.php?pid=S3020-11602018000400003&amp;script=sci_arttext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Rosa Girbau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Garcia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M, Galimany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Masclans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J, Garrido Aguilar E. Desgaste profesional, estrés y abandono de la profesión en enfermería.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Nursing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[Internet]. 2012 [citado el 27 de septiembre de 2024];30(1):58–61. Disponible en: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https://diposit.ub.edu/dspace/bitstream/2445/34006/1/603409.pdf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buFont typeface="+mj-lt"/>
              <a:buAutoNum type="arabicPeriod"/>
            </a:pP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Galbany-Estragués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P, Millán-Martínez P. Escasez de enfermeras en España: del caso global a la situación particular. Informe SESPAS 2024.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Gac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Sanit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[Internet]. 2024;38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Suppl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1(102376):102376. Disponible en: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http://dx.doi.org/10.1016/j.gaceta.2024.102376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986067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Espiral</Template>
  <TotalTime>105</TotalTime>
  <Words>694</Words>
  <Application>Microsoft Macintosh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Espiral</vt:lpstr>
      <vt:lpstr>“Impacto de la migración y abandono profesional del personal de enfermería en España: un análisis del déficit de personal”</vt:lpstr>
      <vt:lpstr>Introducción y objetivos</vt:lpstr>
      <vt:lpstr>Metodología</vt:lpstr>
      <vt:lpstr>Resultados</vt:lpstr>
      <vt:lpstr>Conclusión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“Impacto de la migración y abandono profesional del personal de enfermería en España: un análisis del déficit de personal”</dc:title>
  <dc:creator>Adrián Martín Ramos</dc:creator>
  <cp:lastModifiedBy>Adrián Martín Ramos</cp:lastModifiedBy>
  <cp:revision>2</cp:revision>
  <dcterms:created xsi:type="dcterms:W3CDTF">2024-09-27T09:27:02Z</dcterms:created>
  <dcterms:modified xsi:type="dcterms:W3CDTF">2024-09-27T11:18:11Z</dcterms:modified>
</cp:coreProperties>
</file>