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309" r:id="rId3"/>
    <p:sldId id="314" r:id="rId4"/>
    <p:sldId id="313" r:id="rId5"/>
    <p:sldId id="310" r:id="rId6"/>
    <p:sldId id="312" r:id="rId7"/>
    <p:sldId id="311" r:id="rId8"/>
  </p:sldIdLst>
  <p:sldSz cx="12192000" cy="6858000"/>
  <p:notesSz cx="6888163" cy="100187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68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CFB"/>
    <a:srgbClr val="DAFFFE"/>
    <a:srgbClr val="F4FBFE"/>
    <a:srgbClr val="AECEEC"/>
    <a:srgbClr val="E3F5FD"/>
    <a:srgbClr val="A3D1FF"/>
    <a:srgbClr val="BAEEF8"/>
    <a:srgbClr val="E5F4FB"/>
    <a:srgbClr val="E7ECFD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80F4B-135C-47E6-B20B-0F7DD17F70DE}" v="6" dt="2024-11-11T23:45:53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>
        <p:guide pos="168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AD8DC-6C4B-406C-8618-E2191F8F6934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CA7DA917-6253-4C10-AB3A-729918CC1EED}">
      <dgm:prSet phldrT="[Texto]" custT="1"/>
      <dgm:spPr>
        <a:solidFill>
          <a:srgbClr val="AECEEC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</a:pPr>
          <a:r>
            <a:rPr lang="pt-PT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Objetivo</a:t>
          </a:r>
        </a:p>
      </dgm:t>
    </dgm:pt>
    <dgm:pt modelId="{0743B387-CDAB-4656-8099-06FF827D562F}" type="parTrans" cxnId="{8D5C9BB0-A3DC-44B8-9CF4-1D1F324E9067}">
      <dgm:prSet/>
      <dgm:spPr/>
      <dgm:t>
        <a:bodyPr/>
        <a:lstStyle/>
        <a:p>
          <a:pPr>
            <a:lnSpc>
              <a:spcPct val="100000"/>
            </a:lnSpc>
          </a:pPr>
          <a:endParaRPr lang="pt-PT"/>
        </a:p>
      </dgm:t>
    </dgm:pt>
    <dgm:pt modelId="{A91F73A0-CE97-483C-AE50-3C75C3BCDC87}" type="sibTrans" cxnId="{8D5C9BB0-A3DC-44B8-9CF4-1D1F324E9067}">
      <dgm:prSet/>
      <dgm:spPr>
        <a:solidFill>
          <a:srgbClr val="AECEEC"/>
        </a:solidFill>
      </dgm:spPr>
      <dgm:t>
        <a:bodyPr/>
        <a:lstStyle/>
        <a:p>
          <a:pPr>
            <a:lnSpc>
              <a:spcPct val="100000"/>
            </a:lnSpc>
          </a:pPr>
          <a:endParaRPr lang="pt-PT"/>
        </a:p>
      </dgm:t>
    </dgm:pt>
    <dgm:pt modelId="{92AE2CE8-1E5D-48CC-9FA7-DC3B6E824945}">
      <dgm:prSet phldrT="[Texto]"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Identificar la relación entre el </a:t>
          </a:r>
          <a:r>
            <a:rPr lang="es-ES" sz="1800" i="1" dirty="0">
              <a:latin typeface="Arial" panose="020B0604020202020204" pitchFamily="34" charset="0"/>
              <a:cs typeface="Arial" panose="020B0604020202020204" pitchFamily="34" charset="0"/>
            </a:rPr>
            <a:t>Burnout</a:t>
          </a:r>
          <a:r>
            <a:rPr lang="es-ES" sz="1800" dirty="0">
              <a:latin typeface="Arial" panose="020B0604020202020204" pitchFamily="34" charset="0"/>
              <a:cs typeface="Arial" panose="020B0604020202020204" pitchFamily="34" charset="0"/>
            </a:rPr>
            <a:t>, el Trabajo en Equipo y las Transiciones en profesionales de servicios de urgencia.</a:t>
          </a:r>
          <a:endParaRPr lang="pt-PT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0FCC18-42A7-4D4F-B0C6-55C434B954AA}" type="parTrans" cxnId="{199224B3-8648-45A8-9D0F-A007E61AEC49}">
      <dgm:prSet/>
      <dgm:spPr/>
      <dgm:t>
        <a:bodyPr/>
        <a:lstStyle/>
        <a:p>
          <a:pPr>
            <a:lnSpc>
              <a:spcPct val="100000"/>
            </a:lnSpc>
          </a:pPr>
          <a:endParaRPr lang="pt-PT"/>
        </a:p>
      </dgm:t>
    </dgm:pt>
    <dgm:pt modelId="{0652D9F3-E594-4F93-AE26-67441AD04ABF}" type="sibTrans" cxnId="{199224B3-8648-45A8-9D0F-A007E61AEC49}">
      <dgm:prSet/>
      <dgm:spPr/>
      <dgm:t>
        <a:bodyPr/>
        <a:lstStyle/>
        <a:p>
          <a:pPr>
            <a:lnSpc>
              <a:spcPct val="100000"/>
            </a:lnSpc>
          </a:pPr>
          <a:endParaRPr lang="pt-PT"/>
        </a:p>
      </dgm:t>
    </dgm:pt>
    <dgm:pt modelId="{A308DB7B-ADF8-42BB-93A0-577A4D755594}" type="pres">
      <dgm:prSet presAssocID="{239AD8DC-6C4B-406C-8618-E2191F8F6934}" presName="Name0" presStyleCnt="0">
        <dgm:presLayoutVars>
          <dgm:dir/>
          <dgm:resizeHandles val="exact"/>
        </dgm:presLayoutVars>
      </dgm:prSet>
      <dgm:spPr/>
    </dgm:pt>
    <dgm:pt modelId="{62B41931-31FC-40F8-9AA6-87903A1ACB30}" type="pres">
      <dgm:prSet presAssocID="{CA7DA917-6253-4C10-AB3A-729918CC1EED}" presName="node" presStyleLbl="node1" presStyleIdx="0" presStyleCnt="2" custScaleX="57808" custLinFactNeighborX="2334" custLinFactNeighborY="4552">
        <dgm:presLayoutVars>
          <dgm:bulletEnabled val="1"/>
        </dgm:presLayoutVars>
      </dgm:prSet>
      <dgm:spPr/>
    </dgm:pt>
    <dgm:pt modelId="{94F2AD3C-B663-4D31-8BE5-A5226822C45E}" type="pres">
      <dgm:prSet presAssocID="{A91F73A0-CE97-483C-AE50-3C75C3BCDC87}" presName="sibTrans" presStyleLbl="sibTrans2D1" presStyleIdx="0" presStyleCnt="1" custScaleX="108002" custLinFactNeighborX="182" custLinFactNeighborY="4070"/>
      <dgm:spPr/>
    </dgm:pt>
    <dgm:pt modelId="{DE56C389-D130-4BF1-ACF3-FBB26A690909}" type="pres">
      <dgm:prSet presAssocID="{A91F73A0-CE97-483C-AE50-3C75C3BCDC87}" presName="connectorText" presStyleLbl="sibTrans2D1" presStyleIdx="0" presStyleCnt="1"/>
      <dgm:spPr/>
    </dgm:pt>
    <dgm:pt modelId="{FF3DD351-22F0-4522-980B-46EE2D31F504}" type="pres">
      <dgm:prSet presAssocID="{92AE2CE8-1E5D-48CC-9FA7-DC3B6E824945}" presName="node" presStyleLbl="node1" presStyleIdx="1" presStyleCnt="2" custScaleX="343392" custLinFactY="-97252" custLinFactNeighborX="-16056" custLinFactNeighborY="-100000">
        <dgm:presLayoutVars>
          <dgm:bulletEnabled val="1"/>
        </dgm:presLayoutVars>
      </dgm:prSet>
      <dgm:spPr/>
    </dgm:pt>
  </dgm:ptLst>
  <dgm:cxnLst>
    <dgm:cxn modelId="{88723D19-9B76-4B9D-8A75-14EDA486F8BB}" type="presOf" srcId="{A91F73A0-CE97-483C-AE50-3C75C3BCDC87}" destId="{DE56C389-D130-4BF1-ACF3-FBB26A690909}" srcOrd="1" destOrd="0" presId="urn:microsoft.com/office/officeart/2005/8/layout/process1"/>
    <dgm:cxn modelId="{96585922-CDC2-4E79-AC6E-3962EBDB6CC0}" type="presOf" srcId="{92AE2CE8-1E5D-48CC-9FA7-DC3B6E824945}" destId="{FF3DD351-22F0-4522-980B-46EE2D31F504}" srcOrd="0" destOrd="0" presId="urn:microsoft.com/office/officeart/2005/8/layout/process1"/>
    <dgm:cxn modelId="{7A42A827-4C1E-4592-9AA2-612F2D7E9740}" type="presOf" srcId="{CA7DA917-6253-4C10-AB3A-729918CC1EED}" destId="{62B41931-31FC-40F8-9AA6-87903A1ACB30}" srcOrd="0" destOrd="0" presId="urn:microsoft.com/office/officeart/2005/8/layout/process1"/>
    <dgm:cxn modelId="{18F4DE40-A87E-4DB6-9585-ADBBBA6286BD}" type="presOf" srcId="{239AD8DC-6C4B-406C-8618-E2191F8F6934}" destId="{A308DB7B-ADF8-42BB-93A0-577A4D755594}" srcOrd="0" destOrd="0" presId="urn:microsoft.com/office/officeart/2005/8/layout/process1"/>
    <dgm:cxn modelId="{13148743-4327-4DC0-BB60-2D2C867CDA2C}" type="presOf" srcId="{A91F73A0-CE97-483C-AE50-3C75C3BCDC87}" destId="{94F2AD3C-B663-4D31-8BE5-A5226822C45E}" srcOrd="0" destOrd="0" presId="urn:microsoft.com/office/officeart/2005/8/layout/process1"/>
    <dgm:cxn modelId="{8D5C9BB0-A3DC-44B8-9CF4-1D1F324E9067}" srcId="{239AD8DC-6C4B-406C-8618-E2191F8F6934}" destId="{CA7DA917-6253-4C10-AB3A-729918CC1EED}" srcOrd="0" destOrd="0" parTransId="{0743B387-CDAB-4656-8099-06FF827D562F}" sibTransId="{A91F73A0-CE97-483C-AE50-3C75C3BCDC87}"/>
    <dgm:cxn modelId="{199224B3-8648-45A8-9D0F-A007E61AEC49}" srcId="{239AD8DC-6C4B-406C-8618-E2191F8F6934}" destId="{92AE2CE8-1E5D-48CC-9FA7-DC3B6E824945}" srcOrd="1" destOrd="0" parTransId="{8D0FCC18-42A7-4D4F-B0C6-55C434B954AA}" sibTransId="{0652D9F3-E594-4F93-AE26-67441AD04ABF}"/>
    <dgm:cxn modelId="{781E99EC-C9A0-4E4B-9622-9B905103289D}" type="presParOf" srcId="{A308DB7B-ADF8-42BB-93A0-577A4D755594}" destId="{62B41931-31FC-40F8-9AA6-87903A1ACB30}" srcOrd="0" destOrd="0" presId="urn:microsoft.com/office/officeart/2005/8/layout/process1"/>
    <dgm:cxn modelId="{E5D89045-9703-4064-B29C-5E3EA5C0F6D5}" type="presParOf" srcId="{A308DB7B-ADF8-42BB-93A0-577A4D755594}" destId="{94F2AD3C-B663-4D31-8BE5-A5226822C45E}" srcOrd="1" destOrd="0" presId="urn:microsoft.com/office/officeart/2005/8/layout/process1"/>
    <dgm:cxn modelId="{23A889D7-0E57-4100-BFD8-C96F4C087120}" type="presParOf" srcId="{94F2AD3C-B663-4D31-8BE5-A5226822C45E}" destId="{DE56C389-D130-4BF1-ACF3-FBB26A690909}" srcOrd="0" destOrd="0" presId="urn:microsoft.com/office/officeart/2005/8/layout/process1"/>
    <dgm:cxn modelId="{C9E49C5E-ECB0-4A7A-88E3-4EDA7CA00CE0}" type="presParOf" srcId="{A308DB7B-ADF8-42BB-93A0-577A4D755594}" destId="{FF3DD351-22F0-4522-980B-46EE2D31F504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E13DCD-40F0-4738-974E-65A5AC8D88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D1B1730-C9ED-4BA1-9D03-1A818C19718C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4FBFE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Estudio Cuantitativo</a:t>
          </a:r>
        </a:p>
      </dgm:t>
    </dgm:pt>
    <dgm:pt modelId="{3C66424E-6808-46CC-9EA1-52CBC3B4082E}" type="parTrans" cxnId="{ACFCF67C-4904-4BD6-BEBC-05E8A5B484E7}">
      <dgm:prSet/>
      <dgm:spPr/>
      <dgm:t>
        <a:bodyPr/>
        <a:lstStyle/>
        <a:p>
          <a:endParaRPr lang="es-ES" sz="1600" b="0" noProof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B0FE0-C6AB-474B-A30B-FAE44D5E09B3}" type="sibTrans" cxnId="{ACFCF67C-4904-4BD6-BEBC-05E8A5B484E7}">
      <dgm:prSet custT="1"/>
      <dgm:spPr/>
      <dgm:t>
        <a:bodyPr/>
        <a:lstStyle/>
        <a:p>
          <a:endParaRPr lang="es-ES" sz="1600" b="0" noProof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C93984-880C-4B82-B063-6886AC8B3A4C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4FBFE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Correlacional</a:t>
          </a:r>
        </a:p>
      </dgm:t>
    </dgm:pt>
    <dgm:pt modelId="{35B24F92-CB02-435C-BA11-DA5734ABB966}" type="parTrans" cxnId="{B8502457-F078-4EC6-A50E-B5CFF9DF8BD4}">
      <dgm:prSet/>
      <dgm:spPr/>
      <dgm:t>
        <a:bodyPr/>
        <a:lstStyle/>
        <a:p>
          <a:endParaRPr lang="es-ES" sz="1600" b="0" noProof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6E2DD8-3E5A-4C08-9AE5-80994CA705B8}" type="sibTrans" cxnId="{B8502457-F078-4EC6-A50E-B5CFF9DF8BD4}">
      <dgm:prSet custT="1"/>
      <dgm:spPr/>
      <dgm:t>
        <a:bodyPr/>
        <a:lstStyle/>
        <a:p>
          <a:endParaRPr lang="es-ES" sz="1600" b="0" noProof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A0E399-D232-47E1-B767-AEE4D53811A2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4FBFE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Transversal</a:t>
          </a:r>
        </a:p>
      </dgm:t>
    </dgm:pt>
    <dgm:pt modelId="{85E8375C-0969-4026-89A0-DA1F2FA25EF8}" type="parTrans" cxnId="{7E9E0F2E-B1B6-4D95-B2C4-ED2E75E166A8}">
      <dgm:prSet/>
      <dgm:spPr/>
      <dgm:t>
        <a:bodyPr/>
        <a:lstStyle/>
        <a:p>
          <a:endParaRPr lang="es-ES" sz="1600" b="0" noProof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E54A6-37DF-44E7-ABD6-2AC29D13C1B6}" type="sibTrans" cxnId="{7E9E0F2E-B1B6-4D95-B2C4-ED2E75E166A8}">
      <dgm:prSet/>
      <dgm:spPr/>
      <dgm:t>
        <a:bodyPr/>
        <a:lstStyle/>
        <a:p>
          <a:endParaRPr lang="es-ES" sz="1600" b="0" noProof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5507CF-D6BE-40C6-BDA1-CC6F6DA62D19}" type="pres">
      <dgm:prSet presAssocID="{B4E13DCD-40F0-4738-974E-65A5AC8D8836}" presName="Name0" presStyleCnt="0">
        <dgm:presLayoutVars>
          <dgm:dir/>
          <dgm:animLvl val="lvl"/>
          <dgm:resizeHandles val="exact"/>
        </dgm:presLayoutVars>
      </dgm:prSet>
      <dgm:spPr/>
    </dgm:pt>
    <dgm:pt modelId="{FA44F932-1E68-4A56-896F-5F7E05BBE720}" type="pres">
      <dgm:prSet presAssocID="{BD1B1730-C9ED-4BA1-9D03-1A818C19718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2196F7B-F761-4B6E-92B5-8DAE032E5EB5}" type="pres">
      <dgm:prSet presAssocID="{60EB0FE0-C6AB-474B-A30B-FAE44D5E09B3}" presName="parTxOnlySpace" presStyleCnt="0"/>
      <dgm:spPr/>
    </dgm:pt>
    <dgm:pt modelId="{AFE8C585-1C2B-4B24-8B1F-8F2741422F5E}" type="pres">
      <dgm:prSet presAssocID="{ECC93984-880C-4B82-B063-6886AC8B3A4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AA1348B-053A-44B8-8AAA-AF5C6C162D38}" type="pres">
      <dgm:prSet presAssocID="{356E2DD8-3E5A-4C08-9AE5-80994CA705B8}" presName="parTxOnlySpace" presStyleCnt="0"/>
      <dgm:spPr/>
    </dgm:pt>
    <dgm:pt modelId="{5CCF05A7-6618-4C5E-8EB1-64D9792A731F}" type="pres">
      <dgm:prSet presAssocID="{82A0E399-D232-47E1-B767-AEE4D53811A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E9E0F2E-B1B6-4D95-B2C4-ED2E75E166A8}" srcId="{B4E13DCD-40F0-4738-974E-65A5AC8D8836}" destId="{82A0E399-D232-47E1-B767-AEE4D53811A2}" srcOrd="2" destOrd="0" parTransId="{85E8375C-0969-4026-89A0-DA1F2FA25EF8}" sibTransId="{61FE54A6-37DF-44E7-ABD6-2AC29D13C1B6}"/>
    <dgm:cxn modelId="{12F8D83A-6341-4FB6-BA6E-E47216279C14}" type="presOf" srcId="{ECC93984-880C-4B82-B063-6886AC8B3A4C}" destId="{AFE8C585-1C2B-4B24-8B1F-8F2741422F5E}" srcOrd="0" destOrd="0" presId="urn:microsoft.com/office/officeart/2005/8/layout/chevron1"/>
    <dgm:cxn modelId="{B8502457-F078-4EC6-A50E-B5CFF9DF8BD4}" srcId="{B4E13DCD-40F0-4738-974E-65A5AC8D8836}" destId="{ECC93984-880C-4B82-B063-6886AC8B3A4C}" srcOrd="1" destOrd="0" parTransId="{35B24F92-CB02-435C-BA11-DA5734ABB966}" sibTransId="{356E2DD8-3E5A-4C08-9AE5-80994CA705B8}"/>
    <dgm:cxn modelId="{ACFCF67C-4904-4BD6-BEBC-05E8A5B484E7}" srcId="{B4E13DCD-40F0-4738-974E-65A5AC8D8836}" destId="{BD1B1730-C9ED-4BA1-9D03-1A818C19718C}" srcOrd="0" destOrd="0" parTransId="{3C66424E-6808-46CC-9EA1-52CBC3B4082E}" sibTransId="{60EB0FE0-C6AB-474B-A30B-FAE44D5E09B3}"/>
    <dgm:cxn modelId="{695CB7A7-9C6E-42E9-8D8F-A10674B8B13C}" type="presOf" srcId="{82A0E399-D232-47E1-B767-AEE4D53811A2}" destId="{5CCF05A7-6618-4C5E-8EB1-64D9792A731F}" srcOrd="0" destOrd="0" presId="urn:microsoft.com/office/officeart/2005/8/layout/chevron1"/>
    <dgm:cxn modelId="{B648F5DF-E44A-4B54-A264-F94588CAD98A}" type="presOf" srcId="{BD1B1730-C9ED-4BA1-9D03-1A818C19718C}" destId="{FA44F932-1E68-4A56-896F-5F7E05BBE720}" srcOrd="0" destOrd="0" presId="urn:microsoft.com/office/officeart/2005/8/layout/chevron1"/>
    <dgm:cxn modelId="{FD3DFAE7-D925-41F2-8407-5FF600103C6F}" type="presOf" srcId="{B4E13DCD-40F0-4738-974E-65A5AC8D8836}" destId="{F55507CF-D6BE-40C6-BDA1-CC6F6DA62D19}" srcOrd="0" destOrd="0" presId="urn:microsoft.com/office/officeart/2005/8/layout/chevron1"/>
    <dgm:cxn modelId="{2D9CF2B9-F71B-4AB6-908B-B0839F11224C}" type="presParOf" srcId="{F55507CF-D6BE-40C6-BDA1-CC6F6DA62D19}" destId="{FA44F932-1E68-4A56-896F-5F7E05BBE720}" srcOrd="0" destOrd="0" presId="urn:microsoft.com/office/officeart/2005/8/layout/chevron1"/>
    <dgm:cxn modelId="{64DCB99B-D0DD-4DB0-BCC2-30C6570FC2A3}" type="presParOf" srcId="{F55507CF-D6BE-40C6-BDA1-CC6F6DA62D19}" destId="{B2196F7B-F761-4B6E-92B5-8DAE032E5EB5}" srcOrd="1" destOrd="0" presId="urn:microsoft.com/office/officeart/2005/8/layout/chevron1"/>
    <dgm:cxn modelId="{0D8C5F19-C159-48A8-9A5B-A680C9F8CCD5}" type="presParOf" srcId="{F55507CF-D6BE-40C6-BDA1-CC6F6DA62D19}" destId="{AFE8C585-1C2B-4B24-8B1F-8F2741422F5E}" srcOrd="2" destOrd="0" presId="urn:microsoft.com/office/officeart/2005/8/layout/chevron1"/>
    <dgm:cxn modelId="{637C7FB4-5B57-46A1-A0E7-3FE5CFF72BD7}" type="presParOf" srcId="{F55507CF-D6BE-40C6-BDA1-CC6F6DA62D19}" destId="{CAA1348B-053A-44B8-8AAA-AF5C6C162D38}" srcOrd="3" destOrd="0" presId="urn:microsoft.com/office/officeart/2005/8/layout/chevron1"/>
    <dgm:cxn modelId="{4376CA2C-6264-483C-9FC4-9199C9663BC8}" type="presParOf" srcId="{F55507CF-D6BE-40C6-BDA1-CC6F6DA62D19}" destId="{5CCF05A7-6618-4C5E-8EB1-64D9792A731F}" srcOrd="4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A611B8-1106-404A-9D2F-CF8BA5DB0FCF}" type="doc">
      <dgm:prSet loTypeId="urn:microsoft.com/office/officeart/2005/8/layout/process1" loCatId="process" qsTypeId="urn:microsoft.com/office/officeart/2005/8/quickstyle/simple1" qsCatId="simple" csTypeId="urn:microsoft.com/office/officeart/2005/8/colors/accent4_1" csCatId="accent4" phldr="1"/>
      <dgm:spPr/>
    </dgm:pt>
    <dgm:pt modelId="{59F2C88A-ADD3-4231-A04C-6AFE7B847A2A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E3F5FD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172 profesionales</a:t>
          </a:r>
        </a:p>
      </dgm:t>
    </dgm:pt>
    <dgm:pt modelId="{F3A693FA-4F58-44AE-80D3-B34B1A96DB9C}" type="parTrans" cxnId="{25F848A9-3E3D-4D2A-B577-CDD5B785E8D1}">
      <dgm:prSet/>
      <dgm:spPr/>
      <dgm:t>
        <a:bodyPr/>
        <a:lstStyle/>
        <a:p>
          <a:endParaRPr lang="es-ES" sz="1600" b="0" noProof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A19F07-83A7-4FE4-92F6-E8BBBA297146}" type="sibTrans" cxnId="{25F848A9-3E3D-4D2A-B577-CDD5B785E8D1}">
      <dgm:prSet custT="1"/>
      <dgm:spPr/>
      <dgm:t>
        <a:bodyPr/>
        <a:lstStyle/>
        <a:p>
          <a:endParaRPr lang="es-ES" sz="1600" b="0" noProof="0" dirty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E9B88-7C96-415D-97BB-5C8BB7F2D648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E3F5FD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s-ES" sz="1600" b="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Profesionales servicios de urgencia</a:t>
          </a:r>
        </a:p>
      </dgm:t>
    </dgm:pt>
    <dgm:pt modelId="{47A28B11-5A9B-4390-83D7-A49ED3D0BDFE}" type="parTrans" cxnId="{0E36D5E8-C0DF-40FF-8E3C-472ABAD23956}">
      <dgm:prSet/>
      <dgm:spPr/>
      <dgm:t>
        <a:bodyPr/>
        <a:lstStyle/>
        <a:p>
          <a:endParaRPr lang="pt-PT" sz="1600" b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B5D96-64D9-4BBD-8A41-E8222A4549DE}" type="sibTrans" cxnId="{0E36D5E8-C0DF-40FF-8E3C-472ABAD23956}">
      <dgm:prSet custT="1"/>
      <dgm:spPr/>
      <dgm:t>
        <a:bodyPr/>
        <a:lstStyle/>
        <a:p>
          <a:endParaRPr lang="pt-PT" sz="1600" b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A2F43C-D096-44F4-B452-39B914C667E9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E3F5FD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Muestra de conveniencia</a:t>
          </a:r>
        </a:p>
      </dgm:t>
    </dgm:pt>
    <dgm:pt modelId="{8D687A33-5185-4B1D-92A8-DD02A9104272}" type="parTrans" cxnId="{458CB977-5C91-415E-9C86-62011A891AE6}">
      <dgm:prSet/>
      <dgm:spPr/>
      <dgm:t>
        <a:bodyPr/>
        <a:lstStyle/>
        <a:p>
          <a:endParaRPr lang="pt-PT" sz="1600" b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3C1BE2-7E69-4068-B138-0F3ACC7604C0}" type="sibTrans" cxnId="{458CB977-5C91-415E-9C86-62011A891AE6}">
      <dgm:prSet custT="1"/>
      <dgm:spPr/>
      <dgm:t>
        <a:bodyPr/>
        <a:lstStyle/>
        <a:p>
          <a:endParaRPr lang="pt-PT" sz="1600" b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C46FC0-E551-4A02-9E3E-56938C9BD0B2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E3F5FD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0" dirty="0">
              <a:solidFill>
                <a:schemeClr val="tx1"/>
              </a:solidFill>
            </a:rPr>
            <a:t>Hospital en el centro de Portugal</a:t>
          </a:r>
          <a:endParaRPr lang="es-ES" sz="1600" b="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11243D-B9F9-4AD2-B728-EB2A8BB669BD}" type="parTrans" cxnId="{C079AFC7-243B-4CBD-A045-D053DC858F64}">
      <dgm:prSet/>
      <dgm:spPr/>
      <dgm:t>
        <a:bodyPr/>
        <a:lstStyle/>
        <a:p>
          <a:endParaRPr lang="pt-PT" sz="1600" b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298036D-6FE9-48E0-9403-32B15ED81F26}" type="sibTrans" cxnId="{C079AFC7-243B-4CBD-A045-D053DC858F64}">
      <dgm:prSet custT="1"/>
      <dgm:spPr/>
      <dgm:t>
        <a:bodyPr/>
        <a:lstStyle/>
        <a:p>
          <a:endParaRPr lang="pt-PT" sz="1600" b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1C9E879-293B-475D-9E63-E6829481F5EB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E3F5FD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Médicos, enfermeras y técnicos auxiliares sanitarios</a:t>
          </a:r>
          <a:endParaRPr lang="es-ES" sz="1600" b="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442D62-8327-446B-974A-89504C5D4B1D}" type="sibTrans" cxnId="{765BF172-BD33-416D-92BF-6CBBD6CC5AC5}">
      <dgm:prSet custT="1"/>
      <dgm:spPr/>
      <dgm:t>
        <a:bodyPr/>
        <a:lstStyle/>
        <a:p>
          <a:endParaRPr lang="pt-PT" sz="1600" b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A0B9A-A311-48EA-BC58-6395A87249A9}" type="parTrans" cxnId="{765BF172-BD33-416D-92BF-6CBBD6CC5AC5}">
      <dgm:prSet/>
      <dgm:spPr/>
      <dgm:t>
        <a:bodyPr/>
        <a:lstStyle/>
        <a:p>
          <a:endParaRPr lang="pt-PT" sz="1600" b="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468A7C-4FD0-4622-81BE-7748B2647D29}" type="pres">
      <dgm:prSet presAssocID="{E0A611B8-1106-404A-9D2F-CF8BA5DB0FCF}" presName="Name0" presStyleCnt="0">
        <dgm:presLayoutVars>
          <dgm:dir/>
          <dgm:resizeHandles val="exact"/>
        </dgm:presLayoutVars>
      </dgm:prSet>
      <dgm:spPr/>
    </dgm:pt>
    <dgm:pt modelId="{2E5BF45E-D0CE-4AD1-A6B4-2FEC589EA79B}" type="pres">
      <dgm:prSet presAssocID="{BB8E9B88-7C96-415D-97BB-5C8BB7F2D648}" presName="node" presStyleLbl="node1" presStyleIdx="0" presStyleCnt="5">
        <dgm:presLayoutVars>
          <dgm:bulletEnabled val="1"/>
        </dgm:presLayoutVars>
      </dgm:prSet>
      <dgm:spPr/>
    </dgm:pt>
    <dgm:pt modelId="{2BE1B391-1669-4C64-9970-270C200B1A0A}" type="pres">
      <dgm:prSet presAssocID="{E4DB5D96-64D9-4BBD-8A41-E8222A4549DE}" presName="sibTrans" presStyleLbl="sibTrans2D1" presStyleIdx="0" presStyleCnt="4"/>
      <dgm:spPr/>
    </dgm:pt>
    <dgm:pt modelId="{36C2B4E9-DC3C-4EF0-8451-FE2CAC1AB796}" type="pres">
      <dgm:prSet presAssocID="{E4DB5D96-64D9-4BBD-8A41-E8222A4549DE}" presName="connectorText" presStyleLbl="sibTrans2D1" presStyleIdx="0" presStyleCnt="4"/>
      <dgm:spPr/>
    </dgm:pt>
    <dgm:pt modelId="{A3466CD7-A0DC-4132-BE8C-91A8C94C9576}" type="pres">
      <dgm:prSet presAssocID="{01C9E879-293B-475D-9E63-E6829481F5EB}" presName="node" presStyleLbl="node1" presStyleIdx="1" presStyleCnt="5">
        <dgm:presLayoutVars>
          <dgm:bulletEnabled val="1"/>
        </dgm:presLayoutVars>
      </dgm:prSet>
      <dgm:spPr/>
    </dgm:pt>
    <dgm:pt modelId="{BD21190D-389B-47A1-86FF-CADE36A5B0E2}" type="pres">
      <dgm:prSet presAssocID="{E4442D62-8327-446B-974A-89504C5D4B1D}" presName="sibTrans" presStyleLbl="sibTrans2D1" presStyleIdx="1" presStyleCnt="4"/>
      <dgm:spPr/>
    </dgm:pt>
    <dgm:pt modelId="{C039B7B2-AE1C-4D5B-90EC-7FD1557C6A46}" type="pres">
      <dgm:prSet presAssocID="{E4442D62-8327-446B-974A-89504C5D4B1D}" presName="connectorText" presStyleLbl="sibTrans2D1" presStyleIdx="1" presStyleCnt="4"/>
      <dgm:spPr/>
    </dgm:pt>
    <dgm:pt modelId="{D4F79A90-E951-4FCC-8BBE-6210D6C96AAC}" type="pres">
      <dgm:prSet presAssocID="{7FC46FC0-E551-4A02-9E3E-56938C9BD0B2}" presName="node" presStyleLbl="node1" presStyleIdx="2" presStyleCnt="5">
        <dgm:presLayoutVars>
          <dgm:bulletEnabled val="1"/>
        </dgm:presLayoutVars>
      </dgm:prSet>
      <dgm:spPr/>
    </dgm:pt>
    <dgm:pt modelId="{E4DD8FEE-81C2-4A13-B686-6FC979A62432}" type="pres">
      <dgm:prSet presAssocID="{0298036D-6FE9-48E0-9403-32B15ED81F26}" presName="sibTrans" presStyleLbl="sibTrans2D1" presStyleIdx="2" presStyleCnt="4"/>
      <dgm:spPr/>
    </dgm:pt>
    <dgm:pt modelId="{EEDC03B1-B4DA-4BBE-A376-B03D684C0A96}" type="pres">
      <dgm:prSet presAssocID="{0298036D-6FE9-48E0-9403-32B15ED81F26}" presName="connectorText" presStyleLbl="sibTrans2D1" presStyleIdx="2" presStyleCnt="4"/>
      <dgm:spPr/>
    </dgm:pt>
    <dgm:pt modelId="{3314E76F-BBCE-4D34-9EC0-92790CDDEFF0}" type="pres">
      <dgm:prSet presAssocID="{37A2F43C-D096-44F4-B452-39B914C667E9}" presName="node" presStyleLbl="node1" presStyleIdx="3" presStyleCnt="5">
        <dgm:presLayoutVars>
          <dgm:bulletEnabled val="1"/>
        </dgm:presLayoutVars>
      </dgm:prSet>
      <dgm:spPr/>
    </dgm:pt>
    <dgm:pt modelId="{29C32331-1E89-4479-A726-8637FD04B4BE}" type="pres">
      <dgm:prSet presAssocID="{C13C1BE2-7E69-4068-B138-0F3ACC7604C0}" presName="sibTrans" presStyleLbl="sibTrans2D1" presStyleIdx="3" presStyleCnt="4"/>
      <dgm:spPr/>
    </dgm:pt>
    <dgm:pt modelId="{3C054ED3-22B3-46A9-B382-E0555F3801A3}" type="pres">
      <dgm:prSet presAssocID="{C13C1BE2-7E69-4068-B138-0F3ACC7604C0}" presName="connectorText" presStyleLbl="sibTrans2D1" presStyleIdx="3" presStyleCnt="4"/>
      <dgm:spPr/>
    </dgm:pt>
    <dgm:pt modelId="{CAE81F5E-9383-4131-AB15-3FCBCF85C5AC}" type="pres">
      <dgm:prSet presAssocID="{59F2C88A-ADD3-4231-A04C-6AFE7B847A2A}" presName="node" presStyleLbl="node1" presStyleIdx="4" presStyleCnt="5">
        <dgm:presLayoutVars>
          <dgm:bulletEnabled val="1"/>
        </dgm:presLayoutVars>
      </dgm:prSet>
      <dgm:spPr/>
    </dgm:pt>
  </dgm:ptLst>
  <dgm:cxnLst>
    <dgm:cxn modelId="{25822214-0B26-44B8-BD89-B3A578F20609}" type="presOf" srcId="{59F2C88A-ADD3-4231-A04C-6AFE7B847A2A}" destId="{CAE81F5E-9383-4131-AB15-3FCBCF85C5AC}" srcOrd="0" destOrd="0" presId="urn:microsoft.com/office/officeart/2005/8/layout/process1"/>
    <dgm:cxn modelId="{EF96C222-55B4-4E46-A5B8-2ACD34F14759}" type="presOf" srcId="{E0A611B8-1106-404A-9D2F-CF8BA5DB0FCF}" destId="{14468A7C-4FD0-4622-81BE-7748B2647D29}" srcOrd="0" destOrd="0" presId="urn:microsoft.com/office/officeart/2005/8/layout/process1"/>
    <dgm:cxn modelId="{3B440723-97AA-4188-A072-CB1D7B784152}" type="presOf" srcId="{C13C1BE2-7E69-4068-B138-0F3ACC7604C0}" destId="{29C32331-1E89-4479-A726-8637FD04B4BE}" srcOrd="0" destOrd="0" presId="urn:microsoft.com/office/officeart/2005/8/layout/process1"/>
    <dgm:cxn modelId="{7383DB25-48C5-42B3-96E5-137090DD82E4}" type="presOf" srcId="{BB8E9B88-7C96-415D-97BB-5C8BB7F2D648}" destId="{2E5BF45E-D0CE-4AD1-A6B4-2FEC589EA79B}" srcOrd="0" destOrd="0" presId="urn:microsoft.com/office/officeart/2005/8/layout/process1"/>
    <dgm:cxn modelId="{9B17D35C-FC6E-4C02-B843-C9E5D7AD7917}" type="presOf" srcId="{0298036D-6FE9-48E0-9403-32B15ED81F26}" destId="{EEDC03B1-B4DA-4BBE-A376-B03D684C0A96}" srcOrd="1" destOrd="0" presId="urn:microsoft.com/office/officeart/2005/8/layout/process1"/>
    <dgm:cxn modelId="{3B27B361-77E3-46E8-BE94-C0D4E1489F3F}" type="presOf" srcId="{0298036D-6FE9-48E0-9403-32B15ED81F26}" destId="{E4DD8FEE-81C2-4A13-B686-6FC979A62432}" srcOrd="0" destOrd="0" presId="urn:microsoft.com/office/officeart/2005/8/layout/process1"/>
    <dgm:cxn modelId="{765BF172-BD33-416D-92BF-6CBBD6CC5AC5}" srcId="{E0A611B8-1106-404A-9D2F-CF8BA5DB0FCF}" destId="{01C9E879-293B-475D-9E63-E6829481F5EB}" srcOrd="1" destOrd="0" parTransId="{947A0B9A-A311-48EA-BC58-6395A87249A9}" sibTransId="{E4442D62-8327-446B-974A-89504C5D4B1D}"/>
    <dgm:cxn modelId="{458CB977-5C91-415E-9C86-62011A891AE6}" srcId="{E0A611B8-1106-404A-9D2F-CF8BA5DB0FCF}" destId="{37A2F43C-D096-44F4-B452-39B914C667E9}" srcOrd="3" destOrd="0" parTransId="{8D687A33-5185-4B1D-92A8-DD02A9104272}" sibTransId="{C13C1BE2-7E69-4068-B138-0F3ACC7604C0}"/>
    <dgm:cxn modelId="{BBE0FE99-9A5A-4E31-A67B-A94FF509896E}" type="presOf" srcId="{E4DB5D96-64D9-4BBD-8A41-E8222A4549DE}" destId="{2BE1B391-1669-4C64-9970-270C200B1A0A}" srcOrd="0" destOrd="0" presId="urn:microsoft.com/office/officeart/2005/8/layout/process1"/>
    <dgm:cxn modelId="{25F848A9-3E3D-4D2A-B577-CDD5B785E8D1}" srcId="{E0A611B8-1106-404A-9D2F-CF8BA5DB0FCF}" destId="{59F2C88A-ADD3-4231-A04C-6AFE7B847A2A}" srcOrd="4" destOrd="0" parTransId="{F3A693FA-4F58-44AE-80D3-B34B1A96DB9C}" sibTransId="{59A19F07-83A7-4FE4-92F6-E8BBBA297146}"/>
    <dgm:cxn modelId="{FAF2E1B5-ADD3-4293-9BC2-0DD752F31F0A}" type="presOf" srcId="{7FC46FC0-E551-4A02-9E3E-56938C9BD0B2}" destId="{D4F79A90-E951-4FCC-8BBE-6210D6C96AAC}" srcOrd="0" destOrd="0" presId="urn:microsoft.com/office/officeart/2005/8/layout/process1"/>
    <dgm:cxn modelId="{62ED52BF-14FB-419E-B55F-6E5F3BB9DF45}" type="presOf" srcId="{E4442D62-8327-446B-974A-89504C5D4B1D}" destId="{BD21190D-389B-47A1-86FF-CADE36A5B0E2}" srcOrd="0" destOrd="0" presId="urn:microsoft.com/office/officeart/2005/8/layout/process1"/>
    <dgm:cxn modelId="{FB22DBBF-0AAD-4A6D-9241-76C9167B22F4}" type="presOf" srcId="{C13C1BE2-7E69-4068-B138-0F3ACC7604C0}" destId="{3C054ED3-22B3-46A9-B382-E0555F3801A3}" srcOrd="1" destOrd="0" presId="urn:microsoft.com/office/officeart/2005/8/layout/process1"/>
    <dgm:cxn modelId="{9C04C9C0-140F-47CD-83D3-417247CECA16}" type="presOf" srcId="{E4DB5D96-64D9-4BBD-8A41-E8222A4549DE}" destId="{36C2B4E9-DC3C-4EF0-8451-FE2CAC1AB796}" srcOrd="1" destOrd="0" presId="urn:microsoft.com/office/officeart/2005/8/layout/process1"/>
    <dgm:cxn modelId="{C079AFC7-243B-4CBD-A045-D053DC858F64}" srcId="{E0A611B8-1106-404A-9D2F-CF8BA5DB0FCF}" destId="{7FC46FC0-E551-4A02-9E3E-56938C9BD0B2}" srcOrd="2" destOrd="0" parTransId="{3A11243D-B9F9-4AD2-B728-EB2A8BB669BD}" sibTransId="{0298036D-6FE9-48E0-9403-32B15ED81F26}"/>
    <dgm:cxn modelId="{826ED9CC-4F42-428A-AC4D-64C9D3D2EA03}" type="presOf" srcId="{01C9E879-293B-475D-9E63-E6829481F5EB}" destId="{A3466CD7-A0DC-4132-BE8C-91A8C94C9576}" srcOrd="0" destOrd="0" presId="urn:microsoft.com/office/officeart/2005/8/layout/process1"/>
    <dgm:cxn modelId="{7EDC54CE-299D-4963-A6F6-CAA7DDBCCF08}" type="presOf" srcId="{E4442D62-8327-446B-974A-89504C5D4B1D}" destId="{C039B7B2-AE1C-4D5B-90EC-7FD1557C6A46}" srcOrd="1" destOrd="0" presId="urn:microsoft.com/office/officeart/2005/8/layout/process1"/>
    <dgm:cxn modelId="{E072C9E0-E068-4F2A-A9F6-1E5CD03E38CF}" type="presOf" srcId="{37A2F43C-D096-44F4-B452-39B914C667E9}" destId="{3314E76F-BBCE-4D34-9EC0-92790CDDEFF0}" srcOrd="0" destOrd="0" presId="urn:microsoft.com/office/officeart/2005/8/layout/process1"/>
    <dgm:cxn modelId="{0E36D5E8-C0DF-40FF-8E3C-472ABAD23956}" srcId="{E0A611B8-1106-404A-9D2F-CF8BA5DB0FCF}" destId="{BB8E9B88-7C96-415D-97BB-5C8BB7F2D648}" srcOrd="0" destOrd="0" parTransId="{47A28B11-5A9B-4390-83D7-A49ED3D0BDFE}" sibTransId="{E4DB5D96-64D9-4BBD-8A41-E8222A4549DE}"/>
    <dgm:cxn modelId="{91DE8083-1A0F-4EFF-BD9D-846DC9C58218}" type="presParOf" srcId="{14468A7C-4FD0-4622-81BE-7748B2647D29}" destId="{2E5BF45E-D0CE-4AD1-A6B4-2FEC589EA79B}" srcOrd="0" destOrd="0" presId="urn:microsoft.com/office/officeart/2005/8/layout/process1"/>
    <dgm:cxn modelId="{03425616-0C2F-465C-ACC9-B4E65E846DAA}" type="presParOf" srcId="{14468A7C-4FD0-4622-81BE-7748B2647D29}" destId="{2BE1B391-1669-4C64-9970-270C200B1A0A}" srcOrd="1" destOrd="0" presId="urn:microsoft.com/office/officeart/2005/8/layout/process1"/>
    <dgm:cxn modelId="{E5F8E4BF-23C9-45E5-BF7D-D0833174B354}" type="presParOf" srcId="{2BE1B391-1669-4C64-9970-270C200B1A0A}" destId="{36C2B4E9-DC3C-4EF0-8451-FE2CAC1AB796}" srcOrd="0" destOrd="0" presId="urn:microsoft.com/office/officeart/2005/8/layout/process1"/>
    <dgm:cxn modelId="{2517058F-B07F-4058-8159-E07358ADAA37}" type="presParOf" srcId="{14468A7C-4FD0-4622-81BE-7748B2647D29}" destId="{A3466CD7-A0DC-4132-BE8C-91A8C94C9576}" srcOrd="2" destOrd="0" presId="urn:microsoft.com/office/officeart/2005/8/layout/process1"/>
    <dgm:cxn modelId="{498A6E74-9682-4EA2-BF83-39043825EB55}" type="presParOf" srcId="{14468A7C-4FD0-4622-81BE-7748B2647D29}" destId="{BD21190D-389B-47A1-86FF-CADE36A5B0E2}" srcOrd="3" destOrd="0" presId="urn:microsoft.com/office/officeart/2005/8/layout/process1"/>
    <dgm:cxn modelId="{580AA034-0948-45DC-AFA4-354123609DA0}" type="presParOf" srcId="{BD21190D-389B-47A1-86FF-CADE36A5B0E2}" destId="{C039B7B2-AE1C-4D5B-90EC-7FD1557C6A46}" srcOrd="0" destOrd="0" presId="urn:microsoft.com/office/officeart/2005/8/layout/process1"/>
    <dgm:cxn modelId="{0954BBFE-7D8C-4BF6-BACE-CC7C6D7A5A2D}" type="presParOf" srcId="{14468A7C-4FD0-4622-81BE-7748B2647D29}" destId="{D4F79A90-E951-4FCC-8BBE-6210D6C96AAC}" srcOrd="4" destOrd="0" presId="urn:microsoft.com/office/officeart/2005/8/layout/process1"/>
    <dgm:cxn modelId="{31BEC303-C2AE-4FD3-A66C-6DDAC97343D6}" type="presParOf" srcId="{14468A7C-4FD0-4622-81BE-7748B2647D29}" destId="{E4DD8FEE-81C2-4A13-B686-6FC979A62432}" srcOrd="5" destOrd="0" presId="urn:microsoft.com/office/officeart/2005/8/layout/process1"/>
    <dgm:cxn modelId="{61FD341D-5A8B-437D-974B-30D43F474268}" type="presParOf" srcId="{E4DD8FEE-81C2-4A13-B686-6FC979A62432}" destId="{EEDC03B1-B4DA-4BBE-A376-B03D684C0A96}" srcOrd="0" destOrd="0" presId="urn:microsoft.com/office/officeart/2005/8/layout/process1"/>
    <dgm:cxn modelId="{56593D99-1959-46B0-9BB1-DF173CF421E2}" type="presParOf" srcId="{14468A7C-4FD0-4622-81BE-7748B2647D29}" destId="{3314E76F-BBCE-4D34-9EC0-92790CDDEFF0}" srcOrd="6" destOrd="0" presId="urn:microsoft.com/office/officeart/2005/8/layout/process1"/>
    <dgm:cxn modelId="{968CAA62-2E73-4FB6-BBD6-E9E6A690F390}" type="presParOf" srcId="{14468A7C-4FD0-4622-81BE-7748B2647D29}" destId="{29C32331-1E89-4479-A726-8637FD04B4BE}" srcOrd="7" destOrd="0" presId="urn:microsoft.com/office/officeart/2005/8/layout/process1"/>
    <dgm:cxn modelId="{7CA776D1-587C-4564-A365-4252F75EB336}" type="presParOf" srcId="{29C32331-1E89-4479-A726-8637FD04B4BE}" destId="{3C054ED3-22B3-46A9-B382-E0555F3801A3}" srcOrd="0" destOrd="0" presId="urn:microsoft.com/office/officeart/2005/8/layout/process1"/>
    <dgm:cxn modelId="{CF47694C-0B26-4A58-B53F-F983792580E6}" type="presParOf" srcId="{14468A7C-4FD0-4622-81BE-7748B2647D29}" destId="{CAE81F5E-9383-4131-AB15-3FCBCF85C5A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814840-602D-4AA1-891F-78E860393B3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01C1CA3-00EB-4799-8816-F819ED9FE8F2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DAFFFE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El </a:t>
          </a:r>
          <a:r>
            <a:rPr lang="es-ES" sz="1600" b="1" i="1" dirty="0">
              <a:latin typeface="Arial" panose="020B0604020202020204" pitchFamily="34" charset="0"/>
              <a:cs typeface="Arial" panose="020B0604020202020204" pitchFamily="34" charset="0"/>
            </a:rPr>
            <a:t>Burnout</a:t>
          </a:r>
          <a:r>
            <a:rPr lang="es-ES" sz="16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presenta 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asociaciones negativas 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(p≤0,021) con el 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Trabajo en Equipo 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y las 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Transiciones.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PT" sz="1600" dirty="0">
            <a:solidFill>
              <a:srgbClr val="02454E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6BD50C-6337-429F-9F71-57350C733AC2}" type="parTrans" cxnId="{0B177850-5420-4149-A153-600A3D206DA2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8AD8E3-61D3-4E2C-A3EF-A9F86C4A6FE8}" type="sibTrans" cxnId="{0B177850-5420-4149-A153-600A3D206DA2}">
      <dgm:prSet custT="1"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98AE25-8FD3-48F0-BCA6-686E5BF8018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BAEEF8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Puntuaciones 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altas de </a:t>
          </a:r>
          <a:r>
            <a:rPr lang="es-ES" sz="1600" b="1" i="1" dirty="0">
              <a:latin typeface="Arial" panose="020B0604020202020204" pitchFamily="34" charset="0"/>
              <a:cs typeface="Arial" panose="020B0604020202020204" pitchFamily="34" charset="0"/>
            </a:rPr>
            <a:t>Burnout 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conducen a 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valores más bajos</a:t>
          </a:r>
          <a:r>
            <a:rPr lang="es-ES" sz="1600" dirty="0">
              <a:latin typeface="Arial" panose="020B0604020202020204" pitchFamily="34" charset="0"/>
              <a:cs typeface="Arial" panose="020B0604020202020204" pitchFamily="34" charset="0"/>
            </a:rPr>
            <a:t> en estas </a:t>
          </a:r>
          <a:r>
            <a:rPr lang="es-ES" sz="1600" b="1" dirty="0">
              <a:latin typeface="Arial" panose="020B0604020202020204" pitchFamily="34" charset="0"/>
              <a:cs typeface="Arial" panose="020B0604020202020204" pitchFamily="34" charset="0"/>
            </a:rPr>
            <a:t>dimensiones de la Cultura de seguridad del paciente.</a:t>
          </a:r>
          <a:endParaRPr lang="pt-P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5E60E4-0760-43B5-B6E1-DCC92C15B2BD}" type="parTrans" cxnId="{F8ED38FE-6142-4777-8330-81D8A0452F24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82075B-C56B-4B29-BC4A-D55306DF1602}" type="sibTrans" cxnId="{F8ED38FE-6142-4777-8330-81D8A0452F24}">
      <dgm:prSet/>
      <dgm:spPr/>
      <dgm:t>
        <a:bodyPr/>
        <a:lstStyle/>
        <a:p>
          <a:endParaRPr lang="pt-PT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7BE386-E5C5-4DD1-9838-A5B40DA6B61A}" type="pres">
      <dgm:prSet presAssocID="{B5814840-602D-4AA1-891F-78E860393B3D}" presName="linearFlow" presStyleCnt="0">
        <dgm:presLayoutVars>
          <dgm:resizeHandles val="exact"/>
        </dgm:presLayoutVars>
      </dgm:prSet>
      <dgm:spPr/>
    </dgm:pt>
    <dgm:pt modelId="{54462617-0DC4-45DF-9551-1B619FC5086D}" type="pres">
      <dgm:prSet presAssocID="{E01C1CA3-00EB-4799-8816-F819ED9FE8F2}" presName="node" presStyleLbl="node1" presStyleIdx="0" presStyleCnt="2" custScaleX="167271">
        <dgm:presLayoutVars>
          <dgm:bulletEnabled val="1"/>
        </dgm:presLayoutVars>
      </dgm:prSet>
      <dgm:spPr/>
    </dgm:pt>
    <dgm:pt modelId="{F386B39E-DC22-445B-BD2A-17B4296D0A4D}" type="pres">
      <dgm:prSet presAssocID="{1A8AD8E3-61D3-4E2C-A3EF-A9F86C4A6FE8}" presName="sibTrans" presStyleLbl="sibTrans2D1" presStyleIdx="0" presStyleCnt="1"/>
      <dgm:spPr/>
    </dgm:pt>
    <dgm:pt modelId="{D6ED3B6C-6415-4469-9AE2-920869C8819A}" type="pres">
      <dgm:prSet presAssocID="{1A8AD8E3-61D3-4E2C-A3EF-A9F86C4A6FE8}" presName="connectorText" presStyleLbl="sibTrans2D1" presStyleIdx="0" presStyleCnt="1"/>
      <dgm:spPr/>
    </dgm:pt>
    <dgm:pt modelId="{B11B754B-DC81-4FDC-8F28-C8736E91EE32}" type="pres">
      <dgm:prSet presAssocID="{7298AE25-8FD3-48F0-BCA6-686E5BF80188}" presName="node" presStyleLbl="node1" presStyleIdx="1" presStyleCnt="2" custScaleX="160955" custLinFactNeighborX="0" custLinFactNeighborY="0">
        <dgm:presLayoutVars>
          <dgm:bulletEnabled val="1"/>
        </dgm:presLayoutVars>
      </dgm:prSet>
      <dgm:spPr/>
    </dgm:pt>
  </dgm:ptLst>
  <dgm:cxnLst>
    <dgm:cxn modelId="{FE002007-ADAC-4E26-976C-49C3D098B0C7}" type="presOf" srcId="{1A8AD8E3-61D3-4E2C-A3EF-A9F86C4A6FE8}" destId="{D6ED3B6C-6415-4469-9AE2-920869C8819A}" srcOrd="1" destOrd="0" presId="urn:microsoft.com/office/officeart/2005/8/layout/process2"/>
    <dgm:cxn modelId="{F9A92A18-C53A-4604-B058-44128FBF3880}" type="presOf" srcId="{7298AE25-8FD3-48F0-BCA6-686E5BF80188}" destId="{B11B754B-DC81-4FDC-8F28-C8736E91EE32}" srcOrd="0" destOrd="0" presId="urn:microsoft.com/office/officeart/2005/8/layout/process2"/>
    <dgm:cxn modelId="{7491B24B-FE38-4D64-81B4-E033C72D0B0A}" type="presOf" srcId="{E01C1CA3-00EB-4799-8816-F819ED9FE8F2}" destId="{54462617-0DC4-45DF-9551-1B619FC5086D}" srcOrd="0" destOrd="0" presId="urn:microsoft.com/office/officeart/2005/8/layout/process2"/>
    <dgm:cxn modelId="{0B177850-5420-4149-A153-600A3D206DA2}" srcId="{B5814840-602D-4AA1-891F-78E860393B3D}" destId="{E01C1CA3-00EB-4799-8816-F819ED9FE8F2}" srcOrd="0" destOrd="0" parTransId="{856BD50C-6337-429F-9F71-57350C733AC2}" sibTransId="{1A8AD8E3-61D3-4E2C-A3EF-A9F86C4A6FE8}"/>
    <dgm:cxn modelId="{207F5CC9-D080-4BDC-8D31-4E224BC3C55C}" type="presOf" srcId="{B5814840-602D-4AA1-891F-78E860393B3D}" destId="{497BE386-E5C5-4DD1-9838-A5B40DA6B61A}" srcOrd="0" destOrd="0" presId="urn:microsoft.com/office/officeart/2005/8/layout/process2"/>
    <dgm:cxn modelId="{C65445E9-F94F-45BC-A330-03ABDB9D65AE}" type="presOf" srcId="{1A8AD8E3-61D3-4E2C-A3EF-A9F86C4A6FE8}" destId="{F386B39E-DC22-445B-BD2A-17B4296D0A4D}" srcOrd="0" destOrd="0" presId="urn:microsoft.com/office/officeart/2005/8/layout/process2"/>
    <dgm:cxn modelId="{F8ED38FE-6142-4777-8330-81D8A0452F24}" srcId="{B5814840-602D-4AA1-891F-78E860393B3D}" destId="{7298AE25-8FD3-48F0-BCA6-686E5BF80188}" srcOrd="1" destOrd="0" parTransId="{2B5E60E4-0760-43B5-B6E1-DCC92C15B2BD}" sibTransId="{3082075B-C56B-4B29-BC4A-D55306DF1602}"/>
    <dgm:cxn modelId="{3AAF7A1D-7033-4E02-B7F6-2FA7DA751040}" type="presParOf" srcId="{497BE386-E5C5-4DD1-9838-A5B40DA6B61A}" destId="{54462617-0DC4-45DF-9551-1B619FC5086D}" srcOrd="0" destOrd="0" presId="urn:microsoft.com/office/officeart/2005/8/layout/process2"/>
    <dgm:cxn modelId="{220C3053-DE4A-45B4-ADCA-E46CD5941C86}" type="presParOf" srcId="{497BE386-E5C5-4DD1-9838-A5B40DA6B61A}" destId="{F386B39E-DC22-445B-BD2A-17B4296D0A4D}" srcOrd="1" destOrd="0" presId="urn:microsoft.com/office/officeart/2005/8/layout/process2"/>
    <dgm:cxn modelId="{66410AF3-5404-442C-BF04-2D59DD6E7E0F}" type="presParOf" srcId="{F386B39E-DC22-445B-BD2A-17B4296D0A4D}" destId="{D6ED3B6C-6415-4469-9AE2-920869C8819A}" srcOrd="0" destOrd="0" presId="urn:microsoft.com/office/officeart/2005/8/layout/process2"/>
    <dgm:cxn modelId="{4999CE34-D719-4609-BE28-04B1AA11E668}" type="presParOf" srcId="{497BE386-E5C5-4DD1-9838-A5B40DA6B61A}" destId="{B11B754B-DC81-4FDC-8F28-C8736E91EE32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41931-31FC-40F8-9AA6-87903A1ACB30}">
      <dsp:nvSpPr>
        <dsp:cNvPr id="0" name=""/>
        <dsp:cNvSpPr/>
      </dsp:nvSpPr>
      <dsp:spPr>
        <a:xfrm>
          <a:off x="32658" y="0"/>
          <a:ext cx="1613853" cy="771551"/>
        </a:xfrm>
        <a:prstGeom prst="roundRect">
          <a:avLst>
            <a:gd name="adj" fmla="val 10000"/>
          </a:avLst>
        </a:prstGeom>
        <a:solidFill>
          <a:srgbClr val="AECEEC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Objetivo</a:t>
          </a:r>
        </a:p>
      </dsp:txBody>
      <dsp:txXfrm>
        <a:off x="55256" y="22598"/>
        <a:ext cx="1568657" cy="726355"/>
      </dsp:txXfrm>
    </dsp:sp>
    <dsp:sp modelId="{94F2AD3C-B663-4D31-8BE5-A5226822C45E}">
      <dsp:nvSpPr>
        <dsp:cNvPr id="0" name=""/>
        <dsp:cNvSpPr/>
      </dsp:nvSpPr>
      <dsp:spPr>
        <a:xfrm>
          <a:off x="1859395" y="67777"/>
          <a:ext cx="530368" cy="692353"/>
        </a:xfrm>
        <a:prstGeom prst="rightArrow">
          <a:avLst>
            <a:gd name="adj1" fmla="val 60000"/>
            <a:gd name="adj2" fmla="val 50000"/>
          </a:avLst>
        </a:prstGeom>
        <a:solidFill>
          <a:srgbClr val="AECEE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2600" kern="1200"/>
        </a:p>
      </dsp:txBody>
      <dsp:txXfrm>
        <a:off x="1859395" y="206248"/>
        <a:ext cx="371258" cy="415411"/>
      </dsp:txXfrm>
    </dsp:sp>
    <dsp:sp modelId="{FF3DD351-22F0-4522-980B-46EE2D31F504}">
      <dsp:nvSpPr>
        <dsp:cNvPr id="0" name=""/>
        <dsp:cNvSpPr/>
      </dsp:nvSpPr>
      <dsp:spPr>
        <a:xfrm>
          <a:off x="2573064" y="0"/>
          <a:ext cx="9586636" cy="771551"/>
        </a:xfrm>
        <a:prstGeom prst="roundRect">
          <a:avLst>
            <a:gd name="adj" fmla="val 10000"/>
          </a:avLst>
        </a:prstGeom>
        <a:solidFill>
          <a:schemeClr val="tx2">
            <a:lumMod val="10000"/>
            <a:lumOff val="9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Identificar la relación entre el </a:t>
          </a:r>
          <a:r>
            <a:rPr lang="es-ES" sz="1800" i="1" kern="1200" dirty="0">
              <a:latin typeface="Arial" panose="020B0604020202020204" pitchFamily="34" charset="0"/>
              <a:cs typeface="Arial" panose="020B0604020202020204" pitchFamily="34" charset="0"/>
            </a:rPr>
            <a:t>Burnout</a:t>
          </a:r>
          <a:r>
            <a:rPr lang="es-ES" sz="1800" kern="1200" dirty="0">
              <a:latin typeface="Arial" panose="020B0604020202020204" pitchFamily="34" charset="0"/>
              <a:cs typeface="Arial" panose="020B0604020202020204" pitchFamily="34" charset="0"/>
            </a:rPr>
            <a:t>, el Trabajo en Equipo y las Transiciones en profesionales de servicios de urgencia.</a:t>
          </a:r>
          <a:endParaRPr lang="pt-PT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5662" y="22598"/>
        <a:ext cx="9541440" cy="726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4F932-1E68-4A56-896F-5F7E05BBE720}">
      <dsp:nvSpPr>
        <dsp:cNvPr id="0" name=""/>
        <dsp:cNvSpPr/>
      </dsp:nvSpPr>
      <dsp:spPr>
        <a:xfrm>
          <a:off x="2142" y="259901"/>
          <a:ext cx="2610468" cy="1044187"/>
        </a:xfrm>
        <a:prstGeom prst="chevron">
          <a:avLst/>
        </a:prstGeom>
        <a:solidFill>
          <a:srgbClr val="F4FBFE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Estudio Cuantitativo</a:t>
          </a:r>
        </a:p>
      </dsp:txBody>
      <dsp:txXfrm>
        <a:off x="524236" y="259901"/>
        <a:ext cx="1566281" cy="1044187"/>
      </dsp:txXfrm>
    </dsp:sp>
    <dsp:sp modelId="{AFE8C585-1C2B-4B24-8B1F-8F2741422F5E}">
      <dsp:nvSpPr>
        <dsp:cNvPr id="0" name=""/>
        <dsp:cNvSpPr/>
      </dsp:nvSpPr>
      <dsp:spPr>
        <a:xfrm>
          <a:off x="2351564" y="259901"/>
          <a:ext cx="2610468" cy="1044187"/>
        </a:xfrm>
        <a:prstGeom prst="chevron">
          <a:avLst/>
        </a:prstGeom>
        <a:solidFill>
          <a:srgbClr val="F4FBFE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Correlacional</a:t>
          </a:r>
        </a:p>
      </dsp:txBody>
      <dsp:txXfrm>
        <a:off x="2873658" y="259901"/>
        <a:ext cx="1566281" cy="1044187"/>
      </dsp:txXfrm>
    </dsp:sp>
    <dsp:sp modelId="{5CCF05A7-6618-4C5E-8EB1-64D9792A731F}">
      <dsp:nvSpPr>
        <dsp:cNvPr id="0" name=""/>
        <dsp:cNvSpPr/>
      </dsp:nvSpPr>
      <dsp:spPr>
        <a:xfrm>
          <a:off x="4700985" y="259901"/>
          <a:ext cx="2610468" cy="1044187"/>
        </a:xfrm>
        <a:prstGeom prst="chevron">
          <a:avLst/>
        </a:prstGeom>
        <a:solidFill>
          <a:srgbClr val="F4FBFE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Transversal</a:t>
          </a:r>
        </a:p>
      </dsp:txBody>
      <dsp:txXfrm>
        <a:off x="5223079" y="259901"/>
        <a:ext cx="1566281" cy="1044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BF45E-D0CE-4AD1-A6B4-2FEC589EA79B}">
      <dsp:nvSpPr>
        <dsp:cNvPr id="0" name=""/>
        <dsp:cNvSpPr/>
      </dsp:nvSpPr>
      <dsp:spPr>
        <a:xfrm>
          <a:off x="5483" y="369331"/>
          <a:ext cx="1699924" cy="1259006"/>
        </a:xfrm>
        <a:prstGeom prst="roundRect">
          <a:avLst>
            <a:gd name="adj" fmla="val 10000"/>
          </a:avLst>
        </a:prstGeom>
        <a:solidFill>
          <a:srgbClr val="E3F5FD"/>
        </a:solid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Profesionales servicios de urgencia</a:t>
          </a:r>
        </a:p>
      </dsp:txBody>
      <dsp:txXfrm>
        <a:off x="42358" y="406206"/>
        <a:ext cx="1626174" cy="1185256"/>
      </dsp:txXfrm>
    </dsp:sp>
    <dsp:sp modelId="{2BE1B391-1669-4C64-9970-270C200B1A0A}">
      <dsp:nvSpPr>
        <dsp:cNvPr id="0" name=""/>
        <dsp:cNvSpPr/>
      </dsp:nvSpPr>
      <dsp:spPr>
        <a:xfrm>
          <a:off x="1875400" y="788044"/>
          <a:ext cx="360384" cy="421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b="0" kern="120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75400" y="872360"/>
        <a:ext cx="252269" cy="252949"/>
      </dsp:txXfrm>
    </dsp:sp>
    <dsp:sp modelId="{A3466CD7-A0DC-4132-BE8C-91A8C94C9576}">
      <dsp:nvSpPr>
        <dsp:cNvPr id="0" name=""/>
        <dsp:cNvSpPr/>
      </dsp:nvSpPr>
      <dsp:spPr>
        <a:xfrm>
          <a:off x="2385378" y="369331"/>
          <a:ext cx="1699924" cy="1259006"/>
        </a:xfrm>
        <a:prstGeom prst="roundRect">
          <a:avLst>
            <a:gd name="adj" fmla="val 10000"/>
          </a:avLst>
        </a:prstGeom>
        <a:solidFill>
          <a:srgbClr val="E3F5FD"/>
        </a:solid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Médicos, enfermeras y técnicos auxiliares sanitarios</a:t>
          </a:r>
          <a:endParaRPr lang="es-ES" sz="1600" b="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2253" y="406206"/>
        <a:ext cx="1626174" cy="1185256"/>
      </dsp:txXfrm>
    </dsp:sp>
    <dsp:sp modelId="{BD21190D-389B-47A1-86FF-CADE36A5B0E2}">
      <dsp:nvSpPr>
        <dsp:cNvPr id="0" name=""/>
        <dsp:cNvSpPr/>
      </dsp:nvSpPr>
      <dsp:spPr>
        <a:xfrm>
          <a:off x="4255295" y="788044"/>
          <a:ext cx="360384" cy="421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b="0" kern="120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5295" y="872360"/>
        <a:ext cx="252269" cy="252949"/>
      </dsp:txXfrm>
    </dsp:sp>
    <dsp:sp modelId="{D4F79A90-E951-4FCC-8BBE-6210D6C96AAC}">
      <dsp:nvSpPr>
        <dsp:cNvPr id="0" name=""/>
        <dsp:cNvSpPr/>
      </dsp:nvSpPr>
      <dsp:spPr>
        <a:xfrm>
          <a:off x="4765273" y="369331"/>
          <a:ext cx="1699924" cy="1259006"/>
        </a:xfrm>
        <a:prstGeom prst="roundRect">
          <a:avLst>
            <a:gd name="adj" fmla="val 10000"/>
          </a:avLst>
        </a:prstGeom>
        <a:solidFill>
          <a:srgbClr val="E3F5FD"/>
        </a:solid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schemeClr val="tx1"/>
              </a:solidFill>
            </a:rPr>
            <a:t>Hospital en el centro de Portugal</a:t>
          </a:r>
          <a:endParaRPr lang="es-ES" sz="1600" b="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2148" y="406206"/>
        <a:ext cx="1626174" cy="1185256"/>
      </dsp:txXfrm>
    </dsp:sp>
    <dsp:sp modelId="{E4DD8FEE-81C2-4A13-B686-6FC979A62432}">
      <dsp:nvSpPr>
        <dsp:cNvPr id="0" name=""/>
        <dsp:cNvSpPr/>
      </dsp:nvSpPr>
      <dsp:spPr>
        <a:xfrm>
          <a:off x="6635190" y="788044"/>
          <a:ext cx="360384" cy="421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b="0" kern="120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635190" y="872360"/>
        <a:ext cx="252269" cy="252949"/>
      </dsp:txXfrm>
    </dsp:sp>
    <dsp:sp modelId="{3314E76F-BBCE-4D34-9EC0-92790CDDEFF0}">
      <dsp:nvSpPr>
        <dsp:cNvPr id="0" name=""/>
        <dsp:cNvSpPr/>
      </dsp:nvSpPr>
      <dsp:spPr>
        <a:xfrm>
          <a:off x="7145167" y="369331"/>
          <a:ext cx="1699924" cy="1259006"/>
        </a:xfrm>
        <a:prstGeom prst="roundRect">
          <a:avLst>
            <a:gd name="adj" fmla="val 10000"/>
          </a:avLst>
        </a:prstGeom>
        <a:solidFill>
          <a:srgbClr val="E3F5FD"/>
        </a:solid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Muestra de conveniencia</a:t>
          </a:r>
        </a:p>
      </dsp:txBody>
      <dsp:txXfrm>
        <a:off x="7182042" y="406206"/>
        <a:ext cx="1626174" cy="1185256"/>
      </dsp:txXfrm>
    </dsp:sp>
    <dsp:sp modelId="{29C32331-1E89-4479-A726-8637FD04B4BE}">
      <dsp:nvSpPr>
        <dsp:cNvPr id="0" name=""/>
        <dsp:cNvSpPr/>
      </dsp:nvSpPr>
      <dsp:spPr>
        <a:xfrm>
          <a:off x="9015085" y="788044"/>
          <a:ext cx="360384" cy="421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b="0" kern="1200">
            <a:solidFill>
              <a:schemeClr val="tx1">
                <a:lumMod val="75000"/>
                <a:lumOff val="2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15085" y="872360"/>
        <a:ext cx="252269" cy="252949"/>
      </dsp:txXfrm>
    </dsp:sp>
    <dsp:sp modelId="{CAE81F5E-9383-4131-AB15-3FCBCF85C5AC}">
      <dsp:nvSpPr>
        <dsp:cNvPr id="0" name=""/>
        <dsp:cNvSpPr/>
      </dsp:nvSpPr>
      <dsp:spPr>
        <a:xfrm>
          <a:off x="9525062" y="369331"/>
          <a:ext cx="1699924" cy="1259006"/>
        </a:xfrm>
        <a:prstGeom prst="roundRect">
          <a:avLst>
            <a:gd name="adj" fmla="val 10000"/>
          </a:avLst>
        </a:prstGeom>
        <a:solidFill>
          <a:srgbClr val="E3F5FD"/>
        </a:solidFill>
        <a:ln w="1905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172 profesionales</a:t>
          </a:r>
        </a:p>
      </dsp:txBody>
      <dsp:txXfrm>
        <a:off x="9561937" y="406206"/>
        <a:ext cx="1626174" cy="1185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62617-0DC4-45DF-9551-1B619FC5086D}">
      <dsp:nvSpPr>
        <dsp:cNvPr id="0" name=""/>
        <dsp:cNvSpPr/>
      </dsp:nvSpPr>
      <dsp:spPr>
        <a:xfrm>
          <a:off x="260717" y="317"/>
          <a:ext cx="5606583" cy="1038813"/>
        </a:xfrm>
        <a:prstGeom prst="roundRect">
          <a:avLst>
            <a:gd name="adj" fmla="val 10000"/>
          </a:avLst>
        </a:prstGeom>
        <a:solidFill>
          <a:srgbClr val="DAFFFE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El </a:t>
          </a:r>
          <a:r>
            <a:rPr lang="es-E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Burnout</a:t>
          </a:r>
          <a:r>
            <a:rPr lang="es-ES" sz="16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presenta 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asociaciones negativas 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(p≤0,021) con el 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Trabajo en Equipo 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y las 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Transiciones.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PT" sz="1600" kern="1200" dirty="0">
            <a:solidFill>
              <a:srgbClr val="02454E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143" y="30743"/>
        <a:ext cx="5545731" cy="977961"/>
      </dsp:txXfrm>
    </dsp:sp>
    <dsp:sp modelId="{F386B39E-DC22-445B-BD2A-17B4296D0A4D}">
      <dsp:nvSpPr>
        <dsp:cNvPr id="0" name=""/>
        <dsp:cNvSpPr/>
      </dsp:nvSpPr>
      <dsp:spPr>
        <a:xfrm rot="5400000">
          <a:off x="2869231" y="1065100"/>
          <a:ext cx="389555" cy="46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23769" y="1104055"/>
        <a:ext cx="280480" cy="272689"/>
      </dsp:txXfrm>
    </dsp:sp>
    <dsp:sp modelId="{B11B754B-DC81-4FDC-8F28-C8736E91EE32}">
      <dsp:nvSpPr>
        <dsp:cNvPr id="0" name=""/>
        <dsp:cNvSpPr/>
      </dsp:nvSpPr>
      <dsp:spPr>
        <a:xfrm>
          <a:off x="366567" y="1558537"/>
          <a:ext cx="5394884" cy="1038813"/>
        </a:xfrm>
        <a:prstGeom prst="roundRect">
          <a:avLst>
            <a:gd name="adj" fmla="val 10000"/>
          </a:avLst>
        </a:prstGeom>
        <a:solidFill>
          <a:srgbClr val="BAEEF8"/>
        </a:solidFill>
        <a:ln w="190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Puntuaciones 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altas de </a:t>
          </a:r>
          <a:r>
            <a:rPr lang="es-E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Burnout 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conducen a 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valores más bajos</a:t>
          </a:r>
          <a:r>
            <a:rPr lang="es-ES" sz="1600" kern="1200" dirty="0">
              <a:latin typeface="Arial" panose="020B0604020202020204" pitchFamily="34" charset="0"/>
              <a:cs typeface="Arial" panose="020B0604020202020204" pitchFamily="34" charset="0"/>
            </a:rPr>
            <a:t> en estas </a:t>
          </a:r>
          <a:r>
            <a:rPr lang="es-E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dimensiones de la Cultura de seguridad del paciente.</a:t>
          </a:r>
          <a:endParaRPr lang="pt-P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993" y="1588963"/>
        <a:ext cx="5334032" cy="977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7BC434C-87F3-4383-946D-B4607B094CC7}" type="datetimeFigureOut">
              <a:rPr lang="pt-PT" smtClean="0"/>
              <a:t>11/11/2024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8393925-79DF-491C-8173-6C084CA1E0D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685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93925-79DF-491C-8173-6C084CA1E0DE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447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19D22-B9BE-0DCA-41F5-8AC27FBA7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1412F485-E329-779D-FA69-190BA556F2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9548F976-EDEC-91A6-E13F-F3D95FF20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F7875B0-70B3-A05F-3B30-F15B967C4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93925-79DF-491C-8173-6C084CA1E0DE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477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E3799-71A0-11E6-59C3-AE2EC9C52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694D06C-283D-075E-B506-020963FA17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C26A7B4D-8AD5-908B-2788-414629F4D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DF09948-627D-7C8E-3BDF-E9A5259BF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93925-79DF-491C-8173-6C084CA1E0DE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315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BD03D-3715-EF93-8C65-B027396DB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4B97035A-7848-2308-2A98-1703EF2BA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24328B4E-1372-008B-726E-D9F022C3F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03CD626-A3AE-AEA6-BF6D-108E7D126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93925-79DF-491C-8173-6C084CA1E0DE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7050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1E81C-63B9-6F52-DF1D-B3C197439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1536851D-6C93-6D66-36A6-B5EC06BD4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1F120123-821E-CEE3-D848-BD4CD3A70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050E179-C9DD-7DB1-0D17-CC5694A1DF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93925-79DF-491C-8173-6C084CA1E0DE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5984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647ED-ECEE-45AC-E400-D45BCD435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07A9A639-0CED-2417-5E8D-FB9272E82D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46FB10C9-B93F-9D84-92FD-695A444D46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923DA1B-3F2A-8DA1-321D-FEDA8AD379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93925-79DF-491C-8173-6C084CA1E0DE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2064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3EC18-A2DE-51B6-428C-C87737C95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>
            <a:extLst>
              <a:ext uri="{FF2B5EF4-FFF2-40B4-BE49-F238E27FC236}">
                <a16:creationId xmlns:a16="http://schemas.microsoft.com/office/drawing/2014/main" id="{115C82C6-F318-2D8A-DECD-7DFC834FE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>
            <a:extLst>
              <a:ext uri="{FF2B5EF4-FFF2-40B4-BE49-F238E27FC236}">
                <a16:creationId xmlns:a16="http://schemas.microsoft.com/office/drawing/2014/main" id="{F9A6674E-BA58-68E1-476F-F844B121E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E716768-7DB9-8928-1472-28AE028CD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393925-79DF-491C-8173-6C084CA1E0DE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856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17B155-C571-3A5A-E6E3-FF4E261C4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6DEAF1-18E0-617A-96D2-09E7F1C25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35996C4-AEB6-9898-A223-AF017618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34A2-1F7E-421C-B3E3-CE71390E34E9}" type="datetime1">
              <a:rPr lang="pt-PT" smtClean="0"/>
              <a:t>11/11/2024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41186CD-BE7D-33C4-A256-13DC907B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207561-E358-26E0-0564-8396052C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4AD-195B-4A9B-B09A-3A2D4187BA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600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47D2D-56C0-1B56-C914-F856E045D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53CA5E6-4351-D46A-1567-77DFE7BC1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039FD5F-3420-AE78-19F7-EF138C211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54F5-4D94-44F3-AF26-DC361DECB232}" type="datetime1">
              <a:rPr lang="pt-PT" smtClean="0"/>
              <a:t>11/11/2024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5C5CB0-7B57-5368-3CF8-0EABDDCD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E7EAAE5-7398-94BA-727B-DD16F074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4AD-195B-4A9B-B09A-3A2D4187BA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521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C0C2A9-899B-8CAD-A390-26D8558F7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BE524F34-ADEB-A289-7C1B-0945C35DF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0710107-31F2-A764-115B-E0B0D3796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33A0-8AFA-4193-9B1E-6BCEB8901355}" type="datetime1">
              <a:rPr lang="pt-PT" smtClean="0"/>
              <a:t>11/11/2024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A5EDC46-53C7-DF83-02C9-B21C129A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364A7C0-80E8-76BA-0C52-B86A2967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4AD-195B-4A9B-B09A-3A2D4187BA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772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2119E-69EB-13BD-C948-A465F8F7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871AE77-636A-83A4-678B-3089E6E7A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C5CE92D-2985-7CB0-B341-78C55F8D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A893-01B3-41B9-9563-270B6E0D6383}" type="datetime1">
              <a:rPr lang="pt-PT" smtClean="0"/>
              <a:t>11/11/2024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302F636-097D-C9D9-1886-881B88E83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56BA259-037F-F1EB-070A-303FF3F8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4AD-195B-4A9B-B09A-3A2D4187BA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49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CEB33-30F1-0BAC-5A0A-3B9251EE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5AD2DF0-9DCF-E661-98F8-7542798F3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3A5E6C5-D45A-EA6F-3B59-D4A05A8C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40C-30DE-4668-9BC5-06CC97717027}" type="datetime1">
              <a:rPr lang="pt-PT" smtClean="0"/>
              <a:t>11/11/2024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E27C151-0FF2-D611-FD16-841C71B1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6E5C793-AC18-1B1C-566E-EA7AA384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4AD-195B-4A9B-B09A-3A2D4187BA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03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08FBD-40B3-1706-79EE-BEE7474B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FC86152-F7B9-40EB-2273-FE42C848A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B817C53-A125-BC09-08F1-8CED00615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8557572-B390-FC2C-0C12-7FA98307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5F3A-9A41-4564-AAF0-20D05400418B}" type="datetime1">
              <a:rPr lang="pt-PT" smtClean="0"/>
              <a:t>11/11/2024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7336EA9-6344-0AA0-47FA-F815FDF5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FC74E39-B749-6675-6187-40BC83CA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4AD-195B-4A9B-B09A-3A2D4187BA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964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6D7BE-AF00-9E00-6F06-6CE88E17A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127AC85-32C4-8B79-FB5D-70FB58DC5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1674685-5B41-4523-25C6-AE85FBDCD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06C4276-D0B7-23E6-9735-93BDF1F58B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8FC2FEB-E796-0AC4-2D73-217389A3F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2615C07-BD23-71A2-B7C8-4714CE438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7C59-C743-47F8-AE17-D11D235E9F96}" type="datetime1">
              <a:rPr lang="pt-PT" smtClean="0"/>
              <a:t>11/11/2024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7228C74C-B439-8007-753B-CD6C5747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11466169-9BFE-2B47-D2DD-12226283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4AD-195B-4A9B-B09A-3A2D4187BA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795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A0643-96AA-A10A-E7D7-4E186B35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8329609-9EBC-C6D6-523C-D360ECB0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98E46-B9F6-4710-B1A8-EDABEF23C2E7}" type="datetime1">
              <a:rPr lang="pt-PT" smtClean="0"/>
              <a:t>11/11/2024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E9D882D-5B9B-2DDF-2D70-627DEC31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4D7992A-B6E6-FBEA-3977-0B26B768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4AD-195B-4A9B-B09A-3A2D4187BA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157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29B9C1B-6E66-C4E2-B0CD-CE4C60D9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AF88-8703-4024-9E34-9252CCB25096}" type="datetime1">
              <a:rPr lang="pt-PT" smtClean="0"/>
              <a:t>11/11/2024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0E73AD1-5A20-7ED9-8240-8340BA7A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C0B4C73-55AC-F9F5-695A-D54BC8E8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4AD-195B-4A9B-B09A-3A2D4187BA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167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91308-5BFA-FCDF-F33B-D2309D6B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E0A4764-FC0B-E379-3DE7-A6C626B74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E3A613F-23A7-7D36-CA71-0F00F35A5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7185058-33B4-C6B2-D742-073494AD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E79F-D428-4753-B862-D0B9984F97EF}" type="datetime1">
              <a:rPr lang="pt-PT" smtClean="0"/>
              <a:t>11/11/2024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8609314A-0B47-ADA0-0229-2C9D7BB8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0257719-A775-4815-EF3B-8976D4DF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4AD-195B-4A9B-B09A-3A2D4187BA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75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BE06C-7F57-7BF1-F75C-682D49DD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73A93581-D22D-18E3-26C0-EC2B8AA71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D451F0BE-83F0-8BE9-0A39-93054E192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89BF59-B388-5B67-769D-D773EE2E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AEEF-F571-41EC-8407-F7F31E7E3220}" type="datetime1">
              <a:rPr lang="pt-PT" smtClean="0"/>
              <a:t>11/11/2024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110235D-CA00-64B5-A0EA-36B6FFA8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F7D986C-916A-891E-9A2E-FBEFC735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F4AD-195B-4A9B-B09A-3A2D4187BA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8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1774BC7C-2C6A-0A8F-E942-0676FD3E5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2848B9A-8F6E-EAFF-BAE8-A2B9D3E4C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0BE6341-D0F3-901B-5135-FE64648B9E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902209-FCAF-40D7-BE2D-7E1E4163AD98}" type="datetime1">
              <a:rPr lang="pt-PT" smtClean="0"/>
              <a:t>11/11/2024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381BA06-A1FA-C6AC-000D-572D4D26AE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66B122C-6878-3362-354A-4658B8E00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95F4AD-195B-4A9B-B09A-3A2D4187BA5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167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naleonardoafonso@gmail.com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naleonardoafonso@gmail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ED6E75-5769-8FD3-5529-247DFA23F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43" y="806738"/>
            <a:ext cx="11723915" cy="1655762"/>
          </a:xfrm>
          <a:solidFill>
            <a:srgbClr val="AECE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s-ES" sz="28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BURNOUT</a:t>
            </a:r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TRABAJO EN EQUIPO Y TRANSICIONES EN PROFESIONALES DE SERVICIOS DE URGENCIA</a:t>
            </a:r>
            <a:endParaRPr lang="pt-PT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F4A9DD-DCCF-655A-E86B-474201C19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940667"/>
            <a:ext cx="12156440" cy="1655762"/>
          </a:xfrm>
        </p:spPr>
        <p:txBody>
          <a:bodyPr>
            <a:noAutofit/>
          </a:bodyPr>
          <a:lstStyle/>
          <a:p>
            <a:endParaRPr lang="pt-PT" sz="2000" dirty="0">
              <a:solidFill>
                <a:srgbClr val="046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Anabela Afonso</a:t>
            </a:r>
            <a:r>
              <a:rPr lang="pt-PT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, Letícia Trindade</a:t>
            </a:r>
            <a:r>
              <a:rPr lang="pt-PT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, &amp; Elisabete Borges</a:t>
            </a:r>
            <a:r>
              <a:rPr lang="pt-PT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pt-PT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96B96DC-7CCC-D6C3-7809-FED2EA530115}"/>
              </a:ext>
            </a:extLst>
          </p:cNvPr>
          <p:cNvSpPr txBox="1"/>
          <p:nvPr/>
        </p:nvSpPr>
        <p:spPr>
          <a:xfrm>
            <a:off x="4493879" y="6246112"/>
            <a:ext cx="374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Lugo, 23 </a:t>
            </a:r>
            <a:r>
              <a:rPr lang="pt-PT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22EB657-9625-CBA5-79D0-A24D0FABD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5852891"/>
            <a:ext cx="3631336" cy="9727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A47BBD9-3C4C-00F2-D442-2A20F53D5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19" y="4734163"/>
            <a:ext cx="2717800" cy="204323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584A1F9-EB57-092B-8BB5-E89CB946FAE8}"/>
              </a:ext>
            </a:extLst>
          </p:cNvPr>
          <p:cNvSpPr txBox="1"/>
          <p:nvPr/>
        </p:nvSpPr>
        <p:spPr>
          <a:xfrm>
            <a:off x="287737" y="4513646"/>
            <a:ext cx="8412283" cy="1028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Local Saúde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Aveiro, Portugal, 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analeonardoafonso@gmail.com</a:t>
            </a:r>
            <a:endParaRPr lang="pt-PT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1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do Estado de Santa Catarina, Brasil</a:t>
            </a:r>
          </a:p>
          <a:p>
            <a:pPr>
              <a:lnSpc>
                <a:spcPct val="150000"/>
              </a:lnSpc>
            </a:pPr>
            <a:r>
              <a:rPr lang="pt-PT" sz="1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 Superior de Enfermagem do Porto, CINTESIS@RISE, Portugal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1572244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A4E80-B014-E3D3-8FD8-98268B835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C3F8FF9-BA4E-06D9-BCEB-9E09264F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160" y="6124695"/>
            <a:ext cx="704969" cy="369331"/>
          </a:xfrm>
        </p:spPr>
        <p:txBody>
          <a:bodyPr/>
          <a:lstStyle/>
          <a:p>
            <a:fld id="{5295F4AD-195B-4A9B-B09A-3A2D4187BA59}" type="slidenum">
              <a:rPr lang="pt-PT" smtClean="0"/>
              <a:t>2</a:t>
            </a:fld>
            <a:r>
              <a:rPr lang="pt-PT" dirty="0"/>
              <a:t> de 7</a:t>
            </a: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CD891780-17CA-F342-2398-7DFB75ACC1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485120"/>
              </p:ext>
            </p:extLst>
          </p:nvPr>
        </p:nvGraphicFramePr>
        <p:xfrm>
          <a:off x="0" y="5230550"/>
          <a:ext cx="12334240" cy="771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EF6CBC28-C6E5-EDCB-5DCC-F63C11C09E1D}"/>
              </a:ext>
            </a:extLst>
          </p:cNvPr>
          <p:cNvSpPr txBox="1"/>
          <p:nvPr/>
        </p:nvSpPr>
        <p:spPr>
          <a:xfrm>
            <a:off x="300871" y="6378115"/>
            <a:ext cx="10316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Trabajo en Equipo y Transiciones en Profesionales de Servicios de Urgencia</a:t>
            </a:r>
            <a:endParaRPr lang="pt-PT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inal de Subtração 23">
            <a:extLst>
              <a:ext uri="{FF2B5EF4-FFF2-40B4-BE49-F238E27FC236}">
                <a16:creationId xmlns:a16="http://schemas.microsoft.com/office/drawing/2014/main" id="{3E1EB192-5C7A-DFD2-D1D2-E1EDC0A84910}"/>
              </a:ext>
            </a:extLst>
          </p:cNvPr>
          <p:cNvSpPr/>
          <p:nvPr/>
        </p:nvSpPr>
        <p:spPr>
          <a:xfrm>
            <a:off x="-2004468" y="6037225"/>
            <a:ext cx="15191165" cy="498339"/>
          </a:xfrm>
          <a:prstGeom prst="mathMinus">
            <a:avLst/>
          </a:prstGeom>
          <a:solidFill>
            <a:srgbClr val="AECE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8805CD05-F8B7-7732-069F-07F45DC07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7248" y="1"/>
            <a:ext cx="1382096" cy="1039058"/>
          </a:xfrm>
          <a:prstGeom prst="rect">
            <a:avLst/>
          </a:prstGeom>
        </p:spPr>
      </p:pic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556E8B68-C9D9-76B2-87CC-A0466BEFB5E0}"/>
              </a:ext>
            </a:extLst>
          </p:cNvPr>
          <p:cNvSpPr/>
          <p:nvPr/>
        </p:nvSpPr>
        <p:spPr>
          <a:xfrm>
            <a:off x="186384" y="1101466"/>
            <a:ext cx="5096816" cy="1551899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ES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elevado número de pacientes </a:t>
            </a:r>
            <a:r>
              <a:rPr lang="es-ES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servicios de urgencias y la consiguiente </a:t>
            </a:r>
            <a:r>
              <a:rPr lang="es-E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sobrecarga de trabajo </a:t>
            </a:r>
            <a:r>
              <a:rPr lang="es-ES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 la </a:t>
            </a:r>
            <a:r>
              <a:rPr lang="es-ES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exposición</a:t>
            </a:r>
            <a:r>
              <a:rPr lang="es-ES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profesionales al </a:t>
            </a:r>
            <a:r>
              <a:rPr lang="es-ES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es-ES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b="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Garzin</a:t>
            </a:r>
            <a:r>
              <a:rPr lang="es-ES" sz="1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2024). </a:t>
            </a:r>
            <a:endParaRPr lang="pt-PT" kern="1200" dirty="0"/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BD93F902-8EC5-F5FD-0F60-B4037F5064ED}"/>
              </a:ext>
            </a:extLst>
          </p:cNvPr>
          <p:cNvSpPr/>
          <p:nvPr/>
        </p:nvSpPr>
        <p:spPr>
          <a:xfrm>
            <a:off x="5933440" y="1101467"/>
            <a:ext cx="5957521" cy="1551899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 se presenta de forma progresiva y continua, y puede provocar una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disminución del compromiso 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profesionales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trabajo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así como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sentimientos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insensibilidad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hacia los compañeros 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Batalha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2022).</a:t>
            </a:r>
            <a:endParaRPr lang="pt-PT" kern="1200" dirty="0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88A3F197-9F22-2B59-5815-C91F26F76578}"/>
              </a:ext>
            </a:extLst>
          </p:cNvPr>
          <p:cNvSpPr/>
          <p:nvPr/>
        </p:nvSpPr>
        <p:spPr>
          <a:xfrm>
            <a:off x="105105" y="3321109"/>
            <a:ext cx="5259376" cy="1159331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en equipo 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forma de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equilibrar la carga de trabajo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promoviendo la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del paciente 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Bienassis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Klazinga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2022).</a:t>
            </a:r>
            <a:endParaRPr lang="es-ES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E19F89D9-1FC8-6F03-A219-1970A5F1404A}"/>
              </a:ext>
            </a:extLst>
          </p:cNvPr>
          <p:cNvSpPr/>
          <p:nvPr/>
        </p:nvSpPr>
        <p:spPr>
          <a:xfrm>
            <a:off x="5933440" y="3319750"/>
            <a:ext cx="5957521" cy="1159331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transiciones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momentos vulnerables </a:t>
            </a:r>
            <a:r>
              <a:rPr lang="es-E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prestación de atención a los pacientes 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s-E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2021).</a:t>
            </a:r>
            <a:endParaRPr lang="pt-PT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CFD93C3-70B5-DB26-E88F-0DA6C1C5B30D}"/>
              </a:ext>
            </a:extLst>
          </p:cNvPr>
          <p:cNvSpPr txBox="1">
            <a:spLocks/>
          </p:cNvSpPr>
          <p:nvPr/>
        </p:nvSpPr>
        <p:spPr>
          <a:xfrm>
            <a:off x="32654" y="29487"/>
            <a:ext cx="10744593" cy="565181"/>
          </a:xfrm>
          <a:prstGeom prst="rect">
            <a:avLst/>
          </a:prstGeom>
          <a:solidFill>
            <a:srgbClr val="AECEEC"/>
          </a:solidFill>
          <a:ln w="190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26919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E0CAF-767C-51BE-B1D3-F78ECE493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303BA29-760C-7C8E-EF56-AA056ED5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160" y="6124695"/>
            <a:ext cx="704969" cy="369331"/>
          </a:xfrm>
        </p:spPr>
        <p:txBody>
          <a:bodyPr/>
          <a:lstStyle/>
          <a:p>
            <a:fld id="{5295F4AD-195B-4A9B-B09A-3A2D4187BA59}" type="slidenum">
              <a:rPr lang="pt-PT" smtClean="0"/>
              <a:t>3</a:t>
            </a:fld>
            <a:r>
              <a:rPr lang="pt-PT" dirty="0"/>
              <a:t> de 7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E0CE994-A2DB-1F7E-D12C-CD05ACDF0138}"/>
              </a:ext>
            </a:extLst>
          </p:cNvPr>
          <p:cNvSpPr txBox="1"/>
          <p:nvPr/>
        </p:nvSpPr>
        <p:spPr>
          <a:xfrm>
            <a:off x="300871" y="6378115"/>
            <a:ext cx="10316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Trabajo en Equipo y Transiciones en Profesionales de Servicios de Urgencia</a:t>
            </a:r>
            <a:endParaRPr lang="pt-PT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inal de Subtração 23">
            <a:extLst>
              <a:ext uri="{FF2B5EF4-FFF2-40B4-BE49-F238E27FC236}">
                <a16:creationId xmlns:a16="http://schemas.microsoft.com/office/drawing/2014/main" id="{C83010F2-5216-9BE6-BBEE-757D31B9DAEB}"/>
              </a:ext>
            </a:extLst>
          </p:cNvPr>
          <p:cNvSpPr/>
          <p:nvPr/>
        </p:nvSpPr>
        <p:spPr>
          <a:xfrm>
            <a:off x="-2004468" y="6037225"/>
            <a:ext cx="15191165" cy="498339"/>
          </a:xfrm>
          <a:prstGeom prst="mathMinus">
            <a:avLst/>
          </a:prstGeom>
          <a:solidFill>
            <a:srgbClr val="AECE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8B92426-65D1-9189-645E-44940E18EB84}"/>
              </a:ext>
            </a:extLst>
          </p:cNvPr>
          <p:cNvSpPr txBox="1">
            <a:spLocks/>
          </p:cNvSpPr>
          <p:nvPr/>
        </p:nvSpPr>
        <p:spPr>
          <a:xfrm>
            <a:off x="32654" y="29487"/>
            <a:ext cx="10744593" cy="565181"/>
          </a:xfrm>
          <a:prstGeom prst="rect">
            <a:avLst/>
          </a:prstGeom>
          <a:solidFill>
            <a:srgbClr val="AECEEC"/>
          </a:solidFill>
          <a:ln w="190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pt-P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MÉTODOS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C71870B-248C-5440-CC66-4C64A10FE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6468836"/>
              </p:ext>
            </p:extLst>
          </p:nvPr>
        </p:nvGraphicFramePr>
        <p:xfrm>
          <a:off x="3126478" y="524468"/>
          <a:ext cx="7313597" cy="1563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2ABD818-2F1F-0968-5B10-A20C924B9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839507"/>
              </p:ext>
            </p:extLst>
          </p:nvPr>
        </p:nvGraphicFramePr>
        <p:xfrm>
          <a:off x="308172" y="2534328"/>
          <a:ext cx="11230471" cy="199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2" name="Agrupar 21">
            <a:extLst>
              <a:ext uri="{FF2B5EF4-FFF2-40B4-BE49-F238E27FC236}">
                <a16:creationId xmlns:a16="http://schemas.microsoft.com/office/drawing/2014/main" id="{3DAD2509-35B8-8666-933B-E63749A5A419}"/>
              </a:ext>
            </a:extLst>
          </p:cNvPr>
          <p:cNvGrpSpPr/>
          <p:nvPr/>
        </p:nvGrpSpPr>
        <p:grpSpPr>
          <a:xfrm>
            <a:off x="297911" y="2157856"/>
            <a:ext cx="2563106" cy="649623"/>
            <a:chOff x="4497" y="404090"/>
            <a:chExt cx="1394272" cy="11894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/>
            <a:lightRig rig="glow" dir="t">
              <a:rot lat="0" lon="0" rev="14100000"/>
            </a:lightRig>
          </a:scene3d>
        </p:grpSpPr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97530F62-84ED-5118-C6AA-E9265FAD0BA6}"/>
                </a:ext>
              </a:extLst>
            </p:cNvPr>
            <p:cNvSpPr/>
            <p:nvPr/>
          </p:nvSpPr>
          <p:spPr>
            <a:xfrm>
              <a:off x="4497" y="404090"/>
              <a:ext cx="1394272" cy="1189488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7" name="Retângulo: Cantos Arredondados 4">
              <a:extLst>
                <a:ext uri="{FF2B5EF4-FFF2-40B4-BE49-F238E27FC236}">
                  <a16:creationId xmlns:a16="http://schemas.microsoft.com/office/drawing/2014/main" id="{E44F0ECD-B034-8FBB-41CE-34C6D0B2EE78}"/>
                </a:ext>
              </a:extLst>
            </p:cNvPr>
            <p:cNvSpPr txBox="1"/>
            <p:nvPr/>
          </p:nvSpPr>
          <p:spPr>
            <a:xfrm>
              <a:off x="39336" y="438929"/>
              <a:ext cx="1324594" cy="1119809"/>
            </a:xfrm>
            <a:prstGeom prst="rect">
              <a:avLst/>
            </a:prstGeom>
            <a:solidFill>
              <a:srgbClr val="E3F5F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b="1" kern="120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Población y muestra</a:t>
              </a:r>
            </a:p>
          </p:txBody>
        </p:sp>
      </p:grpSp>
      <p:sp>
        <p:nvSpPr>
          <p:cNvPr id="44" name="Retângulo: Cantos Arredondados 4">
            <a:extLst>
              <a:ext uri="{FF2B5EF4-FFF2-40B4-BE49-F238E27FC236}">
                <a16:creationId xmlns:a16="http://schemas.microsoft.com/office/drawing/2014/main" id="{0815B646-F90A-727D-6A4B-727227805E79}"/>
              </a:ext>
            </a:extLst>
          </p:cNvPr>
          <p:cNvSpPr txBox="1"/>
          <p:nvPr/>
        </p:nvSpPr>
        <p:spPr>
          <a:xfrm>
            <a:off x="6681676" y="5117064"/>
            <a:ext cx="4246880" cy="699808"/>
          </a:xfrm>
          <a:prstGeom prst="rect">
            <a:avLst/>
          </a:prstGeom>
          <a:solidFill>
            <a:srgbClr val="A3D1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cumplieron todos los requisitos éticos para la realización del estudio</a:t>
            </a:r>
            <a:endParaRPr lang="pt-P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tângulo: Cantos Arredondados 4">
            <a:extLst>
              <a:ext uri="{FF2B5EF4-FFF2-40B4-BE49-F238E27FC236}">
                <a16:creationId xmlns:a16="http://schemas.microsoft.com/office/drawing/2014/main" id="{C720893E-E05C-EAD1-9284-19CF199E2490}"/>
              </a:ext>
            </a:extLst>
          </p:cNvPr>
          <p:cNvSpPr txBox="1"/>
          <p:nvPr/>
        </p:nvSpPr>
        <p:spPr>
          <a:xfrm>
            <a:off x="8811388" y="2489110"/>
            <a:ext cx="1266404" cy="351962"/>
          </a:xfrm>
          <a:prstGeom prst="rect">
            <a:avLst/>
          </a:prstGeom>
          <a:solidFill>
            <a:srgbClr val="F4FB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2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abril/mayo 2024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1388EAC7-DF71-61AB-FA1E-C04F318A247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77248" y="1"/>
            <a:ext cx="1382096" cy="1039058"/>
          </a:xfrm>
          <a:prstGeom prst="rect">
            <a:avLst/>
          </a:prstGeom>
        </p:spPr>
      </p:pic>
      <p:sp>
        <p:nvSpPr>
          <p:cNvPr id="52" name="Retângulo: Cantos Arredondados 4">
            <a:extLst>
              <a:ext uri="{FF2B5EF4-FFF2-40B4-BE49-F238E27FC236}">
                <a16:creationId xmlns:a16="http://schemas.microsoft.com/office/drawing/2014/main" id="{1EF1EF30-338D-0490-43CA-78A8022B29EF}"/>
              </a:ext>
            </a:extLst>
          </p:cNvPr>
          <p:cNvSpPr txBox="1"/>
          <p:nvPr/>
        </p:nvSpPr>
        <p:spPr>
          <a:xfrm>
            <a:off x="552962" y="4853860"/>
            <a:ext cx="4345983" cy="1062855"/>
          </a:xfrm>
          <a:prstGeom prst="rect">
            <a:avLst/>
          </a:prstGeom>
          <a:solidFill>
            <a:srgbClr val="C9ECF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 descriptiva e inferencial recurriendo al </a:t>
            </a:r>
            <a:r>
              <a:rPr lang="es-E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es-E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r>
              <a:rPr lang="es-E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</a:t>
            </a:r>
            <a:r>
              <a:rPr lang="es-E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es-E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(versión 26.0)</a:t>
            </a:r>
            <a:endParaRPr lang="pt-P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: Cantos Arredondados 4">
            <a:extLst>
              <a:ext uri="{FF2B5EF4-FFF2-40B4-BE49-F238E27FC236}">
                <a16:creationId xmlns:a16="http://schemas.microsoft.com/office/drawing/2014/main" id="{1C4C058F-FA2B-28FD-9761-F16F1A6AEDF6}"/>
              </a:ext>
            </a:extLst>
          </p:cNvPr>
          <p:cNvSpPr txBox="1"/>
          <p:nvPr/>
        </p:nvSpPr>
        <p:spPr>
          <a:xfrm>
            <a:off x="9444590" y="4259138"/>
            <a:ext cx="2094053" cy="351962"/>
          </a:xfrm>
          <a:prstGeom prst="rect">
            <a:avLst/>
          </a:prstGeom>
          <a:solidFill>
            <a:srgbClr val="F4FB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2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 de respuesta de 53%</a:t>
            </a:r>
          </a:p>
        </p:txBody>
      </p:sp>
    </p:spTree>
    <p:extLst>
      <p:ext uri="{BB962C8B-B14F-4D97-AF65-F5344CB8AC3E}">
        <p14:creationId xmlns:p14="http://schemas.microsoft.com/office/powerpoint/2010/main" val="313236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13BAC-3225-7603-8D72-E8FA8FB56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7752BA9-60F1-5899-0449-9BEC8910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160" y="6124695"/>
            <a:ext cx="704969" cy="369331"/>
          </a:xfrm>
        </p:spPr>
        <p:txBody>
          <a:bodyPr/>
          <a:lstStyle/>
          <a:p>
            <a:fld id="{5295F4AD-195B-4A9B-B09A-3A2D4187BA59}" type="slidenum">
              <a:rPr lang="pt-PT" smtClean="0"/>
              <a:t>4</a:t>
            </a:fld>
            <a:r>
              <a:rPr lang="pt-PT" dirty="0"/>
              <a:t> de 7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9A5EBF2-6396-0EDE-EEED-A48877AAED96}"/>
              </a:ext>
            </a:extLst>
          </p:cNvPr>
          <p:cNvSpPr txBox="1"/>
          <p:nvPr/>
        </p:nvSpPr>
        <p:spPr>
          <a:xfrm>
            <a:off x="300871" y="6378115"/>
            <a:ext cx="10316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Trabajo en Equipo y Transiciones en Profesionales de Servicios de Urgencia</a:t>
            </a:r>
            <a:endParaRPr lang="pt-PT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inal de Subtração 23">
            <a:extLst>
              <a:ext uri="{FF2B5EF4-FFF2-40B4-BE49-F238E27FC236}">
                <a16:creationId xmlns:a16="http://schemas.microsoft.com/office/drawing/2014/main" id="{2C01FB74-2592-86FB-6A27-BE48303C2A4F}"/>
              </a:ext>
            </a:extLst>
          </p:cNvPr>
          <p:cNvSpPr/>
          <p:nvPr/>
        </p:nvSpPr>
        <p:spPr>
          <a:xfrm>
            <a:off x="-2004468" y="6037225"/>
            <a:ext cx="15191165" cy="498339"/>
          </a:xfrm>
          <a:prstGeom prst="mathMinus">
            <a:avLst/>
          </a:prstGeom>
          <a:solidFill>
            <a:srgbClr val="AECE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1EC97D9-C6E5-6A10-EEDD-674F11FCAEFD}"/>
              </a:ext>
            </a:extLst>
          </p:cNvPr>
          <p:cNvSpPr txBox="1">
            <a:spLocks/>
          </p:cNvSpPr>
          <p:nvPr/>
        </p:nvSpPr>
        <p:spPr>
          <a:xfrm>
            <a:off x="32654" y="29487"/>
            <a:ext cx="10744593" cy="565181"/>
          </a:xfrm>
          <a:prstGeom prst="rect">
            <a:avLst/>
          </a:prstGeom>
          <a:solidFill>
            <a:srgbClr val="AECEEC"/>
          </a:solidFill>
          <a:ln w="190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pt-P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MÉTODOS</a:t>
            </a:r>
          </a:p>
        </p:txBody>
      </p:sp>
      <p:sp>
        <p:nvSpPr>
          <p:cNvPr id="14" name="Retângulo: Cantos Arredondados 4">
            <a:extLst>
              <a:ext uri="{FF2B5EF4-FFF2-40B4-BE49-F238E27FC236}">
                <a16:creationId xmlns:a16="http://schemas.microsoft.com/office/drawing/2014/main" id="{8262E680-902E-3EF7-0590-6C3D9965A169}"/>
              </a:ext>
            </a:extLst>
          </p:cNvPr>
          <p:cNvSpPr txBox="1"/>
          <p:nvPr/>
        </p:nvSpPr>
        <p:spPr>
          <a:xfrm>
            <a:off x="104048" y="2914049"/>
            <a:ext cx="2363658" cy="1128418"/>
          </a:xfrm>
          <a:prstGeom prst="rect">
            <a:avLst/>
          </a:prstGeom>
          <a:solidFill>
            <a:srgbClr val="AECEEC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 de recolección de datos</a:t>
            </a:r>
            <a:endParaRPr lang="pt-P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ângulo: Cantos Arredondados 4">
            <a:extLst>
              <a:ext uri="{FF2B5EF4-FFF2-40B4-BE49-F238E27FC236}">
                <a16:creationId xmlns:a16="http://schemas.microsoft.com/office/drawing/2014/main" id="{945AA797-F602-AAF8-ABAB-6366242CFAE8}"/>
              </a:ext>
            </a:extLst>
          </p:cNvPr>
          <p:cNvSpPr txBox="1"/>
          <p:nvPr/>
        </p:nvSpPr>
        <p:spPr>
          <a:xfrm>
            <a:off x="2559146" y="1039033"/>
            <a:ext cx="9632854" cy="786238"/>
          </a:xfrm>
          <a:prstGeom prst="rect">
            <a:avLst/>
          </a:prstGeom>
          <a:solidFill>
            <a:srgbClr val="E3F5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I - Cuestionario para caracterización sociodemográfica/profesional</a:t>
            </a:r>
          </a:p>
          <a:p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preguntas de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lang="pt-P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cerrada</a:t>
            </a:r>
          </a:p>
        </p:txBody>
      </p:sp>
      <p:sp>
        <p:nvSpPr>
          <p:cNvPr id="33" name="Retângulo: Cantos Arredondados 4">
            <a:extLst>
              <a:ext uri="{FF2B5EF4-FFF2-40B4-BE49-F238E27FC236}">
                <a16:creationId xmlns:a16="http://schemas.microsoft.com/office/drawing/2014/main" id="{8E035A96-D7B9-E26B-0B9C-AC9405A54F9B}"/>
              </a:ext>
            </a:extLst>
          </p:cNvPr>
          <p:cNvSpPr txBox="1"/>
          <p:nvPr/>
        </p:nvSpPr>
        <p:spPr>
          <a:xfrm>
            <a:off x="2559146" y="1912741"/>
            <a:ext cx="9632854" cy="2065211"/>
          </a:xfrm>
          <a:prstGeom prst="rect">
            <a:avLst/>
          </a:prstGeom>
          <a:solidFill>
            <a:srgbClr val="DAFFF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II - </a:t>
            </a:r>
            <a:r>
              <a:rPr lang="es-E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es-E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s-E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es-E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es-E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(ProQOL5)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(Stamm, 2010; Carvalho &amp; </a:t>
            </a:r>
            <a:r>
              <a:rPr 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2011)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ítems, escala </a:t>
            </a:r>
            <a:r>
              <a:rPr lang="es-E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Likert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5 puntos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subescalas (Satisfacción por compasión, </a:t>
            </a:r>
            <a:r>
              <a:rPr lang="es-E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Estrés traumático secundario), cada una con 10 ítems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(≤22), moderada (23-41) y alta (≥42)</a:t>
            </a:r>
            <a:endParaRPr lang="es-E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ângulo: Cantos Arredondados 4">
            <a:extLst>
              <a:ext uri="{FF2B5EF4-FFF2-40B4-BE49-F238E27FC236}">
                <a16:creationId xmlns:a16="http://schemas.microsoft.com/office/drawing/2014/main" id="{890D5558-A113-D0ED-80C9-260B741B2EF3}"/>
              </a:ext>
            </a:extLst>
          </p:cNvPr>
          <p:cNvSpPr txBox="1"/>
          <p:nvPr/>
        </p:nvSpPr>
        <p:spPr>
          <a:xfrm>
            <a:off x="2559146" y="4103864"/>
            <a:ext cx="9600198" cy="1979293"/>
          </a:xfrm>
          <a:prstGeom prst="rect">
            <a:avLst/>
          </a:prstGeom>
          <a:solidFill>
            <a:srgbClr val="BAEEF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II </a:t>
            </a:r>
            <a:r>
              <a:rPr lang="es-E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Hospital </a:t>
            </a:r>
            <a:r>
              <a:rPr lang="es-E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es-E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s-E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Safety Culture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(HSPSC)</a:t>
            </a:r>
            <a:r>
              <a:rPr lang="es-E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(Sorra &amp; Nieva, 2004; </a:t>
            </a:r>
            <a:r>
              <a:rPr 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Eiras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2014)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ítems, escala </a:t>
            </a:r>
            <a:r>
              <a:rPr lang="es-ES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Likert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5 puntos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dimensiones y dos variables de resultado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dimensiones fuertes se evalúan con valores superiores al 75%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2865BBF3-8F6C-29E2-173F-C6EE62D25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248" y="1"/>
            <a:ext cx="1382096" cy="10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4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8D00D-B0AE-51A7-D49D-59E1CCF4B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23F4E62-D0C9-E6C1-92CB-9E33340D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160" y="6124695"/>
            <a:ext cx="704969" cy="369331"/>
          </a:xfrm>
        </p:spPr>
        <p:txBody>
          <a:bodyPr/>
          <a:lstStyle/>
          <a:p>
            <a:fld id="{5295F4AD-195B-4A9B-B09A-3A2D4187BA59}" type="slidenum">
              <a:rPr lang="pt-PT" smtClean="0"/>
              <a:t>5</a:t>
            </a:fld>
            <a:r>
              <a:rPr lang="pt-PT" dirty="0"/>
              <a:t> de 7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95EE8D7-7E1C-E22C-B3E4-1E47F707C3C6}"/>
              </a:ext>
            </a:extLst>
          </p:cNvPr>
          <p:cNvSpPr txBox="1"/>
          <p:nvPr/>
        </p:nvSpPr>
        <p:spPr>
          <a:xfrm>
            <a:off x="300871" y="6378115"/>
            <a:ext cx="10316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Trabajo en Equipo y Transiciones en Profesionales de Servicios de Urgencia</a:t>
            </a:r>
            <a:endParaRPr lang="pt-PT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inal de Subtração 23">
            <a:extLst>
              <a:ext uri="{FF2B5EF4-FFF2-40B4-BE49-F238E27FC236}">
                <a16:creationId xmlns:a16="http://schemas.microsoft.com/office/drawing/2014/main" id="{197A39FE-EB45-93DF-ED80-E994A79C9411}"/>
              </a:ext>
            </a:extLst>
          </p:cNvPr>
          <p:cNvSpPr/>
          <p:nvPr/>
        </p:nvSpPr>
        <p:spPr>
          <a:xfrm>
            <a:off x="-2004468" y="6037225"/>
            <a:ext cx="15191165" cy="498339"/>
          </a:xfrm>
          <a:prstGeom prst="mathMinus">
            <a:avLst/>
          </a:prstGeom>
          <a:solidFill>
            <a:srgbClr val="AECE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AAEC6F0-70B6-2384-5A7A-4F7B5683884E}"/>
              </a:ext>
            </a:extLst>
          </p:cNvPr>
          <p:cNvSpPr txBox="1">
            <a:spLocks/>
          </p:cNvSpPr>
          <p:nvPr/>
        </p:nvSpPr>
        <p:spPr>
          <a:xfrm>
            <a:off x="32655" y="29487"/>
            <a:ext cx="10744593" cy="565181"/>
          </a:xfrm>
          <a:prstGeom prst="rect">
            <a:avLst/>
          </a:prstGeom>
          <a:solidFill>
            <a:srgbClr val="AECEEC"/>
          </a:solidFill>
          <a:ln w="190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7F8EA5A-5B36-D4E2-5E11-6BF6E9019CF0}"/>
              </a:ext>
            </a:extLst>
          </p:cNvPr>
          <p:cNvSpPr txBox="1"/>
          <p:nvPr/>
        </p:nvSpPr>
        <p:spPr>
          <a:xfrm>
            <a:off x="85973" y="1536367"/>
            <a:ext cx="1928225" cy="646331"/>
          </a:xfrm>
          <a:prstGeom prst="rect">
            <a:avLst/>
          </a:prstGeom>
          <a:solidFill>
            <a:srgbClr val="AECE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Caracterización de muestra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9FD3C0ED-0850-6CFD-76BD-8AA48FCAA350}"/>
              </a:ext>
            </a:extLst>
          </p:cNvPr>
          <p:cNvSpPr/>
          <p:nvPr/>
        </p:nvSpPr>
        <p:spPr>
          <a:xfrm>
            <a:off x="2745718" y="1391642"/>
            <a:ext cx="9164320" cy="1039058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La mayoría de los participantes son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: mujeres, entre los 30 y 40 años, casado/unión de hecho, con 3 a 10 años de experiencia profesional, con contrato indefinido, del Servicio de Urgencia Médico-Quirúrgica y distribución equitativa entre médicos y enfermeras.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35627F7D-ADF5-C054-339E-926392687008}"/>
              </a:ext>
            </a:extLst>
          </p:cNvPr>
          <p:cNvGrpSpPr/>
          <p:nvPr/>
        </p:nvGrpSpPr>
        <p:grpSpPr>
          <a:xfrm>
            <a:off x="2079214" y="1559268"/>
            <a:ext cx="530368" cy="692353"/>
            <a:chOff x="1859395" y="67777"/>
            <a:chExt cx="530368" cy="692353"/>
          </a:xfrm>
        </p:grpSpPr>
        <p:sp>
          <p:nvSpPr>
            <p:cNvPr id="20" name="Seta: Para a Direita 19">
              <a:extLst>
                <a:ext uri="{FF2B5EF4-FFF2-40B4-BE49-F238E27FC236}">
                  <a16:creationId xmlns:a16="http://schemas.microsoft.com/office/drawing/2014/main" id="{82718222-A212-1FF1-6749-E521ABBAC5EF}"/>
                </a:ext>
              </a:extLst>
            </p:cNvPr>
            <p:cNvSpPr/>
            <p:nvPr/>
          </p:nvSpPr>
          <p:spPr>
            <a:xfrm>
              <a:off x="1859395" y="67777"/>
              <a:ext cx="530368" cy="69235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ECEEC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1" name="Seta: Para a Direita 4">
              <a:extLst>
                <a:ext uri="{FF2B5EF4-FFF2-40B4-BE49-F238E27FC236}">
                  <a16:creationId xmlns:a16="http://schemas.microsoft.com/office/drawing/2014/main" id="{72B4B92C-8356-BC3D-4D97-2FBB612D9E29}"/>
                </a:ext>
              </a:extLst>
            </p:cNvPr>
            <p:cNvSpPr txBox="1"/>
            <p:nvPr/>
          </p:nvSpPr>
          <p:spPr>
            <a:xfrm>
              <a:off x="1859395" y="206248"/>
              <a:ext cx="371258" cy="415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PT" sz="2900" kern="1200"/>
            </a:p>
          </p:txBody>
        </p:sp>
      </p:grp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FE593808-D67F-8724-34BA-EC4B857D1D91}"/>
              </a:ext>
            </a:extLst>
          </p:cNvPr>
          <p:cNvSpPr/>
          <p:nvPr/>
        </p:nvSpPr>
        <p:spPr>
          <a:xfrm>
            <a:off x="148408" y="3264121"/>
            <a:ext cx="5734296" cy="494608"/>
          </a:xfrm>
          <a:prstGeom prst="roundRect">
            <a:avLst>
              <a:gd name="adj" fmla="val 10000"/>
            </a:avLst>
          </a:prstGeom>
          <a:solidFill>
            <a:srgbClr val="E3F5F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 moderados de </a:t>
            </a:r>
            <a:r>
              <a:rPr lang="es-E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(M=35,96; DE=4,92).</a:t>
            </a:r>
            <a:endParaRPr lang="pt-PT" sz="1600" kern="1200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AF2CA493-B793-29B9-75CA-7A9A741A14AC}"/>
              </a:ext>
            </a:extLst>
          </p:cNvPr>
          <p:cNvSpPr/>
          <p:nvPr/>
        </p:nvSpPr>
        <p:spPr>
          <a:xfrm>
            <a:off x="85973" y="4376952"/>
            <a:ext cx="5859166" cy="1412271"/>
          </a:xfrm>
          <a:prstGeom prst="roundRect">
            <a:avLst>
              <a:gd name="adj" fmla="val 10000"/>
            </a:avLst>
          </a:prstGeom>
          <a:solidFill>
            <a:srgbClr val="E3F5F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dimensiones de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en Equipo 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Transiciones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presentan porcentajes promedio de respuestas positivas del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68,3%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52,3%</a:t>
            </a:r>
            <a:r>
              <a:rPr lang="es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respectivamente, sin considerarse ninguna como dimensión fuerte de la cultura de seguridad del paciente.</a:t>
            </a:r>
            <a:endParaRPr lang="pt-PT" sz="1600" kern="1200" dirty="0">
              <a:solidFill>
                <a:schemeClr val="tx1"/>
              </a:solidFill>
            </a:endParaRPr>
          </a:p>
        </p:txBody>
      </p:sp>
      <p:graphicFrame>
        <p:nvGraphicFramePr>
          <p:cNvPr id="35" name="Diagrama 34">
            <a:extLst>
              <a:ext uri="{FF2B5EF4-FFF2-40B4-BE49-F238E27FC236}">
                <a16:creationId xmlns:a16="http://schemas.microsoft.com/office/drawing/2014/main" id="{5923D29B-6348-BBB0-D076-D66C76EE65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187908"/>
              </p:ext>
            </p:extLst>
          </p:nvPr>
        </p:nvGraphicFramePr>
        <p:xfrm>
          <a:off x="6031325" y="3150361"/>
          <a:ext cx="6128019" cy="259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2" name="Imagem 41">
            <a:extLst>
              <a:ext uri="{FF2B5EF4-FFF2-40B4-BE49-F238E27FC236}">
                <a16:creationId xmlns:a16="http://schemas.microsoft.com/office/drawing/2014/main" id="{A00E972B-E172-C468-D1FF-F4AAA41AEA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7248" y="1"/>
            <a:ext cx="1382096" cy="10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2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A0AF2-9CBA-D107-6639-FC166F732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4623109-A091-1244-F864-EF1F2E5C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6160" y="6124695"/>
            <a:ext cx="704969" cy="369331"/>
          </a:xfrm>
        </p:spPr>
        <p:txBody>
          <a:bodyPr/>
          <a:lstStyle/>
          <a:p>
            <a:fld id="{5295F4AD-195B-4A9B-B09A-3A2D4187BA59}" type="slidenum">
              <a:rPr lang="pt-PT" smtClean="0"/>
              <a:t>6</a:t>
            </a:fld>
            <a:r>
              <a:rPr lang="pt-PT" dirty="0"/>
              <a:t> de 7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5E1056A-C9BF-5CBA-F6E0-5D308EE5DE35}"/>
              </a:ext>
            </a:extLst>
          </p:cNvPr>
          <p:cNvSpPr txBox="1"/>
          <p:nvPr/>
        </p:nvSpPr>
        <p:spPr>
          <a:xfrm>
            <a:off x="300871" y="6378115"/>
            <a:ext cx="10316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Trabajo en Equipo y Transiciones en Profesionales de Servicios de Urgencia</a:t>
            </a:r>
            <a:endParaRPr lang="pt-PT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inal de Subtração 23">
            <a:extLst>
              <a:ext uri="{FF2B5EF4-FFF2-40B4-BE49-F238E27FC236}">
                <a16:creationId xmlns:a16="http://schemas.microsoft.com/office/drawing/2014/main" id="{0E1E7F06-4EB3-F667-F73E-02190F615A7B}"/>
              </a:ext>
            </a:extLst>
          </p:cNvPr>
          <p:cNvSpPr/>
          <p:nvPr/>
        </p:nvSpPr>
        <p:spPr>
          <a:xfrm>
            <a:off x="-2004468" y="6037225"/>
            <a:ext cx="15191165" cy="498339"/>
          </a:xfrm>
          <a:prstGeom prst="mathMinus">
            <a:avLst/>
          </a:prstGeom>
          <a:solidFill>
            <a:srgbClr val="AECE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7F1BA9E6-6419-A68F-7DBC-E0F9DBB0D8B8}"/>
              </a:ext>
            </a:extLst>
          </p:cNvPr>
          <p:cNvSpPr/>
          <p:nvPr/>
        </p:nvSpPr>
        <p:spPr>
          <a:xfrm>
            <a:off x="221897" y="4453873"/>
            <a:ext cx="5613826" cy="1122783"/>
          </a:xfrm>
          <a:prstGeom prst="roundRect">
            <a:avLst>
              <a:gd name="adj" fmla="val 10000"/>
            </a:avLst>
          </a:prstGeom>
          <a:solidFill>
            <a:srgbClr val="C9ECFB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127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seguridad/salud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profesionales sanitarios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del paciente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áreas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interconectado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inseparables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37BB4139-2E7E-F5CD-803D-BA6C258343A3}"/>
              </a:ext>
            </a:extLst>
          </p:cNvPr>
          <p:cNvSpPr txBox="1">
            <a:spLocks/>
          </p:cNvSpPr>
          <p:nvPr/>
        </p:nvSpPr>
        <p:spPr>
          <a:xfrm>
            <a:off x="-26441" y="0"/>
            <a:ext cx="10803690" cy="565181"/>
          </a:xfrm>
          <a:prstGeom prst="rect">
            <a:avLst/>
          </a:prstGeom>
          <a:solidFill>
            <a:srgbClr val="AECEEC"/>
          </a:solidFill>
          <a:ln w="1905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E8CCB95-C3E5-6EB3-041E-9DA9C6FCD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248" y="1"/>
            <a:ext cx="1382096" cy="103905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1DD60B0-6D58-85BC-994D-4EFABF267648}"/>
              </a:ext>
            </a:extLst>
          </p:cNvPr>
          <p:cNvSpPr txBox="1"/>
          <p:nvPr/>
        </p:nvSpPr>
        <p:spPr>
          <a:xfrm>
            <a:off x="161022" y="907047"/>
            <a:ext cx="5112018" cy="1287532"/>
          </a:xfrm>
          <a:prstGeom prst="rect">
            <a:avLst/>
          </a:prstGeom>
          <a:solidFill>
            <a:srgbClr val="F4FBF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Valores moderados de </a:t>
            </a:r>
            <a:r>
              <a:rPr lang="pt-PT" b="1" i="1" dirty="0" err="1"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pueden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provocar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dificultades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afrontar el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realizarlo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 forma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eficaz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AE97CAB-1025-BAF1-1541-1964A70E1773}"/>
              </a:ext>
            </a:extLst>
          </p:cNvPr>
          <p:cNvSpPr txBox="1"/>
          <p:nvPr/>
        </p:nvSpPr>
        <p:spPr>
          <a:xfrm>
            <a:off x="5665229" y="906071"/>
            <a:ext cx="5112018" cy="1287532"/>
          </a:xfrm>
          <a:prstGeom prst="rect">
            <a:avLst/>
          </a:prstGeom>
          <a:solidFill>
            <a:srgbClr val="F4FBF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Trabajo en Equipo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puede ser una forma de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equilibrar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carga de trabajo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promoviendo la seguridad del paciente.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B17E25D-6E87-1FF4-C9CF-4B3C5DEBD455}"/>
              </a:ext>
            </a:extLst>
          </p:cNvPr>
          <p:cNvSpPr txBox="1"/>
          <p:nvPr/>
        </p:nvSpPr>
        <p:spPr>
          <a:xfrm>
            <a:off x="6426625" y="4229942"/>
            <a:ext cx="5464503" cy="1703030"/>
          </a:xfrm>
          <a:prstGeom prst="rect">
            <a:avLst/>
          </a:prstGeom>
          <a:solidFill>
            <a:srgbClr val="C9ECF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gerentes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deben considerar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mejora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involucren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seguridad profesional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seguridad del paciente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como el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Trabajo en Equipo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y la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: Cantos Arredondados 4">
            <a:extLst>
              <a:ext uri="{FF2B5EF4-FFF2-40B4-BE49-F238E27FC236}">
                <a16:creationId xmlns:a16="http://schemas.microsoft.com/office/drawing/2014/main" id="{FA7F05B5-6B2F-0CDE-9264-59405D2EA900}"/>
              </a:ext>
            </a:extLst>
          </p:cNvPr>
          <p:cNvSpPr txBox="1"/>
          <p:nvPr/>
        </p:nvSpPr>
        <p:spPr>
          <a:xfrm>
            <a:off x="221897" y="2751904"/>
            <a:ext cx="11669232" cy="847574"/>
          </a:xfrm>
          <a:prstGeom prst="rect">
            <a:avLst/>
          </a:prstGeom>
          <a:solidFill>
            <a:srgbClr val="E3F5F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resultados demuestran que el </a:t>
            </a: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impacta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en el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Trabajo en Equipo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y las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Transiciones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resaltando la importancia de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implementar estrategias preventivas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mejorar la calidad de la atención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0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56B88-B4FB-D043-D798-7E1A7CB7A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5334B-1BD8-8DE1-B581-AEC68FE8F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42" y="1067665"/>
            <a:ext cx="11723915" cy="1193907"/>
          </a:xfrm>
          <a:solidFill>
            <a:srgbClr val="AECEE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Burnout</a:t>
            </a:r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Trabajo en Equipo y Transiciones en Profesionales de Servicios de Urgencia</a:t>
            </a:r>
            <a:endParaRPr lang="pt-PT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922ADE6-24C0-B0D1-2DA6-E7FAF2CE47E4}"/>
              </a:ext>
            </a:extLst>
          </p:cNvPr>
          <p:cNvSpPr txBox="1"/>
          <p:nvPr/>
        </p:nvSpPr>
        <p:spPr>
          <a:xfrm>
            <a:off x="4047671" y="6339290"/>
            <a:ext cx="374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Lugo, 23 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B730DDE-4729-D42C-2B2B-479EFDA37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5852891"/>
            <a:ext cx="3631336" cy="9727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40F9BDC-8D0D-DF06-092A-7E0BD245D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8640" y="4814762"/>
            <a:ext cx="2717800" cy="204323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F65B74E-5F00-4BC6-550D-809393819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512" y="4798488"/>
            <a:ext cx="1569758" cy="156975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9E1A4A5-3524-F770-F5CF-C7274525305F}"/>
              </a:ext>
            </a:extLst>
          </p:cNvPr>
          <p:cNvSpPr txBox="1"/>
          <p:nvPr/>
        </p:nvSpPr>
        <p:spPr>
          <a:xfrm>
            <a:off x="7638869" y="6339021"/>
            <a:ext cx="19532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  <a:r>
              <a:rPr lang="pt-P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bibliográficas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4CF60502-B607-A122-5E57-61480F0F3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657036"/>
            <a:ext cx="12156440" cy="1655762"/>
          </a:xfrm>
        </p:spPr>
        <p:txBody>
          <a:bodyPr>
            <a:noAutofit/>
          </a:bodyPr>
          <a:lstStyle/>
          <a:p>
            <a:endParaRPr lang="pt-PT" sz="2000" dirty="0">
              <a:solidFill>
                <a:srgbClr val="046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Anabela Afonso</a:t>
            </a:r>
            <a:r>
              <a:rPr lang="pt-PT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, Letícia Trindade</a:t>
            </a:r>
            <a:r>
              <a:rPr lang="pt-PT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, &amp; Elisabete Borges</a:t>
            </a:r>
            <a:r>
              <a:rPr lang="pt-PT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pt-PT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C8773B6-C180-1A81-18C2-8688FBCA5695}"/>
              </a:ext>
            </a:extLst>
          </p:cNvPr>
          <p:cNvSpPr txBox="1"/>
          <p:nvPr/>
        </p:nvSpPr>
        <p:spPr>
          <a:xfrm>
            <a:off x="298130" y="3810837"/>
            <a:ext cx="8412283" cy="1121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Local Saúde </a:t>
            </a: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Região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Aveiro, Portugal, </a:t>
            </a:r>
            <a:r>
              <a:rPr lang="pt-PT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analeonardoafonso@gmail.com</a:t>
            </a:r>
            <a:endParaRPr lang="pt-PT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1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do Estado de Santa Catarina, Brasil</a:t>
            </a:r>
          </a:p>
          <a:p>
            <a:pPr>
              <a:lnSpc>
                <a:spcPct val="150000"/>
              </a:lnSpc>
            </a:pPr>
            <a:r>
              <a:rPr lang="pt-PT" sz="1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P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 Superior de Enfermagem do Porto, CINTESIS@RISE, Portugal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810617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11462</TotalTime>
  <Words>810</Words>
  <Application>Microsoft Office PowerPoint</Application>
  <PresentationFormat>Ecrã Panorâmico</PresentationFormat>
  <Paragraphs>80</Paragraphs>
  <Slides>7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Wingdings</vt:lpstr>
      <vt:lpstr>Tema do Office</vt:lpstr>
      <vt:lpstr>BURNOUT, TRABAJO EN EQUIPO Y TRANSICIONES EN PROFESIONALES DE SERVICIOS DE URGENCIA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Burnout, Trabajo en Equipo y Transiciones en Profesionales de Servicios de Urgencia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Anabela Afonso</dc:creator>
  <cp:lastModifiedBy>Anabela Afonso</cp:lastModifiedBy>
  <cp:revision>13</cp:revision>
  <cp:lastPrinted>2024-10-29T21:53:39Z</cp:lastPrinted>
  <dcterms:created xsi:type="dcterms:W3CDTF">2024-10-13T01:55:02Z</dcterms:created>
  <dcterms:modified xsi:type="dcterms:W3CDTF">2024-11-11T23:55:43Z</dcterms:modified>
</cp:coreProperties>
</file>