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64" r:id="rId3"/>
    <p:sldId id="272" r:id="rId4"/>
    <p:sldId id="268" r:id="rId5"/>
    <p:sldId id="277" r:id="rId6"/>
    <p:sldId id="274" r:id="rId7"/>
    <p:sldId id="276" r:id="rId8"/>
    <p:sldId id="27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6E3"/>
    <a:srgbClr val="6B61EF"/>
    <a:srgbClr val="B88273"/>
    <a:srgbClr val="99FFCC"/>
    <a:srgbClr val="6BAB72"/>
    <a:srgbClr val="A7DBED"/>
    <a:srgbClr val="48A3C4"/>
    <a:srgbClr val="CCCCFF"/>
    <a:srgbClr val="CCFFFF"/>
    <a:srgbClr val="9E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9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DA096-D697-401A-B6A8-79ABF51C177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99D2F12-F83A-46FD-AE76-34062671CD70}">
      <dgm:prSet phldrT="[Texto]"/>
      <dgm:spPr/>
      <dgm:t>
        <a:bodyPr/>
        <a:lstStyle/>
        <a:p>
          <a:r>
            <a:rPr lang="es-ES" dirty="0"/>
            <a:t>AGENTE BIOLÓGICO DEL GRUPO DE RIESGO 2</a:t>
          </a:r>
        </a:p>
      </dgm:t>
    </dgm:pt>
    <dgm:pt modelId="{A2EB1404-D4B1-41C9-9E66-17430278D663}" type="parTrans" cxnId="{78FEEA85-C19A-4EA0-9A9F-336349CB820F}">
      <dgm:prSet/>
      <dgm:spPr/>
      <dgm:t>
        <a:bodyPr/>
        <a:lstStyle/>
        <a:p>
          <a:endParaRPr lang="es-ES"/>
        </a:p>
      </dgm:t>
    </dgm:pt>
    <dgm:pt modelId="{8EC642F5-03C2-407B-B259-4AFFEC388CD7}" type="sibTrans" cxnId="{78FEEA85-C19A-4EA0-9A9F-336349CB820F}">
      <dgm:prSet/>
      <dgm:spPr/>
      <dgm:t>
        <a:bodyPr/>
        <a:lstStyle/>
        <a:p>
          <a:endParaRPr lang="es-ES"/>
        </a:p>
      </dgm:t>
    </dgm:pt>
    <dgm:pt modelId="{772CE976-9E72-411C-9EC2-E4940DB06D55}">
      <dgm:prSet phldrT="[Texto]"/>
      <dgm:spPr>
        <a:solidFill>
          <a:schemeClr val="accent2">
            <a:tint val="40000"/>
            <a:hueOff val="0"/>
            <a:satOff val="0"/>
            <a:lumOff val="0"/>
            <a:alpha val="64000"/>
          </a:schemeClr>
        </a:solidFill>
      </dgm:spPr>
      <dgm:t>
        <a:bodyPr/>
        <a:lstStyle/>
        <a:p>
          <a:r>
            <a:rPr lang="es-ES" dirty="0"/>
            <a:t>Agente biológico clasificado dentro del grupo 2 de riesgo, en el Anexo II del RD 664/1997, de 12 de mayo, sobre la protección de los trabajadores contra los riesgos relacionados con la exposición a agentes biológicos durante el trabajo </a:t>
          </a:r>
        </a:p>
      </dgm:t>
    </dgm:pt>
    <dgm:pt modelId="{9582C760-DB04-4668-8672-A3600B0FBA0F}" type="parTrans" cxnId="{E7DE0FA1-9989-427E-A9DE-23BCDF9BECF2}">
      <dgm:prSet/>
      <dgm:spPr/>
      <dgm:t>
        <a:bodyPr/>
        <a:lstStyle/>
        <a:p>
          <a:endParaRPr lang="es-ES"/>
        </a:p>
      </dgm:t>
    </dgm:pt>
    <dgm:pt modelId="{183C6D4C-049A-4860-9D24-746BB10D9354}" type="sibTrans" cxnId="{E7DE0FA1-9989-427E-A9DE-23BCDF9BECF2}">
      <dgm:prSet/>
      <dgm:spPr/>
      <dgm:t>
        <a:bodyPr/>
        <a:lstStyle/>
        <a:p>
          <a:endParaRPr lang="es-ES"/>
        </a:p>
      </dgm:t>
    </dgm:pt>
    <dgm:pt modelId="{327A5E45-2DDB-408B-B3D8-4F1B40A040B6}">
      <dgm:prSet phldrT="[Texto]"/>
      <dgm:spPr/>
      <dgm:t>
        <a:bodyPr/>
        <a:lstStyle/>
        <a:p>
          <a:r>
            <a:rPr lang="es-ES" dirty="0"/>
            <a:t>ENFERMEDADES QUE PRODUCE CON FRECUENCIA</a:t>
          </a:r>
        </a:p>
      </dgm:t>
    </dgm:pt>
    <dgm:pt modelId="{3191E4EF-BAE7-48DB-9ADF-6C37025EADFB}" type="parTrans" cxnId="{F145266F-5276-42E7-A1F9-EB6D74C000BE}">
      <dgm:prSet/>
      <dgm:spPr/>
      <dgm:t>
        <a:bodyPr/>
        <a:lstStyle/>
        <a:p>
          <a:endParaRPr lang="es-ES"/>
        </a:p>
      </dgm:t>
    </dgm:pt>
    <dgm:pt modelId="{ACFDCD14-6B15-4D55-A785-EBE1BF2F4BC8}" type="sibTrans" cxnId="{F145266F-5276-42E7-A1F9-EB6D74C000BE}">
      <dgm:prSet/>
      <dgm:spPr/>
      <dgm:t>
        <a:bodyPr/>
        <a:lstStyle/>
        <a:p>
          <a:endParaRPr lang="es-ES"/>
        </a:p>
      </dgm:t>
    </dgm:pt>
    <dgm:pt modelId="{741A951B-A72A-4F02-A79B-CD84D24B69CF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/>
            <a:t>ENFERMEDADES LOCALIZADAS: </a:t>
          </a:r>
        </a:p>
      </dgm:t>
    </dgm:pt>
    <dgm:pt modelId="{05753030-B095-42C9-9B74-BDD70B1554AC}" type="parTrans" cxnId="{D89A9470-A6B5-4814-8462-F4447F5C88B5}">
      <dgm:prSet/>
      <dgm:spPr/>
      <dgm:t>
        <a:bodyPr/>
        <a:lstStyle/>
        <a:p>
          <a:endParaRPr lang="es-ES"/>
        </a:p>
      </dgm:t>
    </dgm:pt>
    <dgm:pt modelId="{67C2ACB1-02E9-4133-9584-56D4CAEAF18E}" type="sibTrans" cxnId="{D89A9470-A6B5-4814-8462-F4447F5C88B5}">
      <dgm:prSet/>
      <dgm:spPr/>
      <dgm:t>
        <a:bodyPr/>
        <a:lstStyle/>
        <a:p>
          <a:endParaRPr lang="es-ES"/>
        </a:p>
      </dgm:t>
    </dgm:pt>
    <dgm:pt modelId="{86EB9944-76DE-4284-B491-A76E72F7ACFF}">
      <dgm:prSet phldrT="[Texto]"/>
      <dgm:spPr/>
      <dgm:t>
        <a:bodyPr/>
        <a:lstStyle/>
        <a:p>
          <a:r>
            <a:rPr lang="es-ES" dirty="0"/>
            <a:t>ENFERMEDADES MENOS FRECUENTES</a:t>
          </a:r>
        </a:p>
      </dgm:t>
    </dgm:pt>
    <dgm:pt modelId="{176FEE7E-59EC-4BC4-AC4B-9577ABA3989E}" type="parTrans" cxnId="{7EDF6DF0-F724-41A8-A808-6AB54B3AC784}">
      <dgm:prSet/>
      <dgm:spPr/>
      <dgm:t>
        <a:bodyPr/>
        <a:lstStyle/>
        <a:p>
          <a:endParaRPr lang="es-ES"/>
        </a:p>
      </dgm:t>
    </dgm:pt>
    <dgm:pt modelId="{58BD6796-CED5-4454-81E9-492945DF8AB5}" type="sibTrans" cxnId="{7EDF6DF0-F724-41A8-A808-6AB54B3AC784}">
      <dgm:prSet/>
      <dgm:spPr/>
      <dgm:t>
        <a:bodyPr/>
        <a:lstStyle/>
        <a:p>
          <a:endParaRPr lang="es-ES"/>
        </a:p>
      </dgm:t>
    </dgm:pt>
    <dgm:pt modelId="{C9F0E98D-49B1-41AC-ACDC-E889C31DA3F3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/>
            <a:t>ENFERMEDADES INVASIVAS (</a:t>
          </a:r>
          <a:r>
            <a:rPr lang="es-ES" dirty="0" err="1"/>
            <a:t>SGAi</a:t>
          </a:r>
          <a:r>
            <a:rPr lang="es-ES" dirty="0"/>
            <a:t>): </a:t>
          </a:r>
        </a:p>
      </dgm:t>
    </dgm:pt>
    <dgm:pt modelId="{10F10411-70AF-44DB-AF7C-B57AE082495A}" type="parTrans" cxnId="{6EE09738-A448-43D0-A2E9-284EC8CE6728}">
      <dgm:prSet/>
      <dgm:spPr/>
      <dgm:t>
        <a:bodyPr/>
        <a:lstStyle/>
        <a:p>
          <a:endParaRPr lang="es-ES"/>
        </a:p>
      </dgm:t>
    </dgm:pt>
    <dgm:pt modelId="{C49CB904-7422-4FB6-AB4F-A0DB8AF6152B}" type="sibTrans" cxnId="{6EE09738-A448-43D0-A2E9-284EC8CE6728}">
      <dgm:prSet/>
      <dgm:spPr/>
      <dgm:t>
        <a:bodyPr/>
        <a:lstStyle/>
        <a:p>
          <a:endParaRPr lang="es-ES"/>
        </a:p>
      </dgm:t>
    </dgm:pt>
    <dgm:pt modelId="{7B887B9C-0F8D-40A7-BB51-B6F6EDEB6C8C}">
      <dgm:prSet phldrT="[Texto]"/>
      <dgm:spPr/>
      <dgm:t>
        <a:bodyPr/>
        <a:lstStyle/>
        <a:p>
          <a:r>
            <a:rPr lang="es-ES" dirty="0"/>
            <a:t>DECLARACIÓN</a:t>
          </a:r>
        </a:p>
      </dgm:t>
    </dgm:pt>
    <dgm:pt modelId="{271480EA-F979-4150-AB07-9042B1CD7E9A}" type="parTrans" cxnId="{69E89EF2-244E-45E8-AE97-5312DA767819}">
      <dgm:prSet/>
      <dgm:spPr/>
      <dgm:t>
        <a:bodyPr/>
        <a:lstStyle/>
        <a:p>
          <a:endParaRPr lang="es-ES"/>
        </a:p>
      </dgm:t>
    </dgm:pt>
    <dgm:pt modelId="{B2924030-E324-48DB-B40F-D7C625282D13}" type="sibTrans" cxnId="{69E89EF2-244E-45E8-AE97-5312DA767819}">
      <dgm:prSet/>
      <dgm:spPr/>
      <dgm:t>
        <a:bodyPr/>
        <a:lstStyle/>
        <a:p>
          <a:endParaRPr lang="es-ES"/>
        </a:p>
      </dgm:t>
    </dgm:pt>
    <dgm:pt modelId="{7060D6AC-DB82-42CC-9551-20197068CCFB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 err="1"/>
            <a:t>Faringoamigdalitis</a:t>
          </a:r>
          <a:r>
            <a:rPr lang="es-ES" dirty="0"/>
            <a:t> bacterianas</a:t>
          </a:r>
        </a:p>
      </dgm:t>
    </dgm:pt>
    <dgm:pt modelId="{21125840-95A1-45B4-A6C8-C7BA69DFB76B}" type="parTrans" cxnId="{187E5541-25F9-4BF0-A2A7-576C6D069900}">
      <dgm:prSet/>
      <dgm:spPr/>
      <dgm:t>
        <a:bodyPr/>
        <a:lstStyle/>
        <a:p>
          <a:endParaRPr lang="es-ES"/>
        </a:p>
      </dgm:t>
    </dgm:pt>
    <dgm:pt modelId="{DA1527CD-A7AA-4301-99BE-E96B389F3BA0}" type="sibTrans" cxnId="{187E5541-25F9-4BF0-A2A7-576C6D069900}">
      <dgm:prSet/>
      <dgm:spPr/>
      <dgm:t>
        <a:bodyPr/>
        <a:lstStyle/>
        <a:p>
          <a:endParaRPr lang="es-ES"/>
        </a:p>
      </dgm:t>
    </dgm:pt>
    <dgm:pt modelId="{F0C4A864-D8A6-44E7-AE9E-C50151A0AA4E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/>
            <a:t>Otitis</a:t>
          </a:r>
        </a:p>
      </dgm:t>
    </dgm:pt>
    <dgm:pt modelId="{60AE8E1F-C076-4500-9571-C7C1B753153A}" type="parTrans" cxnId="{9E5DE93F-4FC8-4328-9472-96AEAC8A39D7}">
      <dgm:prSet/>
      <dgm:spPr/>
      <dgm:t>
        <a:bodyPr/>
        <a:lstStyle/>
        <a:p>
          <a:endParaRPr lang="es-ES"/>
        </a:p>
      </dgm:t>
    </dgm:pt>
    <dgm:pt modelId="{82F07F21-21C2-4458-8602-40B35D699698}" type="sibTrans" cxnId="{9E5DE93F-4FC8-4328-9472-96AEAC8A39D7}">
      <dgm:prSet/>
      <dgm:spPr/>
      <dgm:t>
        <a:bodyPr/>
        <a:lstStyle/>
        <a:p>
          <a:endParaRPr lang="es-ES"/>
        </a:p>
      </dgm:t>
    </dgm:pt>
    <dgm:pt modelId="{36ADE7FF-31DA-4B7C-AAA0-8872FACA6B24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/>
            <a:t>Impétigo</a:t>
          </a:r>
        </a:p>
      </dgm:t>
    </dgm:pt>
    <dgm:pt modelId="{FFE8394D-B129-4E05-8BF3-E0F4AD71F76D}" type="parTrans" cxnId="{4985A90A-44CE-4CDE-B596-9F02E5896AF7}">
      <dgm:prSet/>
      <dgm:spPr/>
      <dgm:t>
        <a:bodyPr/>
        <a:lstStyle/>
        <a:p>
          <a:endParaRPr lang="es-ES"/>
        </a:p>
      </dgm:t>
    </dgm:pt>
    <dgm:pt modelId="{AA37DE59-92C1-466F-A00D-C750FB87FB51}" type="sibTrans" cxnId="{4985A90A-44CE-4CDE-B596-9F02E5896AF7}">
      <dgm:prSet/>
      <dgm:spPr/>
      <dgm:t>
        <a:bodyPr/>
        <a:lstStyle/>
        <a:p>
          <a:endParaRPr lang="es-ES"/>
        </a:p>
      </dgm:t>
    </dgm:pt>
    <dgm:pt modelId="{4ACB610B-34BB-4CBA-95BA-CCCC1CD06D59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/>
            <a:t>Escarlatina</a:t>
          </a:r>
        </a:p>
      </dgm:t>
    </dgm:pt>
    <dgm:pt modelId="{B3D64A5D-694A-435E-AC91-B69004466F58}" type="parTrans" cxnId="{0EB6C559-AC01-4BAA-9718-61CA29E2A3C9}">
      <dgm:prSet/>
      <dgm:spPr/>
      <dgm:t>
        <a:bodyPr/>
        <a:lstStyle/>
        <a:p>
          <a:endParaRPr lang="es-ES"/>
        </a:p>
      </dgm:t>
    </dgm:pt>
    <dgm:pt modelId="{A7E705D6-73A9-45C8-9F53-C7DA77049F82}" type="sibTrans" cxnId="{0EB6C559-AC01-4BAA-9718-61CA29E2A3C9}">
      <dgm:prSet/>
      <dgm:spPr/>
      <dgm:t>
        <a:bodyPr/>
        <a:lstStyle/>
        <a:p>
          <a:endParaRPr lang="es-ES"/>
        </a:p>
      </dgm:t>
    </dgm:pt>
    <dgm:pt modelId="{1C2627E7-D414-4CB5-8F89-7AC348DC9BB8}">
      <dgm:prSet phldrT="[Texto]"/>
      <dgm:spPr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</dgm:spPr>
      <dgm:t>
        <a:bodyPr/>
        <a:lstStyle/>
        <a:p>
          <a:r>
            <a:rPr lang="es-ES" dirty="0"/>
            <a:t>Infecciones de la piel</a:t>
          </a:r>
        </a:p>
      </dgm:t>
    </dgm:pt>
    <dgm:pt modelId="{FEA228FF-7862-41FC-88BB-BA3BBF64D7A4}" type="parTrans" cxnId="{223B1821-CBED-4808-B7D9-BEA628D801DE}">
      <dgm:prSet/>
      <dgm:spPr/>
      <dgm:t>
        <a:bodyPr/>
        <a:lstStyle/>
        <a:p>
          <a:endParaRPr lang="es-ES"/>
        </a:p>
      </dgm:t>
    </dgm:pt>
    <dgm:pt modelId="{6484A769-9F43-4817-BB4D-41439F373D64}" type="sibTrans" cxnId="{223B1821-CBED-4808-B7D9-BEA628D801DE}">
      <dgm:prSet/>
      <dgm:spPr/>
      <dgm:t>
        <a:bodyPr/>
        <a:lstStyle/>
        <a:p>
          <a:endParaRPr lang="es-ES"/>
        </a:p>
      </dgm:t>
    </dgm:pt>
    <dgm:pt modelId="{07402E48-1F97-41A5-BF81-753DC10B2C74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/>
            <a:t>Bacteriemia</a:t>
          </a:r>
        </a:p>
      </dgm:t>
    </dgm:pt>
    <dgm:pt modelId="{D700B7DE-AADA-4CF0-B064-F2B5D63CDF40}" type="parTrans" cxnId="{66892E5D-760D-447E-A658-9D86340B2B68}">
      <dgm:prSet/>
      <dgm:spPr/>
      <dgm:t>
        <a:bodyPr/>
        <a:lstStyle/>
        <a:p>
          <a:endParaRPr lang="es-ES"/>
        </a:p>
      </dgm:t>
    </dgm:pt>
    <dgm:pt modelId="{6AB274E7-3B71-4E20-ACAC-3EB599A03873}" type="sibTrans" cxnId="{66892E5D-760D-447E-A658-9D86340B2B68}">
      <dgm:prSet/>
      <dgm:spPr/>
      <dgm:t>
        <a:bodyPr/>
        <a:lstStyle/>
        <a:p>
          <a:endParaRPr lang="es-ES"/>
        </a:p>
      </dgm:t>
    </dgm:pt>
    <dgm:pt modelId="{0510B81E-5AED-4797-8BDD-95D18048ED3D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/>
            <a:t>Neumonía</a:t>
          </a:r>
        </a:p>
      </dgm:t>
    </dgm:pt>
    <dgm:pt modelId="{9D073CBD-EA16-4A84-8603-0B27A9516D12}" type="parTrans" cxnId="{74B31EA7-5F40-4A6A-8432-43002CDF1CA6}">
      <dgm:prSet/>
      <dgm:spPr/>
      <dgm:t>
        <a:bodyPr/>
        <a:lstStyle/>
        <a:p>
          <a:endParaRPr lang="es-ES"/>
        </a:p>
      </dgm:t>
    </dgm:pt>
    <dgm:pt modelId="{43BF8C4A-6A5F-4053-A1CC-0C0C2C441905}" type="sibTrans" cxnId="{74B31EA7-5F40-4A6A-8432-43002CDF1CA6}">
      <dgm:prSet/>
      <dgm:spPr/>
      <dgm:t>
        <a:bodyPr/>
        <a:lstStyle/>
        <a:p>
          <a:endParaRPr lang="es-ES"/>
        </a:p>
      </dgm:t>
    </dgm:pt>
    <dgm:pt modelId="{25C35DCF-617F-41F8-BC07-D930B777F9C1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 err="1"/>
            <a:t>Fascitis</a:t>
          </a:r>
          <a:r>
            <a:rPr lang="es-ES" dirty="0"/>
            <a:t> </a:t>
          </a:r>
          <a:r>
            <a:rPr lang="es-ES" dirty="0" err="1"/>
            <a:t>necrosante</a:t>
          </a:r>
          <a:endParaRPr lang="es-ES" dirty="0"/>
        </a:p>
      </dgm:t>
    </dgm:pt>
    <dgm:pt modelId="{26C87C7E-42A1-4C0E-9F84-D69E4D827A43}" type="parTrans" cxnId="{8337ABA9-A63C-4C8D-A0E7-1200A8042F4D}">
      <dgm:prSet/>
      <dgm:spPr/>
      <dgm:t>
        <a:bodyPr/>
        <a:lstStyle/>
        <a:p>
          <a:endParaRPr lang="es-ES"/>
        </a:p>
      </dgm:t>
    </dgm:pt>
    <dgm:pt modelId="{49BE5C26-C3EA-408C-B8E2-5C06625C5927}" type="sibTrans" cxnId="{8337ABA9-A63C-4C8D-A0E7-1200A8042F4D}">
      <dgm:prSet/>
      <dgm:spPr/>
      <dgm:t>
        <a:bodyPr/>
        <a:lstStyle/>
        <a:p>
          <a:endParaRPr lang="es-ES"/>
        </a:p>
      </dgm:t>
    </dgm:pt>
    <dgm:pt modelId="{E2E754D5-3FC6-4FB6-931A-3869F04C83CB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/>
            <a:t>Síndrome de shock tóxico estreptocócico (SSTE)</a:t>
          </a:r>
        </a:p>
      </dgm:t>
    </dgm:pt>
    <dgm:pt modelId="{DA965BA4-5698-4566-AAAD-12CBE52CE0E4}" type="parTrans" cxnId="{82E3028F-9F05-4E38-A881-0BBC961C47FE}">
      <dgm:prSet/>
      <dgm:spPr/>
      <dgm:t>
        <a:bodyPr/>
        <a:lstStyle/>
        <a:p>
          <a:endParaRPr lang="es-ES"/>
        </a:p>
      </dgm:t>
    </dgm:pt>
    <dgm:pt modelId="{7D0F2489-BF41-4B1D-8F7B-3CBB4B0BC0E8}" type="sibTrans" cxnId="{82E3028F-9F05-4E38-A881-0BBC961C47FE}">
      <dgm:prSet/>
      <dgm:spPr/>
      <dgm:t>
        <a:bodyPr/>
        <a:lstStyle/>
        <a:p>
          <a:endParaRPr lang="es-ES"/>
        </a:p>
      </dgm:t>
    </dgm:pt>
    <dgm:pt modelId="{424BD430-0A78-4DED-9862-855E0735538C}">
      <dgm:prSet phldrT="[Texto]"/>
      <dgm:spPr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</dgm:spPr>
      <dgm:t>
        <a:bodyPr/>
        <a:lstStyle/>
        <a:p>
          <a:r>
            <a:rPr lang="es-ES" dirty="0"/>
            <a:t>Gangrena </a:t>
          </a:r>
          <a:r>
            <a:rPr lang="es-ES" dirty="0" err="1"/>
            <a:t>estreptocócia</a:t>
          </a:r>
          <a:r>
            <a:rPr lang="es-ES" dirty="0"/>
            <a:t> hemolítica</a:t>
          </a:r>
        </a:p>
      </dgm:t>
    </dgm:pt>
    <dgm:pt modelId="{C0284D5E-0D0C-48D0-BDBF-F6F342557F77}" type="parTrans" cxnId="{81DF273D-893A-4F3C-9464-A1E303560B4A}">
      <dgm:prSet/>
      <dgm:spPr/>
      <dgm:t>
        <a:bodyPr/>
        <a:lstStyle/>
        <a:p>
          <a:endParaRPr lang="es-ES"/>
        </a:p>
      </dgm:t>
    </dgm:pt>
    <dgm:pt modelId="{46BD58D6-384C-41F6-9C08-40C2EDBE61EF}" type="sibTrans" cxnId="{81DF273D-893A-4F3C-9464-A1E303560B4A}">
      <dgm:prSet/>
      <dgm:spPr/>
      <dgm:t>
        <a:bodyPr/>
        <a:lstStyle/>
        <a:p>
          <a:endParaRPr lang="es-ES"/>
        </a:p>
      </dgm:t>
    </dgm:pt>
    <dgm:pt modelId="{F1D027F5-87C5-4C41-BBFB-0CE0DCFA0615}">
      <dgm:prSet/>
      <dgm:spPr>
        <a:solidFill>
          <a:schemeClr val="accent2">
            <a:tint val="40000"/>
            <a:hueOff val="-10945993"/>
            <a:satOff val="31321"/>
            <a:lumOff val="-2084"/>
            <a:alpha val="69233"/>
          </a:schemeClr>
        </a:solidFill>
      </dgm:spPr>
      <dgm:t>
        <a:bodyPr/>
        <a:lstStyle/>
        <a:p>
          <a:r>
            <a:rPr lang="es-ES" dirty="0"/>
            <a:t>En España no se incluye dentro de las EDO</a:t>
          </a:r>
        </a:p>
      </dgm:t>
    </dgm:pt>
    <dgm:pt modelId="{F20B87F9-C806-4D3D-8DD8-70ADFC2F91A8}" type="parTrans" cxnId="{5F7AE1D7-C6E9-43B2-B325-8BC210BF5F2E}">
      <dgm:prSet/>
      <dgm:spPr/>
      <dgm:t>
        <a:bodyPr/>
        <a:lstStyle/>
        <a:p>
          <a:endParaRPr lang="es-ES"/>
        </a:p>
      </dgm:t>
    </dgm:pt>
    <dgm:pt modelId="{905AFAF9-E4CC-4CC4-8A84-FBF93547B42A}" type="sibTrans" cxnId="{5F7AE1D7-C6E9-43B2-B325-8BC210BF5F2E}">
      <dgm:prSet/>
      <dgm:spPr/>
      <dgm:t>
        <a:bodyPr/>
        <a:lstStyle/>
        <a:p>
          <a:endParaRPr lang="es-ES"/>
        </a:p>
      </dgm:t>
    </dgm:pt>
    <dgm:pt modelId="{F80606E0-BF45-4833-9C84-2220C6653B71}">
      <dgm:prSet/>
      <dgm:spPr>
        <a:solidFill>
          <a:schemeClr val="accent2">
            <a:tint val="40000"/>
            <a:hueOff val="-10945993"/>
            <a:satOff val="31321"/>
            <a:lumOff val="-2084"/>
            <a:alpha val="69233"/>
          </a:schemeClr>
        </a:solidFill>
      </dgm:spPr>
      <dgm:t>
        <a:bodyPr/>
        <a:lstStyle/>
        <a:p>
          <a:endParaRPr lang="es-ES" dirty="0"/>
        </a:p>
      </dgm:t>
    </dgm:pt>
    <dgm:pt modelId="{4EE86646-6B32-429F-9C81-F33CF492DFE4}" type="parTrans" cxnId="{5B48D438-44DF-4AC6-A27E-E97859963575}">
      <dgm:prSet/>
      <dgm:spPr/>
      <dgm:t>
        <a:bodyPr/>
        <a:lstStyle/>
        <a:p>
          <a:endParaRPr lang="es-ES"/>
        </a:p>
      </dgm:t>
    </dgm:pt>
    <dgm:pt modelId="{F3DCBDDF-BCB9-437C-88DC-F2A4C1469EE7}" type="sibTrans" cxnId="{5B48D438-44DF-4AC6-A27E-E97859963575}">
      <dgm:prSet/>
      <dgm:spPr/>
      <dgm:t>
        <a:bodyPr/>
        <a:lstStyle/>
        <a:p>
          <a:endParaRPr lang="es-ES"/>
        </a:p>
      </dgm:t>
    </dgm:pt>
    <dgm:pt modelId="{BB4A1756-A89B-49A9-8963-8EE83F6E764D}">
      <dgm:prSet/>
      <dgm:spPr>
        <a:solidFill>
          <a:schemeClr val="accent2">
            <a:tint val="40000"/>
            <a:hueOff val="-10945993"/>
            <a:satOff val="31321"/>
            <a:lumOff val="-2084"/>
            <a:alpha val="69233"/>
          </a:schemeClr>
        </a:solidFill>
      </dgm:spPr>
      <dgm:t>
        <a:bodyPr/>
        <a:lstStyle/>
        <a:p>
          <a:r>
            <a:rPr lang="es-ES" dirty="0"/>
            <a:t>Otros países sí que lo consideran</a:t>
          </a:r>
        </a:p>
      </dgm:t>
    </dgm:pt>
    <dgm:pt modelId="{722BC7F1-3082-4AD1-BF56-EE06DA2C1E43}" type="parTrans" cxnId="{81F312DF-A4F9-4A0D-898D-E9B9203E14CE}">
      <dgm:prSet/>
      <dgm:spPr/>
      <dgm:t>
        <a:bodyPr/>
        <a:lstStyle/>
        <a:p>
          <a:endParaRPr lang="es-ES"/>
        </a:p>
      </dgm:t>
    </dgm:pt>
    <dgm:pt modelId="{CE924410-2E97-4BBA-B70A-08831E977773}" type="sibTrans" cxnId="{81F312DF-A4F9-4A0D-898D-E9B9203E14CE}">
      <dgm:prSet/>
      <dgm:spPr/>
      <dgm:t>
        <a:bodyPr/>
        <a:lstStyle/>
        <a:p>
          <a:endParaRPr lang="es-ES"/>
        </a:p>
      </dgm:t>
    </dgm:pt>
    <dgm:pt modelId="{E0D05E91-1023-4A4B-A857-5A200F79975C}">
      <dgm:prSet/>
      <dgm:spPr>
        <a:solidFill>
          <a:schemeClr val="accent2">
            <a:tint val="40000"/>
            <a:hueOff val="-10945993"/>
            <a:satOff val="31321"/>
            <a:lumOff val="-2084"/>
            <a:alpha val="69233"/>
          </a:schemeClr>
        </a:solidFill>
      </dgm:spPr>
      <dgm:t>
        <a:bodyPr/>
        <a:lstStyle/>
        <a:p>
          <a:r>
            <a:rPr lang="es-ES" dirty="0"/>
            <a:t>En la Comunidad Autónoma del País Vasco se declara la </a:t>
          </a:r>
          <a:r>
            <a:rPr lang="es-ES" dirty="0" err="1"/>
            <a:t>SGAi</a:t>
          </a:r>
          <a:endParaRPr lang="es-ES" dirty="0"/>
        </a:p>
      </dgm:t>
    </dgm:pt>
    <dgm:pt modelId="{1B312C28-88B4-4704-8937-7D26D25EC559}" type="parTrans" cxnId="{7D9CBC0D-E2A2-4EBB-BDD6-A3F2A99B73C6}">
      <dgm:prSet/>
      <dgm:spPr/>
      <dgm:t>
        <a:bodyPr/>
        <a:lstStyle/>
        <a:p>
          <a:endParaRPr lang="es-ES"/>
        </a:p>
      </dgm:t>
    </dgm:pt>
    <dgm:pt modelId="{C9931453-92E6-4DA6-8E10-918649FACE6A}" type="sibTrans" cxnId="{7D9CBC0D-E2A2-4EBB-BDD6-A3F2A99B73C6}">
      <dgm:prSet/>
      <dgm:spPr/>
      <dgm:t>
        <a:bodyPr/>
        <a:lstStyle/>
        <a:p>
          <a:endParaRPr lang="es-ES"/>
        </a:p>
      </dgm:t>
    </dgm:pt>
    <dgm:pt modelId="{E831E100-1147-463B-AAEA-0E39891880B3}" type="pres">
      <dgm:prSet presAssocID="{E53DA096-D697-401A-B6A8-79ABF51C1773}" presName="Name0" presStyleCnt="0">
        <dgm:presLayoutVars>
          <dgm:dir/>
          <dgm:animLvl val="lvl"/>
          <dgm:resizeHandles val="exact"/>
        </dgm:presLayoutVars>
      </dgm:prSet>
      <dgm:spPr/>
    </dgm:pt>
    <dgm:pt modelId="{20554128-8672-4633-AE1C-DB9A9A0C2C94}" type="pres">
      <dgm:prSet presAssocID="{999D2F12-F83A-46FD-AE76-34062671CD70}" presName="composite" presStyleCnt="0"/>
      <dgm:spPr/>
    </dgm:pt>
    <dgm:pt modelId="{D75F5F4E-D802-4799-BF30-BD442A5247D9}" type="pres">
      <dgm:prSet presAssocID="{999D2F12-F83A-46FD-AE76-34062671CD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DA415C1-90C6-4454-B672-4010093BC1C9}" type="pres">
      <dgm:prSet presAssocID="{999D2F12-F83A-46FD-AE76-34062671CD70}" presName="desTx" presStyleLbl="alignAccFollowNode1" presStyleIdx="0" presStyleCnt="4">
        <dgm:presLayoutVars>
          <dgm:bulletEnabled val="1"/>
        </dgm:presLayoutVars>
      </dgm:prSet>
      <dgm:spPr/>
    </dgm:pt>
    <dgm:pt modelId="{561C724E-5828-46D9-92E8-D72B062C2F18}" type="pres">
      <dgm:prSet presAssocID="{8EC642F5-03C2-407B-B259-4AFFEC388CD7}" presName="space" presStyleCnt="0"/>
      <dgm:spPr/>
    </dgm:pt>
    <dgm:pt modelId="{90459768-BAC5-47EB-9D80-049927F8A9AA}" type="pres">
      <dgm:prSet presAssocID="{327A5E45-2DDB-408B-B3D8-4F1B40A040B6}" presName="composite" presStyleCnt="0"/>
      <dgm:spPr/>
    </dgm:pt>
    <dgm:pt modelId="{5C738066-2451-45DB-84DC-5A8DD77DA6BD}" type="pres">
      <dgm:prSet presAssocID="{327A5E45-2DDB-408B-B3D8-4F1B40A040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5BB972C-C133-4371-993A-AAE2278CDC4F}" type="pres">
      <dgm:prSet presAssocID="{327A5E45-2DDB-408B-B3D8-4F1B40A040B6}" presName="desTx" presStyleLbl="alignAccFollowNode1" presStyleIdx="1" presStyleCnt="4">
        <dgm:presLayoutVars>
          <dgm:bulletEnabled val="1"/>
        </dgm:presLayoutVars>
      </dgm:prSet>
      <dgm:spPr/>
    </dgm:pt>
    <dgm:pt modelId="{EE6949E2-7CB4-4ABC-9315-BC406449B5B1}" type="pres">
      <dgm:prSet presAssocID="{ACFDCD14-6B15-4D55-A785-EBE1BF2F4BC8}" presName="space" presStyleCnt="0"/>
      <dgm:spPr/>
    </dgm:pt>
    <dgm:pt modelId="{06B0F029-2868-4233-BAD1-7AAFDD7239DB}" type="pres">
      <dgm:prSet presAssocID="{86EB9944-76DE-4284-B491-A76E72F7ACFF}" presName="composite" presStyleCnt="0"/>
      <dgm:spPr/>
    </dgm:pt>
    <dgm:pt modelId="{F18DB926-1687-45D1-AED6-C1EE3013E750}" type="pres">
      <dgm:prSet presAssocID="{86EB9944-76DE-4284-B491-A76E72F7ACF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B455560-28AB-4663-BEBD-3BDA0EACD458}" type="pres">
      <dgm:prSet presAssocID="{86EB9944-76DE-4284-B491-A76E72F7ACFF}" presName="desTx" presStyleLbl="alignAccFollowNode1" presStyleIdx="2" presStyleCnt="4">
        <dgm:presLayoutVars>
          <dgm:bulletEnabled val="1"/>
        </dgm:presLayoutVars>
      </dgm:prSet>
      <dgm:spPr/>
    </dgm:pt>
    <dgm:pt modelId="{2B1543FE-BF6A-4895-A8AA-5FB8B6C89DF8}" type="pres">
      <dgm:prSet presAssocID="{58BD6796-CED5-4454-81E9-492945DF8AB5}" presName="space" presStyleCnt="0"/>
      <dgm:spPr/>
    </dgm:pt>
    <dgm:pt modelId="{7DA16849-617D-4976-9623-2F5E76FAD12B}" type="pres">
      <dgm:prSet presAssocID="{7B887B9C-0F8D-40A7-BB51-B6F6EDEB6C8C}" presName="composite" presStyleCnt="0"/>
      <dgm:spPr/>
    </dgm:pt>
    <dgm:pt modelId="{75B0F99B-A6A9-464E-9969-AC1BCA05C3F9}" type="pres">
      <dgm:prSet presAssocID="{7B887B9C-0F8D-40A7-BB51-B6F6EDEB6C8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7CF02C4-2D4C-4A18-BAC5-AC45BA2F8F7E}" type="pres">
      <dgm:prSet presAssocID="{7B887B9C-0F8D-40A7-BB51-B6F6EDEB6C8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985A90A-44CE-4CDE-B596-9F02E5896AF7}" srcId="{741A951B-A72A-4F02-A79B-CD84D24B69CF}" destId="{36ADE7FF-31DA-4B7C-AAA0-8872FACA6B24}" srcOrd="2" destOrd="0" parTransId="{FFE8394D-B129-4E05-8BF3-E0F4AD71F76D}" sibTransId="{AA37DE59-92C1-466F-A00D-C750FB87FB51}"/>
    <dgm:cxn modelId="{7D9CBC0D-E2A2-4EBB-BDD6-A3F2A99B73C6}" srcId="{7B887B9C-0F8D-40A7-BB51-B6F6EDEB6C8C}" destId="{E0D05E91-1023-4A4B-A857-5A200F79975C}" srcOrd="2" destOrd="0" parTransId="{1B312C28-88B4-4704-8937-7D26D25EC559}" sibTransId="{C9931453-92E6-4DA6-8E10-918649FACE6A}"/>
    <dgm:cxn modelId="{961B390E-6119-754A-8426-20E1CAAB361B}" type="presOf" srcId="{E0D05E91-1023-4A4B-A857-5A200F79975C}" destId="{27CF02C4-2D4C-4A18-BAC5-AC45BA2F8F7E}" srcOrd="0" destOrd="2" presId="urn:microsoft.com/office/officeart/2005/8/layout/hList1"/>
    <dgm:cxn modelId="{B0AF230F-C7A4-3745-96E1-131B7CED97F9}" type="presOf" srcId="{C9F0E98D-49B1-41AC-ACDC-E889C31DA3F3}" destId="{7B455560-28AB-4663-BEBD-3BDA0EACD458}" srcOrd="0" destOrd="0" presId="urn:microsoft.com/office/officeart/2005/8/layout/hList1"/>
    <dgm:cxn modelId="{223B1821-CBED-4808-B7D9-BEA628D801DE}" srcId="{741A951B-A72A-4F02-A79B-CD84D24B69CF}" destId="{1C2627E7-D414-4CB5-8F89-7AC348DC9BB8}" srcOrd="4" destOrd="0" parTransId="{FEA228FF-7862-41FC-88BB-BA3BBF64D7A4}" sibTransId="{6484A769-9F43-4817-BB4D-41439F373D64}"/>
    <dgm:cxn modelId="{E5A57134-A754-614C-A460-1AE75D0CAF7D}" type="presOf" srcId="{E53DA096-D697-401A-B6A8-79ABF51C1773}" destId="{E831E100-1147-463B-AAEA-0E39891880B3}" srcOrd="0" destOrd="0" presId="urn:microsoft.com/office/officeart/2005/8/layout/hList1"/>
    <dgm:cxn modelId="{6EE09738-A448-43D0-A2E9-284EC8CE6728}" srcId="{86EB9944-76DE-4284-B491-A76E72F7ACFF}" destId="{C9F0E98D-49B1-41AC-ACDC-E889C31DA3F3}" srcOrd="0" destOrd="0" parTransId="{10F10411-70AF-44DB-AF7C-B57AE082495A}" sibTransId="{C49CB904-7422-4FB6-AB4F-A0DB8AF6152B}"/>
    <dgm:cxn modelId="{5B48D438-44DF-4AC6-A27E-E97859963575}" srcId="{7B887B9C-0F8D-40A7-BB51-B6F6EDEB6C8C}" destId="{F80606E0-BF45-4833-9C84-2220C6653B71}" srcOrd="3" destOrd="0" parTransId="{4EE86646-6B32-429F-9C81-F33CF492DFE4}" sibTransId="{F3DCBDDF-BCB9-437C-88DC-F2A4C1469EE7}"/>
    <dgm:cxn modelId="{0F6F183B-B3E7-0D48-AB4B-6174ABF453AF}" type="presOf" srcId="{BB4A1756-A89B-49A9-8963-8EE83F6E764D}" destId="{27CF02C4-2D4C-4A18-BAC5-AC45BA2F8F7E}" srcOrd="0" destOrd="1" presId="urn:microsoft.com/office/officeart/2005/8/layout/hList1"/>
    <dgm:cxn modelId="{81DF273D-893A-4F3C-9464-A1E303560B4A}" srcId="{C9F0E98D-49B1-41AC-ACDC-E889C31DA3F3}" destId="{424BD430-0A78-4DED-9862-855E0735538C}" srcOrd="3" destOrd="0" parTransId="{C0284D5E-0D0C-48D0-BDBF-F6F342557F77}" sibTransId="{46BD58D6-384C-41F6-9C08-40C2EDBE61EF}"/>
    <dgm:cxn modelId="{9E5DE93F-4FC8-4328-9472-96AEAC8A39D7}" srcId="{741A951B-A72A-4F02-A79B-CD84D24B69CF}" destId="{F0C4A864-D8A6-44E7-AE9E-C50151A0AA4E}" srcOrd="1" destOrd="0" parTransId="{60AE8E1F-C076-4500-9571-C7C1B753153A}" sibTransId="{82F07F21-21C2-4458-8602-40B35D699698}"/>
    <dgm:cxn modelId="{66892E5D-760D-447E-A658-9D86340B2B68}" srcId="{C9F0E98D-49B1-41AC-ACDC-E889C31DA3F3}" destId="{07402E48-1F97-41A5-BF81-753DC10B2C74}" srcOrd="0" destOrd="0" parTransId="{D700B7DE-AADA-4CF0-B064-F2B5D63CDF40}" sibTransId="{6AB274E7-3B71-4E20-ACAC-3EB599A03873}"/>
    <dgm:cxn modelId="{757C8C5F-27B8-C94E-A34B-5578A298086B}" type="presOf" srcId="{999D2F12-F83A-46FD-AE76-34062671CD70}" destId="{D75F5F4E-D802-4799-BF30-BD442A5247D9}" srcOrd="0" destOrd="0" presId="urn:microsoft.com/office/officeart/2005/8/layout/hList1"/>
    <dgm:cxn modelId="{187E5541-25F9-4BF0-A2A7-576C6D069900}" srcId="{741A951B-A72A-4F02-A79B-CD84D24B69CF}" destId="{7060D6AC-DB82-42CC-9551-20197068CCFB}" srcOrd="0" destOrd="0" parTransId="{21125840-95A1-45B4-A6C8-C7BA69DFB76B}" sibTransId="{DA1527CD-A7AA-4301-99BE-E96B389F3BA0}"/>
    <dgm:cxn modelId="{46EA2663-D354-0846-99DD-C7D2335B28D3}" type="presOf" srcId="{772CE976-9E72-411C-9EC2-E4940DB06D55}" destId="{1DA415C1-90C6-4454-B672-4010093BC1C9}" srcOrd="0" destOrd="0" presId="urn:microsoft.com/office/officeart/2005/8/layout/hList1"/>
    <dgm:cxn modelId="{9BBB0169-CDCD-7C47-8CFF-E0612BB7E7D2}" type="presOf" srcId="{424BD430-0A78-4DED-9862-855E0735538C}" destId="{7B455560-28AB-4663-BEBD-3BDA0EACD458}" srcOrd="0" destOrd="4" presId="urn:microsoft.com/office/officeart/2005/8/layout/hList1"/>
    <dgm:cxn modelId="{F145266F-5276-42E7-A1F9-EB6D74C000BE}" srcId="{E53DA096-D697-401A-B6A8-79ABF51C1773}" destId="{327A5E45-2DDB-408B-B3D8-4F1B40A040B6}" srcOrd="1" destOrd="0" parTransId="{3191E4EF-BAE7-48DB-9ADF-6C37025EADFB}" sibTransId="{ACFDCD14-6B15-4D55-A785-EBE1BF2F4BC8}"/>
    <dgm:cxn modelId="{D89A9470-A6B5-4814-8462-F4447F5C88B5}" srcId="{327A5E45-2DDB-408B-B3D8-4F1B40A040B6}" destId="{741A951B-A72A-4F02-A79B-CD84D24B69CF}" srcOrd="0" destOrd="0" parTransId="{05753030-B095-42C9-9B74-BDD70B1554AC}" sibTransId="{67C2ACB1-02E9-4133-9584-56D4CAEAF18E}"/>
    <dgm:cxn modelId="{4A740E76-E48B-AE43-86A9-56CA7A91CFF5}" type="presOf" srcId="{327A5E45-2DDB-408B-B3D8-4F1B40A040B6}" destId="{5C738066-2451-45DB-84DC-5A8DD77DA6BD}" srcOrd="0" destOrd="0" presId="urn:microsoft.com/office/officeart/2005/8/layout/hList1"/>
    <dgm:cxn modelId="{0EB6C559-AC01-4BAA-9718-61CA29E2A3C9}" srcId="{741A951B-A72A-4F02-A79B-CD84D24B69CF}" destId="{4ACB610B-34BB-4CBA-95BA-CCCC1CD06D59}" srcOrd="3" destOrd="0" parTransId="{B3D64A5D-694A-435E-AC91-B69004466F58}" sibTransId="{A7E705D6-73A9-45C8-9F53-C7DA77049F82}"/>
    <dgm:cxn modelId="{321D647C-FD9C-7849-874F-B295E21706C0}" type="presOf" srcId="{36ADE7FF-31DA-4B7C-AAA0-8872FACA6B24}" destId="{C5BB972C-C133-4371-993A-AAE2278CDC4F}" srcOrd="0" destOrd="3" presId="urn:microsoft.com/office/officeart/2005/8/layout/hList1"/>
    <dgm:cxn modelId="{78FEEA85-C19A-4EA0-9A9F-336349CB820F}" srcId="{E53DA096-D697-401A-B6A8-79ABF51C1773}" destId="{999D2F12-F83A-46FD-AE76-34062671CD70}" srcOrd="0" destOrd="0" parTransId="{A2EB1404-D4B1-41C9-9E66-17430278D663}" sibTransId="{8EC642F5-03C2-407B-B259-4AFFEC388CD7}"/>
    <dgm:cxn modelId="{FC108587-CB02-0643-A562-7121C8B8B647}" type="presOf" srcId="{25C35DCF-617F-41F8-BC07-D930B777F9C1}" destId="{7B455560-28AB-4663-BEBD-3BDA0EACD458}" srcOrd="0" destOrd="3" presId="urn:microsoft.com/office/officeart/2005/8/layout/hList1"/>
    <dgm:cxn modelId="{82E3028F-9F05-4E38-A881-0BBC961C47FE}" srcId="{C9F0E98D-49B1-41AC-ACDC-E889C31DA3F3}" destId="{E2E754D5-3FC6-4FB6-931A-3869F04C83CB}" srcOrd="4" destOrd="0" parTransId="{DA965BA4-5698-4566-AAAD-12CBE52CE0E4}" sibTransId="{7D0F2489-BF41-4B1D-8F7B-3CBB4B0BC0E8}"/>
    <dgm:cxn modelId="{DDAE589C-6DB3-A24C-A217-534F5CD994CF}" type="presOf" srcId="{86EB9944-76DE-4284-B491-A76E72F7ACFF}" destId="{F18DB926-1687-45D1-AED6-C1EE3013E750}" srcOrd="0" destOrd="0" presId="urn:microsoft.com/office/officeart/2005/8/layout/hList1"/>
    <dgm:cxn modelId="{DD9C829F-0543-8D40-BA76-CF6349E75423}" type="presOf" srcId="{4ACB610B-34BB-4CBA-95BA-CCCC1CD06D59}" destId="{C5BB972C-C133-4371-993A-AAE2278CDC4F}" srcOrd="0" destOrd="4" presId="urn:microsoft.com/office/officeart/2005/8/layout/hList1"/>
    <dgm:cxn modelId="{E7DE0FA1-9989-427E-A9DE-23BCDF9BECF2}" srcId="{999D2F12-F83A-46FD-AE76-34062671CD70}" destId="{772CE976-9E72-411C-9EC2-E4940DB06D55}" srcOrd="0" destOrd="0" parTransId="{9582C760-DB04-4668-8672-A3600B0FBA0F}" sibTransId="{183C6D4C-049A-4860-9D24-746BB10D9354}"/>
    <dgm:cxn modelId="{74B31EA7-5F40-4A6A-8432-43002CDF1CA6}" srcId="{C9F0E98D-49B1-41AC-ACDC-E889C31DA3F3}" destId="{0510B81E-5AED-4797-8BDD-95D18048ED3D}" srcOrd="1" destOrd="0" parTransId="{9D073CBD-EA16-4A84-8603-0B27A9516D12}" sibTransId="{43BF8C4A-6A5F-4053-A1CC-0C0C2C441905}"/>
    <dgm:cxn modelId="{8337ABA9-A63C-4C8D-A0E7-1200A8042F4D}" srcId="{C9F0E98D-49B1-41AC-ACDC-E889C31DA3F3}" destId="{25C35DCF-617F-41F8-BC07-D930B777F9C1}" srcOrd="2" destOrd="0" parTransId="{26C87C7E-42A1-4C0E-9F84-D69E4D827A43}" sibTransId="{49BE5C26-C3EA-408C-B8E2-5C06625C5927}"/>
    <dgm:cxn modelId="{109C52AD-60BE-0B41-BEAF-02B1DEF94B1C}" type="presOf" srcId="{0510B81E-5AED-4797-8BDD-95D18048ED3D}" destId="{7B455560-28AB-4663-BEBD-3BDA0EACD458}" srcOrd="0" destOrd="2" presId="urn:microsoft.com/office/officeart/2005/8/layout/hList1"/>
    <dgm:cxn modelId="{6CF0B1B1-2B6B-274C-9072-F6150767622C}" type="presOf" srcId="{7B887B9C-0F8D-40A7-BB51-B6F6EDEB6C8C}" destId="{75B0F99B-A6A9-464E-9969-AC1BCA05C3F9}" srcOrd="0" destOrd="0" presId="urn:microsoft.com/office/officeart/2005/8/layout/hList1"/>
    <dgm:cxn modelId="{507C8DB4-84F1-E848-B64F-5C904DA89F12}" type="presOf" srcId="{F80606E0-BF45-4833-9C84-2220C6653B71}" destId="{27CF02C4-2D4C-4A18-BAC5-AC45BA2F8F7E}" srcOrd="0" destOrd="3" presId="urn:microsoft.com/office/officeart/2005/8/layout/hList1"/>
    <dgm:cxn modelId="{DB401DB8-6D7B-9D4A-A7FA-912243913B05}" type="presOf" srcId="{F0C4A864-D8A6-44E7-AE9E-C50151A0AA4E}" destId="{C5BB972C-C133-4371-993A-AAE2278CDC4F}" srcOrd="0" destOrd="2" presId="urn:microsoft.com/office/officeart/2005/8/layout/hList1"/>
    <dgm:cxn modelId="{187DB8BD-8517-6744-A638-FE0B4EDD0E46}" type="presOf" srcId="{07402E48-1F97-41A5-BF81-753DC10B2C74}" destId="{7B455560-28AB-4663-BEBD-3BDA0EACD458}" srcOrd="0" destOrd="1" presId="urn:microsoft.com/office/officeart/2005/8/layout/hList1"/>
    <dgm:cxn modelId="{E687FEC6-8C44-CF41-8076-187C17710E8F}" type="presOf" srcId="{E2E754D5-3FC6-4FB6-931A-3869F04C83CB}" destId="{7B455560-28AB-4663-BEBD-3BDA0EACD458}" srcOrd="0" destOrd="5" presId="urn:microsoft.com/office/officeart/2005/8/layout/hList1"/>
    <dgm:cxn modelId="{5F7AE1D7-C6E9-43B2-B325-8BC210BF5F2E}" srcId="{7B887B9C-0F8D-40A7-BB51-B6F6EDEB6C8C}" destId="{F1D027F5-87C5-4C41-BBFB-0CE0DCFA0615}" srcOrd="0" destOrd="0" parTransId="{F20B87F9-C806-4D3D-8DD8-70ADFC2F91A8}" sibTransId="{905AFAF9-E4CC-4CC4-8A84-FBF93547B42A}"/>
    <dgm:cxn modelId="{81F312DF-A4F9-4A0D-898D-E9B9203E14CE}" srcId="{7B887B9C-0F8D-40A7-BB51-B6F6EDEB6C8C}" destId="{BB4A1756-A89B-49A9-8963-8EE83F6E764D}" srcOrd="1" destOrd="0" parTransId="{722BC7F1-3082-4AD1-BF56-EE06DA2C1E43}" sibTransId="{CE924410-2E97-4BBA-B70A-08831E977773}"/>
    <dgm:cxn modelId="{707C44E9-05B5-7C42-9199-AE54F3F50A5E}" type="presOf" srcId="{F1D027F5-87C5-4C41-BBFB-0CE0DCFA0615}" destId="{27CF02C4-2D4C-4A18-BAC5-AC45BA2F8F7E}" srcOrd="0" destOrd="0" presId="urn:microsoft.com/office/officeart/2005/8/layout/hList1"/>
    <dgm:cxn modelId="{B9B7CBED-9563-AA42-90F6-2DC520C2BAE6}" type="presOf" srcId="{1C2627E7-D414-4CB5-8F89-7AC348DC9BB8}" destId="{C5BB972C-C133-4371-993A-AAE2278CDC4F}" srcOrd="0" destOrd="5" presId="urn:microsoft.com/office/officeart/2005/8/layout/hList1"/>
    <dgm:cxn modelId="{7EDF6DF0-F724-41A8-A808-6AB54B3AC784}" srcId="{E53DA096-D697-401A-B6A8-79ABF51C1773}" destId="{86EB9944-76DE-4284-B491-A76E72F7ACFF}" srcOrd="2" destOrd="0" parTransId="{176FEE7E-59EC-4BC4-AC4B-9577ABA3989E}" sibTransId="{58BD6796-CED5-4454-81E9-492945DF8AB5}"/>
    <dgm:cxn modelId="{69E89EF2-244E-45E8-AE97-5312DA767819}" srcId="{E53DA096-D697-401A-B6A8-79ABF51C1773}" destId="{7B887B9C-0F8D-40A7-BB51-B6F6EDEB6C8C}" srcOrd="3" destOrd="0" parTransId="{271480EA-F979-4150-AB07-9042B1CD7E9A}" sibTransId="{B2924030-E324-48DB-B40F-D7C625282D13}"/>
    <dgm:cxn modelId="{5CC47FF4-FB55-5141-A575-6242DFA4E63E}" type="presOf" srcId="{741A951B-A72A-4F02-A79B-CD84D24B69CF}" destId="{C5BB972C-C133-4371-993A-AAE2278CDC4F}" srcOrd="0" destOrd="0" presId="urn:microsoft.com/office/officeart/2005/8/layout/hList1"/>
    <dgm:cxn modelId="{1502EDF8-867A-9549-AF88-6A51C28F1489}" type="presOf" srcId="{7060D6AC-DB82-42CC-9551-20197068CCFB}" destId="{C5BB972C-C133-4371-993A-AAE2278CDC4F}" srcOrd="0" destOrd="1" presId="urn:microsoft.com/office/officeart/2005/8/layout/hList1"/>
    <dgm:cxn modelId="{85704781-9700-FF44-959D-EA04492F90A7}" type="presParOf" srcId="{E831E100-1147-463B-AAEA-0E39891880B3}" destId="{20554128-8672-4633-AE1C-DB9A9A0C2C94}" srcOrd="0" destOrd="0" presId="urn:microsoft.com/office/officeart/2005/8/layout/hList1"/>
    <dgm:cxn modelId="{6BDB1287-16EF-B943-B286-A4FAF078673A}" type="presParOf" srcId="{20554128-8672-4633-AE1C-DB9A9A0C2C94}" destId="{D75F5F4E-D802-4799-BF30-BD442A5247D9}" srcOrd="0" destOrd="0" presId="urn:microsoft.com/office/officeart/2005/8/layout/hList1"/>
    <dgm:cxn modelId="{F6EF5A17-02BE-0E4F-AD4F-F50DEAABC9FA}" type="presParOf" srcId="{20554128-8672-4633-AE1C-DB9A9A0C2C94}" destId="{1DA415C1-90C6-4454-B672-4010093BC1C9}" srcOrd="1" destOrd="0" presId="urn:microsoft.com/office/officeart/2005/8/layout/hList1"/>
    <dgm:cxn modelId="{9FB59F2A-0F95-8149-B3C7-80167A4AE662}" type="presParOf" srcId="{E831E100-1147-463B-AAEA-0E39891880B3}" destId="{561C724E-5828-46D9-92E8-D72B062C2F18}" srcOrd="1" destOrd="0" presId="urn:microsoft.com/office/officeart/2005/8/layout/hList1"/>
    <dgm:cxn modelId="{6ED337D5-9E0D-9746-BB47-6701AD95B215}" type="presParOf" srcId="{E831E100-1147-463B-AAEA-0E39891880B3}" destId="{90459768-BAC5-47EB-9D80-049927F8A9AA}" srcOrd="2" destOrd="0" presId="urn:microsoft.com/office/officeart/2005/8/layout/hList1"/>
    <dgm:cxn modelId="{F3A805BE-431E-2E4F-98CB-D34E63F7754A}" type="presParOf" srcId="{90459768-BAC5-47EB-9D80-049927F8A9AA}" destId="{5C738066-2451-45DB-84DC-5A8DD77DA6BD}" srcOrd="0" destOrd="0" presId="urn:microsoft.com/office/officeart/2005/8/layout/hList1"/>
    <dgm:cxn modelId="{27889CF7-B1B9-4947-865A-94E03BBD42C2}" type="presParOf" srcId="{90459768-BAC5-47EB-9D80-049927F8A9AA}" destId="{C5BB972C-C133-4371-993A-AAE2278CDC4F}" srcOrd="1" destOrd="0" presId="urn:microsoft.com/office/officeart/2005/8/layout/hList1"/>
    <dgm:cxn modelId="{D212409C-C70E-3643-A4C9-774F3F547334}" type="presParOf" srcId="{E831E100-1147-463B-AAEA-0E39891880B3}" destId="{EE6949E2-7CB4-4ABC-9315-BC406449B5B1}" srcOrd="3" destOrd="0" presId="urn:microsoft.com/office/officeart/2005/8/layout/hList1"/>
    <dgm:cxn modelId="{CEE6E50C-320E-CC4D-B339-EA6843AEFCBE}" type="presParOf" srcId="{E831E100-1147-463B-AAEA-0E39891880B3}" destId="{06B0F029-2868-4233-BAD1-7AAFDD7239DB}" srcOrd="4" destOrd="0" presId="urn:microsoft.com/office/officeart/2005/8/layout/hList1"/>
    <dgm:cxn modelId="{BBA2C337-89E5-B148-9BD6-134C6FA39A00}" type="presParOf" srcId="{06B0F029-2868-4233-BAD1-7AAFDD7239DB}" destId="{F18DB926-1687-45D1-AED6-C1EE3013E750}" srcOrd="0" destOrd="0" presId="urn:microsoft.com/office/officeart/2005/8/layout/hList1"/>
    <dgm:cxn modelId="{2E159E6B-35C3-1E43-9B71-04FF542F78CF}" type="presParOf" srcId="{06B0F029-2868-4233-BAD1-7AAFDD7239DB}" destId="{7B455560-28AB-4663-BEBD-3BDA0EACD458}" srcOrd="1" destOrd="0" presId="urn:microsoft.com/office/officeart/2005/8/layout/hList1"/>
    <dgm:cxn modelId="{D4B22ECE-BDF8-584E-995E-87B34D4D03DD}" type="presParOf" srcId="{E831E100-1147-463B-AAEA-0E39891880B3}" destId="{2B1543FE-BF6A-4895-A8AA-5FB8B6C89DF8}" srcOrd="5" destOrd="0" presId="urn:microsoft.com/office/officeart/2005/8/layout/hList1"/>
    <dgm:cxn modelId="{FCCAE97E-9B23-5C4F-8287-27F502B50C88}" type="presParOf" srcId="{E831E100-1147-463B-AAEA-0E39891880B3}" destId="{7DA16849-617D-4976-9623-2F5E76FAD12B}" srcOrd="6" destOrd="0" presId="urn:microsoft.com/office/officeart/2005/8/layout/hList1"/>
    <dgm:cxn modelId="{817F9E4D-02B8-7F4E-9408-853C732A1483}" type="presParOf" srcId="{7DA16849-617D-4976-9623-2F5E76FAD12B}" destId="{75B0F99B-A6A9-464E-9969-AC1BCA05C3F9}" srcOrd="0" destOrd="0" presId="urn:microsoft.com/office/officeart/2005/8/layout/hList1"/>
    <dgm:cxn modelId="{E866DC40-19D1-A542-A8A5-A0D909E21971}" type="presParOf" srcId="{7DA16849-617D-4976-9623-2F5E76FAD12B}" destId="{27CF02C4-2D4C-4A18-BAC5-AC45BA2F8F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685EC-0B9B-4BEA-BA0F-237406F8B717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EE91C1AD-B642-4596-A505-20259B27FFF3}">
      <dgm:prSet phldrT="[Texto]"/>
      <dgm:spPr>
        <a:solidFill>
          <a:srgbClr val="6BAB72"/>
        </a:solidFill>
      </dgm:spPr>
      <dgm:t>
        <a:bodyPr/>
        <a:lstStyle/>
        <a:p>
          <a:r>
            <a:rPr lang="es-ES" dirty="0"/>
            <a:t>Objetivo principal</a:t>
          </a:r>
        </a:p>
      </dgm:t>
    </dgm:pt>
    <dgm:pt modelId="{6849455D-1F3F-4512-B72A-A97927A116BC}" type="parTrans" cxnId="{6457CF90-C083-4D0E-8FE6-76898901BE98}">
      <dgm:prSet/>
      <dgm:spPr/>
      <dgm:t>
        <a:bodyPr/>
        <a:lstStyle/>
        <a:p>
          <a:endParaRPr lang="es-ES"/>
        </a:p>
      </dgm:t>
    </dgm:pt>
    <dgm:pt modelId="{59912959-9731-41D0-A9AF-C69ECF693683}" type="sibTrans" cxnId="{6457CF90-C083-4D0E-8FE6-76898901BE98}">
      <dgm:prSet/>
      <dgm:spPr/>
      <dgm:t>
        <a:bodyPr/>
        <a:lstStyle/>
        <a:p>
          <a:endParaRPr lang="es-ES"/>
        </a:p>
      </dgm:t>
    </dgm:pt>
    <dgm:pt modelId="{2F0EE6DB-52A9-4B0B-A9A9-C02483CD94EF}">
      <dgm:prSet phldrT="[Texto]"/>
      <dgm:spPr>
        <a:solidFill>
          <a:schemeClr val="l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es-ES" dirty="0"/>
            <a:t>Conocer el impacto del </a:t>
          </a:r>
          <a:r>
            <a:rPr lang="es-ES" i="1" dirty="0" err="1"/>
            <a:t>Streptococcus</a:t>
          </a:r>
          <a:r>
            <a:rPr lang="es-ES" i="1" dirty="0"/>
            <a:t> </a:t>
          </a:r>
          <a:r>
            <a:rPr lang="es-ES" i="1" dirty="0" err="1"/>
            <a:t>pyogenes</a:t>
          </a:r>
          <a:r>
            <a:rPr lang="es-ES" i="1" dirty="0"/>
            <a:t> </a:t>
          </a:r>
          <a:r>
            <a:rPr lang="es-ES" dirty="0"/>
            <a:t>y su abordaje en caso de exposición</a:t>
          </a:r>
        </a:p>
      </dgm:t>
    </dgm:pt>
    <dgm:pt modelId="{63002AB5-9882-48C2-9917-89E85B6D1B7D}" type="parTrans" cxnId="{93EE6E2D-8627-4B92-90D3-EE2B3E38695C}">
      <dgm:prSet/>
      <dgm:spPr/>
      <dgm:t>
        <a:bodyPr/>
        <a:lstStyle/>
        <a:p>
          <a:endParaRPr lang="es-ES"/>
        </a:p>
      </dgm:t>
    </dgm:pt>
    <dgm:pt modelId="{12759D9F-E732-45EC-A093-DF536068CFA0}" type="sibTrans" cxnId="{93EE6E2D-8627-4B92-90D3-EE2B3E38695C}">
      <dgm:prSet/>
      <dgm:spPr/>
      <dgm:t>
        <a:bodyPr/>
        <a:lstStyle/>
        <a:p>
          <a:endParaRPr lang="es-ES"/>
        </a:p>
      </dgm:t>
    </dgm:pt>
    <dgm:pt modelId="{70072657-4DFC-4C1E-ACBC-B3C75A7449F9}">
      <dgm:prSet phldrT="[Texto]"/>
      <dgm:spPr>
        <a:solidFill>
          <a:srgbClr val="6BAB72"/>
        </a:solidFill>
      </dgm:spPr>
      <dgm:t>
        <a:bodyPr/>
        <a:lstStyle/>
        <a:p>
          <a:r>
            <a:rPr lang="es-ES" dirty="0"/>
            <a:t>Objetivos secundarios </a:t>
          </a:r>
        </a:p>
      </dgm:t>
    </dgm:pt>
    <dgm:pt modelId="{AE180DA4-D50F-46F1-A6C6-F798E7C70B2A}" type="parTrans" cxnId="{DC761A3D-A8E9-4EBD-A6B2-6B932D8B2901}">
      <dgm:prSet/>
      <dgm:spPr/>
      <dgm:t>
        <a:bodyPr/>
        <a:lstStyle/>
        <a:p>
          <a:endParaRPr lang="es-ES"/>
        </a:p>
      </dgm:t>
    </dgm:pt>
    <dgm:pt modelId="{F2A93E2C-F464-4BF8-A6C7-171853BFDF33}" type="sibTrans" cxnId="{DC761A3D-A8E9-4EBD-A6B2-6B932D8B2901}">
      <dgm:prSet/>
      <dgm:spPr/>
      <dgm:t>
        <a:bodyPr/>
        <a:lstStyle/>
        <a:p>
          <a:endParaRPr lang="es-ES"/>
        </a:p>
      </dgm:t>
    </dgm:pt>
    <dgm:pt modelId="{DC7109D8-4190-4DD0-AD05-4B1D08ED71AC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Conocer la epidemiología de la enfermedad</a:t>
          </a:r>
        </a:p>
      </dgm:t>
    </dgm:pt>
    <dgm:pt modelId="{8E5BBD27-2715-421E-819B-E48F62CC5B96}" type="parTrans" cxnId="{D4041505-EECC-46D6-A57D-5E8E05C11A10}">
      <dgm:prSet/>
      <dgm:spPr/>
      <dgm:t>
        <a:bodyPr/>
        <a:lstStyle/>
        <a:p>
          <a:endParaRPr lang="es-ES"/>
        </a:p>
      </dgm:t>
    </dgm:pt>
    <dgm:pt modelId="{224CCFE6-CCA7-4772-B2B6-23237A379B73}" type="sibTrans" cxnId="{D4041505-EECC-46D6-A57D-5E8E05C11A10}">
      <dgm:prSet/>
      <dgm:spPr/>
      <dgm:t>
        <a:bodyPr/>
        <a:lstStyle/>
        <a:p>
          <a:endParaRPr lang="es-ES"/>
        </a:p>
      </dgm:t>
    </dgm:pt>
    <dgm:pt modelId="{329E2C55-D45A-4B7D-B14D-11AE89079629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Establecer criterios para evaluar la exposición de riesgo</a:t>
          </a:r>
        </a:p>
      </dgm:t>
    </dgm:pt>
    <dgm:pt modelId="{F9A3FBEC-F6B5-4571-81CC-F65885F64820}" type="parTrans" cxnId="{82429CE9-C912-4ED1-B999-80BCE8F6934A}">
      <dgm:prSet/>
      <dgm:spPr/>
      <dgm:t>
        <a:bodyPr/>
        <a:lstStyle/>
        <a:p>
          <a:endParaRPr lang="es-ES"/>
        </a:p>
      </dgm:t>
    </dgm:pt>
    <dgm:pt modelId="{4220C51C-6B79-4CEE-85A9-1F05E6BF3D2B}" type="sibTrans" cxnId="{82429CE9-C912-4ED1-B999-80BCE8F6934A}">
      <dgm:prSet/>
      <dgm:spPr/>
      <dgm:t>
        <a:bodyPr/>
        <a:lstStyle/>
        <a:p>
          <a:endParaRPr lang="es-ES"/>
        </a:p>
      </dgm:t>
    </dgm:pt>
    <dgm:pt modelId="{B8570E64-8DB3-4181-A719-2978C94BCB88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Conocer los principales efectos sobre la salud</a:t>
          </a:r>
        </a:p>
      </dgm:t>
    </dgm:pt>
    <dgm:pt modelId="{67054A40-6821-4A21-BF7B-616EC16062F0}" type="parTrans" cxnId="{715C55BF-6762-47AD-8A1C-08280AEAD9A7}">
      <dgm:prSet/>
      <dgm:spPr/>
      <dgm:t>
        <a:bodyPr/>
        <a:lstStyle/>
        <a:p>
          <a:endParaRPr lang="es-ES"/>
        </a:p>
      </dgm:t>
    </dgm:pt>
    <dgm:pt modelId="{920375F7-A465-444E-9DE0-79F6766C4A37}" type="sibTrans" cxnId="{715C55BF-6762-47AD-8A1C-08280AEAD9A7}">
      <dgm:prSet/>
      <dgm:spPr/>
      <dgm:t>
        <a:bodyPr/>
        <a:lstStyle/>
        <a:p>
          <a:endParaRPr lang="es-ES"/>
        </a:p>
      </dgm:t>
    </dgm:pt>
    <dgm:pt modelId="{EE8F4DC1-5D43-493F-BACF-EDA12401A9F0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Conocer las medidas preventivas</a:t>
          </a:r>
        </a:p>
      </dgm:t>
    </dgm:pt>
    <dgm:pt modelId="{B6D3EE98-8883-4007-8D2E-437F01030811}" type="parTrans" cxnId="{610047E9-740E-4FE0-A445-4ADB1A788DF5}">
      <dgm:prSet/>
      <dgm:spPr/>
      <dgm:t>
        <a:bodyPr/>
        <a:lstStyle/>
        <a:p>
          <a:endParaRPr lang="es-ES"/>
        </a:p>
      </dgm:t>
    </dgm:pt>
    <dgm:pt modelId="{A199C493-5FE0-44BA-85BA-D0BFCB750FAA}" type="sibTrans" cxnId="{610047E9-740E-4FE0-A445-4ADB1A788DF5}">
      <dgm:prSet/>
      <dgm:spPr/>
      <dgm:t>
        <a:bodyPr/>
        <a:lstStyle/>
        <a:p>
          <a:endParaRPr lang="es-ES"/>
        </a:p>
      </dgm:t>
    </dgm:pt>
    <dgm:pt modelId="{9DECE905-5722-4093-976A-0FC62ACB5E44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Consideración de brotes</a:t>
          </a:r>
        </a:p>
      </dgm:t>
    </dgm:pt>
    <dgm:pt modelId="{C3369BA1-6698-4C46-B677-CD736050009B}" type="parTrans" cxnId="{234AB15D-CB7B-4790-9E0E-0BF998BAF198}">
      <dgm:prSet/>
      <dgm:spPr/>
      <dgm:t>
        <a:bodyPr/>
        <a:lstStyle/>
        <a:p>
          <a:endParaRPr lang="es-ES"/>
        </a:p>
      </dgm:t>
    </dgm:pt>
    <dgm:pt modelId="{B7E1AD30-091D-4F62-AFDC-EE8743E7376C}" type="sibTrans" cxnId="{234AB15D-CB7B-4790-9E0E-0BF998BAF198}">
      <dgm:prSet/>
      <dgm:spPr/>
      <dgm:t>
        <a:bodyPr/>
        <a:lstStyle/>
        <a:p>
          <a:endParaRPr lang="es-ES"/>
        </a:p>
      </dgm:t>
    </dgm:pt>
    <dgm:pt modelId="{5F70187A-C78E-4EE6-A73A-E9BCED8D7BFC}">
      <dgm:prSet phldrT="[Texto]"/>
      <dgm:spPr>
        <a:solidFill>
          <a:schemeClr val="lt1">
            <a:hueOff val="0"/>
            <a:satOff val="0"/>
            <a:lumOff val="0"/>
            <a:alpha val="50705"/>
          </a:schemeClr>
        </a:solidFill>
        <a:ln>
          <a:solidFill>
            <a:schemeClr val="accent6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/>
            <a:t>Determinar actuaciones tras exposición: quimioprofilaxis</a:t>
          </a:r>
        </a:p>
      </dgm:t>
    </dgm:pt>
    <dgm:pt modelId="{5FC47659-C83D-4A64-8253-B5970E30CFA1}" type="parTrans" cxnId="{673AF436-4ADC-4276-A996-3F05CA9405B0}">
      <dgm:prSet/>
      <dgm:spPr/>
      <dgm:t>
        <a:bodyPr/>
        <a:lstStyle/>
        <a:p>
          <a:endParaRPr lang="es-ES"/>
        </a:p>
      </dgm:t>
    </dgm:pt>
    <dgm:pt modelId="{30034AB1-A634-47A9-9898-EC367512ECEB}" type="sibTrans" cxnId="{673AF436-4ADC-4276-A996-3F05CA9405B0}">
      <dgm:prSet/>
      <dgm:spPr/>
      <dgm:t>
        <a:bodyPr/>
        <a:lstStyle/>
        <a:p>
          <a:endParaRPr lang="es-ES"/>
        </a:p>
      </dgm:t>
    </dgm:pt>
    <dgm:pt modelId="{DBC35B73-EDAF-544F-B58B-8D95067B875A}" type="pres">
      <dgm:prSet presAssocID="{3CF685EC-0B9B-4BEA-BA0F-237406F8B717}" presName="linear" presStyleCnt="0">
        <dgm:presLayoutVars>
          <dgm:dir/>
          <dgm:animLvl val="lvl"/>
          <dgm:resizeHandles val="exact"/>
        </dgm:presLayoutVars>
      </dgm:prSet>
      <dgm:spPr/>
    </dgm:pt>
    <dgm:pt modelId="{B4287828-0752-5E41-9679-9D4D8FC51F86}" type="pres">
      <dgm:prSet presAssocID="{EE91C1AD-B642-4596-A505-20259B27FFF3}" presName="parentLin" presStyleCnt="0"/>
      <dgm:spPr/>
    </dgm:pt>
    <dgm:pt modelId="{0A1DE407-A51E-894D-8CAA-824E0CED35D3}" type="pres">
      <dgm:prSet presAssocID="{EE91C1AD-B642-4596-A505-20259B27FFF3}" presName="parentLeftMargin" presStyleLbl="node1" presStyleIdx="0" presStyleCnt="2"/>
      <dgm:spPr/>
    </dgm:pt>
    <dgm:pt modelId="{AC591934-D365-F64E-B914-95F63FF74067}" type="pres">
      <dgm:prSet presAssocID="{EE91C1AD-B642-4596-A505-20259B27FF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634641-B022-9F40-9A94-CA1AAC9C8254}" type="pres">
      <dgm:prSet presAssocID="{EE91C1AD-B642-4596-A505-20259B27FFF3}" presName="negativeSpace" presStyleCnt="0"/>
      <dgm:spPr/>
    </dgm:pt>
    <dgm:pt modelId="{BBB36184-DB58-AB44-8AD0-44CE451E613D}" type="pres">
      <dgm:prSet presAssocID="{EE91C1AD-B642-4596-A505-20259B27FFF3}" presName="childText" presStyleLbl="conFgAcc1" presStyleIdx="0" presStyleCnt="2">
        <dgm:presLayoutVars>
          <dgm:bulletEnabled val="1"/>
        </dgm:presLayoutVars>
      </dgm:prSet>
      <dgm:spPr/>
    </dgm:pt>
    <dgm:pt modelId="{5CECD655-90EC-B14E-A472-077D3C6E0024}" type="pres">
      <dgm:prSet presAssocID="{59912959-9731-41D0-A9AF-C69ECF693683}" presName="spaceBetweenRectangles" presStyleCnt="0"/>
      <dgm:spPr/>
    </dgm:pt>
    <dgm:pt modelId="{88D852C0-FD97-2E45-A1D9-C66AF6B6C22D}" type="pres">
      <dgm:prSet presAssocID="{70072657-4DFC-4C1E-ACBC-B3C75A7449F9}" presName="parentLin" presStyleCnt="0"/>
      <dgm:spPr/>
    </dgm:pt>
    <dgm:pt modelId="{6FDD9FBA-8836-CB43-8662-957D8ABEC3E1}" type="pres">
      <dgm:prSet presAssocID="{70072657-4DFC-4C1E-ACBC-B3C75A7449F9}" presName="parentLeftMargin" presStyleLbl="node1" presStyleIdx="0" presStyleCnt="2"/>
      <dgm:spPr/>
    </dgm:pt>
    <dgm:pt modelId="{4C86D394-573C-8F40-9448-DFF20CF99FBD}" type="pres">
      <dgm:prSet presAssocID="{70072657-4DFC-4C1E-ACBC-B3C75A7449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8FC095-7570-5841-B6F4-396331FF7585}" type="pres">
      <dgm:prSet presAssocID="{70072657-4DFC-4C1E-ACBC-B3C75A7449F9}" presName="negativeSpace" presStyleCnt="0"/>
      <dgm:spPr/>
    </dgm:pt>
    <dgm:pt modelId="{AEEEBF7A-CAA9-0942-BEC2-F068BF81DDC6}" type="pres">
      <dgm:prSet presAssocID="{70072657-4DFC-4C1E-ACBC-B3C75A7449F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041505-EECC-46D6-A57D-5E8E05C11A10}" srcId="{70072657-4DFC-4C1E-ACBC-B3C75A7449F9}" destId="{DC7109D8-4190-4DD0-AD05-4B1D08ED71AC}" srcOrd="0" destOrd="0" parTransId="{8E5BBD27-2715-421E-819B-E48F62CC5B96}" sibTransId="{224CCFE6-CCA7-4772-B2B6-23237A379B73}"/>
    <dgm:cxn modelId="{48E2581D-1929-4C4A-ACF3-9351E35DDCA9}" type="presOf" srcId="{EE91C1AD-B642-4596-A505-20259B27FFF3}" destId="{0A1DE407-A51E-894D-8CAA-824E0CED35D3}" srcOrd="0" destOrd="0" presId="urn:microsoft.com/office/officeart/2005/8/layout/list1"/>
    <dgm:cxn modelId="{772F0B1E-C945-5941-AED0-85E232E7E337}" type="presOf" srcId="{DC7109D8-4190-4DD0-AD05-4B1D08ED71AC}" destId="{AEEEBF7A-CAA9-0942-BEC2-F068BF81DDC6}" srcOrd="0" destOrd="0" presId="urn:microsoft.com/office/officeart/2005/8/layout/list1"/>
    <dgm:cxn modelId="{93EE6E2D-8627-4B92-90D3-EE2B3E38695C}" srcId="{EE91C1AD-B642-4596-A505-20259B27FFF3}" destId="{2F0EE6DB-52A9-4B0B-A9A9-C02483CD94EF}" srcOrd="0" destOrd="0" parTransId="{63002AB5-9882-48C2-9917-89E85B6D1B7D}" sibTransId="{12759D9F-E732-45EC-A093-DF536068CFA0}"/>
    <dgm:cxn modelId="{673AF436-4ADC-4276-A996-3F05CA9405B0}" srcId="{70072657-4DFC-4C1E-ACBC-B3C75A7449F9}" destId="{5F70187A-C78E-4EE6-A73A-E9BCED8D7BFC}" srcOrd="4" destOrd="0" parTransId="{5FC47659-C83D-4A64-8253-B5970E30CFA1}" sibTransId="{30034AB1-A634-47A9-9898-EC367512ECEB}"/>
    <dgm:cxn modelId="{DC761A3D-A8E9-4EBD-A6B2-6B932D8B2901}" srcId="{3CF685EC-0B9B-4BEA-BA0F-237406F8B717}" destId="{70072657-4DFC-4C1E-ACBC-B3C75A7449F9}" srcOrd="1" destOrd="0" parTransId="{AE180DA4-D50F-46F1-A6C6-F798E7C70B2A}" sibTransId="{F2A93E2C-F464-4BF8-A6C7-171853BFDF33}"/>
    <dgm:cxn modelId="{234AB15D-CB7B-4790-9E0E-0BF998BAF198}" srcId="{70072657-4DFC-4C1E-ACBC-B3C75A7449F9}" destId="{9DECE905-5722-4093-976A-0FC62ACB5E44}" srcOrd="5" destOrd="0" parTransId="{C3369BA1-6698-4C46-B677-CD736050009B}" sibTransId="{B7E1AD30-091D-4F62-AFDC-EE8743E7376C}"/>
    <dgm:cxn modelId="{C93E1160-DD70-1F4A-9AC5-93CDBC0CB961}" type="presOf" srcId="{70072657-4DFC-4C1E-ACBC-B3C75A7449F9}" destId="{4C86D394-573C-8F40-9448-DFF20CF99FBD}" srcOrd="1" destOrd="0" presId="urn:microsoft.com/office/officeart/2005/8/layout/list1"/>
    <dgm:cxn modelId="{203D2F43-7117-EA4A-9C2F-4C2E41610D90}" type="presOf" srcId="{329E2C55-D45A-4B7D-B14D-11AE89079629}" destId="{AEEEBF7A-CAA9-0942-BEC2-F068BF81DDC6}" srcOrd="0" destOrd="3" presId="urn:microsoft.com/office/officeart/2005/8/layout/list1"/>
    <dgm:cxn modelId="{5E0B9544-8436-3E4E-8A8C-2CD8D98AF828}" type="presOf" srcId="{2F0EE6DB-52A9-4B0B-A9A9-C02483CD94EF}" destId="{BBB36184-DB58-AB44-8AD0-44CE451E613D}" srcOrd="0" destOrd="0" presId="urn:microsoft.com/office/officeart/2005/8/layout/list1"/>
    <dgm:cxn modelId="{7533D447-D4EC-7344-AF23-312D57D7B16A}" type="presOf" srcId="{3CF685EC-0B9B-4BEA-BA0F-237406F8B717}" destId="{DBC35B73-EDAF-544F-B58B-8D95067B875A}" srcOrd="0" destOrd="0" presId="urn:microsoft.com/office/officeart/2005/8/layout/list1"/>
    <dgm:cxn modelId="{8930D16D-342B-224C-BC71-BFEB1539BD4D}" type="presOf" srcId="{EE91C1AD-B642-4596-A505-20259B27FFF3}" destId="{AC591934-D365-F64E-B914-95F63FF74067}" srcOrd="1" destOrd="0" presId="urn:microsoft.com/office/officeart/2005/8/layout/list1"/>
    <dgm:cxn modelId="{19454373-B0B1-CF41-B413-B4CEF78134CD}" type="presOf" srcId="{9DECE905-5722-4093-976A-0FC62ACB5E44}" destId="{AEEEBF7A-CAA9-0942-BEC2-F068BF81DDC6}" srcOrd="0" destOrd="5" presId="urn:microsoft.com/office/officeart/2005/8/layout/list1"/>
    <dgm:cxn modelId="{42AC5585-B6B1-1B4F-AA1B-950A58E49DB1}" type="presOf" srcId="{70072657-4DFC-4C1E-ACBC-B3C75A7449F9}" destId="{6FDD9FBA-8836-CB43-8662-957D8ABEC3E1}" srcOrd="0" destOrd="0" presId="urn:microsoft.com/office/officeart/2005/8/layout/list1"/>
    <dgm:cxn modelId="{6457CF90-C083-4D0E-8FE6-76898901BE98}" srcId="{3CF685EC-0B9B-4BEA-BA0F-237406F8B717}" destId="{EE91C1AD-B642-4596-A505-20259B27FFF3}" srcOrd="0" destOrd="0" parTransId="{6849455D-1F3F-4512-B72A-A97927A116BC}" sibTransId="{59912959-9731-41D0-A9AF-C69ECF693683}"/>
    <dgm:cxn modelId="{F77BD0A3-84AA-434A-BB6A-47FFC68762F8}" type="presOf" srcId="{B8570E64-8DB3-4181-A719-2978C94BCB88}" destId="{AEEEBF7A-CAA9-0942-BEC2-F068BF81DDC6}" srcOrd="0" destOrd="1" presId="urn:microsoft.com/office/officeart/2005/8/layout/list1"/>
    <dgm:cxn modelId="{715C55BF-6762-47AD-8A1C-08280AEAD9A7}" srcId="{70072657-4DFC-4C1E-ACBC-B3C75A7449F9}" destId="{B8570E64-8DB3-4181-A719-2978C94BCB88}" srcOrd="1" destOrd="0" parTransId="{67054A40-6821-4A21-BF7B-616EC16062F0}" sibTransId="{920375F7-A465-444E-9DE0-79F6766C4A37}"/>
    <dgm:cxn modelId="{168364C5-9E1A-FD44-8B29-CDF971E07F8B}" type="presOf" srcId="{5F70187A-C78E-4EE6-A73A-E9BCED8D7BFC}" destId="{AEEEBF7A-CAA9-0942-BEC2-F068BF81DDC6}" srcOrd="0" destOrd="4" presId="urn:microsoft.com/office/officeart/2005/8/layout/list1"/>
    <dgm:cxn modelId="{6A3F88DA-1918-044E-A071-8B1D97FBC46E}" type="presOf" srcId="{EE8F4DC1-5D43-493F-BACF-EDA12401A9F0}" destId="{AEEEBF7A-CAA9-0942-BEC2-F068BF81DDC6}" srcOrd="0" destOrd="2" presId="urn:microsoft.com/office/officeart/2005/8/layout/list1"/>
    <dgm:cxn modelId="{610047E9-740E-4FE0-A445-4ADB1A788DF5}" srcId="{70072657-4DFC-4C1E-ACBC-B3C75A7449F9}" destId="{EE8F4DC1-5D43-493F-BACF-EDA12401A9F0}" srcOrd="2" destOrd="0" parTransId="{B6D3EE98-8883-4007-8D2E-437F01030811}" sibTransId="{A199C493-5FE0-44BA-85BA-D0BFCB750FAA}"/>
    <dgm:cxn modelId="{82429CE9-C912-4ED1-B999-80BCE8F6934A}" srcId="{70072657-4DFC-4C1E-ACBC-B3C75A7449F9}" destId="{329E2C55-D45A-4B7D-B14D-11AE89079629}" srcOrd="3" destOrd="0" parTransId="{F9A3FBEC-F6B5-4571-81CC-F65885F64820}" sibTransId="{4220C51C-6B79-4CEE-85A9-1F05E6BF3D2B}"/>
    <dgm:cxn modelId="{51FFD3A4-64D8-E946-8748-CB83BEFF3164}" type="presParOf" srcId="{DBC35B73-EDAF-544F-B58B-8D95067B875A}" destId="{B4287828-0752-5E41-9679-9D4D8FC51F86}" srcOrd="0" destOrd="0" presId="urn:microsoft.com/office/officeart/2005/8/layout/list1"/>
    <dgm:cxn modelId="{B6EB3DAE-8305-7C41-A769-6B41A826AC40}" type="presParOf" srcId="{B4287828-0752-5E41-9679-9D4D8FC51F86}" destId="{0A1DE407-A51E-894D-8CAA-824E0CED35D3}" srcOrd="0" destOrd="0" presId="urn:microsoft.com/office/officeart/2005/8/layout/list1"/>
    <dgm:cxn modelId="{BB9F94F5-8A2B-1C46-82AB-FE21EA6E33E4}" type="presParOf" srcId="{B4287828-0752-5E41-9679-9D4D8FC51F86}" destId="{AC591934-D365-F64E-B914-95F63FF74067}" srcOrd="1" destOrd="0" presId="urn:microsoft.com/office/officeart/2005/8/layout/list1"/>
    <dgm:cxn modelId="{20FB5675-3A78-EF48-88DB-070AD5262887}" type="presParOf" srcId="{DBC35B73-EDAF-544F-B58B-8D95067B875A}" destId="{55634641-B022-9F40-9A94-CA1AAC9C8254}" srcOrd="1" destOrd="0" presId="urn:microsoft.com/office/officeart/2005/8/layout/list1"/>
    <dgm:cxn modelId="{00B84516-8E3F-7242-A363-49F3D0EE82CD}" type="presParOf" srcId="{DBC35B73-EDAF-544F-B58B-8D95067B875A}" destId="{BBB36184-DB58-AB44-8AD0-44CE451E613D}" srcOrd="2" destOrd="0" presId="urn:microsoft.com/office/officeart/2005/8/layout/list1"/>
    <dgm:cxn modelId="{6F15CCB4-AE7C-C948-A91F-1D9DE58A87A6}" type="presParOf" srcId="{DBC35B73-EDAF-544F-B58B-8D95067B875A}" destId="{5CECD655-90EC-B14E-A472-077D3C6E0024}" srcOrd="3" destOrd="0" presId="urn:microsoft.com/office/officeart/2005/8/layout/list1"/>
    <dgm:cxn modelId="{C688D92C-1695-7B47-B36D-9EBDC6D05643}" type="presParOf" srcId="{DBC35B73-EDAF-544F-B58B-8D95067B875A}" destId="{88D852C0-FD97-2E45-A1D9-C66AF6B6C22D}" srcOrd="4" destOrd="0" presId="urn:microsoft.com/office/officeart/2005/8/layout/list1"/>
    <dgm:cxn modelId="{CAE7D85E-136E-9B48-8F6E-00C6C0788818}" type="presParOf" srcId="{88D852C0-FD97-2E45-A1D9-C66AF6B6C22D}" destId="{6FDD9FBA-8836-CB43-8662-957D8ABEC3E1}" srcOrd="0" destOrd="0" presId="urn:microsoft.com/office/officeart/2005/8/layout/list1"/>
    <dgm:cxn modelId="{B573C02B-DE7C-AA4B-9DE6-2422102963DA}" type="presParOf" srcId="{88D852C0-FD97-2E45-A1D9-C66AF6B6C22D}" destId="{4C86D394-573C-8F40-9448-DFF20CF99FBD}" srcOrd="1" destOrd="0" presId="urn:microsoft.com/office/officeart/2005/8/layout/list1"/>
    <dgm:cxn modelId="{EA4679B9-006C-F843-816F-7F7E08D487E8}" type="presParOf" srcId="{DBC35B73-EDAF-544F-B58B-8D95067B875A}" destId="{1E8FC095-7570-5841-B6F4-396331FF7585}" srcOrd="5" destOrd="0" presId="urn:microsoft.com/office/officeart/2005/8/layout/list1"/>
    <dgm:cxn modelId="{66F4F670-3775-E641-98D2-33D49CDEAC00}" type="presParOf" srcId="{DBC35B73-EDAF-544F-B58B-8D95067B875A}" destId="{AEEEBF7A-CAA9-0942-BEC2-F068BF81DD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F5F4E-D802-4799-BF30-BD442A5247D9}">
      <dsp:nvSpPr>
        <dsp:cNvPr id="0" name=""/>
        <dsp:cNvSpPr/>
      </dsp:nvSpPr>
      <dsp:spPr>
        <a:xfrm>
          <a:off x="3792" y="441409"/>
          <a:ext cx="2280632" cy="819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AGENTE BIOLÓGICO DEL GRUPO DE RIESGO 2</a:t>
          </a:r>
        </a:p>
      </dsp:txBody>
      <dsp:txXfrm>
        <a:off x="3792" y="441409"/>
        <a:ext cx="2280632" cy="819797"/>
      </dsp:txXfrm>
    </dsp:sp>
    <dsp:sp modelId="{1DA415C1-90C6-4454-B672-4010093BC1C9}">
      <dsp:nvSpPr>
        <dsp:cNvPr id="0" name=""/>
        <dsp:cNvSpPr/>
      </dsp:nvSpPr>
      <dsp:spPr>
        <a:xfrm>
          <a:off x="3792" y="1261206"/>
          <a:ext cx="2280632" cy="317322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 val="64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Agente biológico clasificado dentro del grupo 2 de riesgo, en el Anexo II del RD 664/1997, de 12 de mayo, sobre la protección de los trabajadores contra los riesgos relacionados con la exposición a agentes biológicos durante el trabajo </a:t>
          </a:r>
        </a:p>
      </dsp:txBody>
      <dsp:txXfrm>
        <a:off x="3792" y="1261206"/>
        <a:ext cx="2280632" cy="3173220"/>
      </dsp:txXfrm>
    </dsp:sp>
    <dsp:sp modelId="{5C738066-2451-45DB-84DC-5A8DD77DA6BD}">
      <dsp:nvSpPr>
        <dsp:cNvPr id="0" name=""/>
        <dsp:cNvSpPr/>
      </dsp:nvSpPr>
      <dsp:spPr>
        <a:xfrm>
          <a:off x="2603713" y="441409"/>
          <a:ext cx="2280632" cy="819797"/>
        </a:xfrm>
        <a:prstGeom prst="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ENFERMEDADES QUE PRODUCE CON FRECUENCIA</a:t>
          </a:r>
        </a:p>
      </dsp:txBody>
      <dsp:txXfrm>
        <a:off x="2603713" y="441409"/>
        <a:ext cx="2280632" cy="819797"/>
      </dsp:txXfrm>
    </dsp:sp>
    <dsp:sp modelId="{C5BB972C-C133-4371-993A-AAE2278CDC4F}">
      <dsp:nvSpPr>
        <dsp:cNvPr id="0" name=""/>
        <dsp:cNvSpPr/>
      </dsp:nvSpPr>
      <dsp:spPr>
        <a:xfrm>
          <a:off x="2603713" y="1261206"/>
          <a:ext cx="2280632" cy="3173220"/>
        </a:xfrm>
        <a:prstGeom prst="rect">
          <a:avLst/>
        </a:prstGeom>
        <a:solidFill>
          <a:schemeClr val="accent2">
            <a:tint val="40000"/>
            <a:hueOff val="-3648664"/>
            <a:satOff val="10440"/>
            <a:lumOff val="-695"/>
            <a:alpha val="72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48662"/>
              <a:satOff val="10440"/>
              <a:lumOff val="-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ENFERMEDADES LOCALIZADAS: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 err="1"/>
            <a:t>Faringoamigdalitis</a:t>
          </a:r>
          <a:r>
            <a:rPr lang="es-ES" sz="1700" kern="1200" dirty="0"/>
            <a:t> bacterianas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Otitis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Impétigo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Escarlatina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Infecciones de la piel</a:t>
          </a:r>
        </a:p>
      </dsp:txBody>
      <dsp:txXfrm>
        <a:off x="2603713" y="1261206"/>
        <a:ext cx="2280632" cy="3173220"/>
      </dsp:txXfrm>
    </dsp:sp>
    <dsp:sp modelId="{F18DB926-1687-45D1-AED6-C1EE3013E750}">
      <dsp:nvSpPr>
        <dsp:cNvPr id="0" name=""/>
        <dsp:cNvSpPr/>
      </dsp:nvSpPr>
      <dsp:spPr>
        <a:xfrm>
          <a:off x="5203634" y="441409"/>
          <a:ext cx="2280632" cy="819797"/>
        </a:xfrm>
        <a:prstGeom prst="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ENFERMEDADES MENOS FRECUENTES</a:t>
          </a:r>
        </a:p>
      </dsp:txBody>
      <dsp:txXfrm>
        <a:off x="5203634" y="441409"/>
        <a:ext cx="2280632" cy="819797"/>
      </dsp:txXfrm>
    </dsp:sp>
    <dsp:sp modelId="{7B455560-28AB-4663-BEBD-3BDA0EACD458}">
      <dsp:nvSpPr>
        <dsp:cNvPr id="0" name=""/>
        <dsp:cNvSpPr/>
      </dsp:nvSpPr>
      <dsp:spPr>
        <a:xfrm>
          <a:off x="5203634" y="1261206"/>
          <a:ext cx="2280632" cy="3173220"/>
        </a:xfrm>
        <a:prstGeom prst="rect">
          <a:avLst/>
        </a:prstGeom>
        <a:solidFill>
          <a:schemeClr val="accent2">
            <a:tint val="40000"/>
            <a:hueOff val="-7297329"/>
            <a:satOff val="20881"/>
            <a:lumOff val="-1389"/>
            <a:alpha val="79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97324"/>
              <a:satOff val="20881"/>
              <a:lumOff val="-1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ENFERMEDADES INVASIVAS (</a:t>
          </a:r>
          <a:r>
            <a:rPr lang="es-ES" sz="1700" kern="1200" dirty="0" err="1"/>
            <a:t>SGAi</a:t>
          </a:r>
          <a:r>
            <a:rPr lang="es-ES" sz="1700" kern="1200" dirty="0"/>
            <a:t>):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Bacteriemia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Neumonía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 err="1"/>
            <a:t>Fascitis</a:t>
          </a:r>
          <a:r>
            <a:rPr lang="es-ES" sz="1700" kern="1200" dirty="0"/>
            <a:t> </a:t>
          </a:r>
          <a:r>
            <a:rPr lang="es-ES" sz="1700" kern="1200" dirty="0" err="1"/>
            <a:t>necrosante</a:t>
          </a:r>
          <a:endParaRPr lang="es-E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Gangrena </a:t>
          </a:r>
          <a:r>
            <a:rPr lang="es-ES" sz="1700" kern="1200" dirty="0" err="1"/>
            <a:t>estreptocócia</a:t>
          </a:r>
          <a:r>
            <a:rPr lang="es-ES" sz="1700" kern="1200" dirty="0"/>
            <a:t> hemolítica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Síndrome de shock tóxico estreptocócico (SSTE)</a:t>
          </a:r>
        </a:p>
      </dsp:txBody>
      <dsp:txXfrm>
        <a:off x="5203634" y="1261206"/>
        <a:ext cx="2280632" cy="3173220"/>
      </dsp:txXfrm>
    </dsp:sp>
    <dsp:sp modelId="{75B0F99B-A6A9-464E-9969-AC1BCA05C3F9}">
      <dsp:nvSpPr>
        <dsp:cNvPr id="0" name=""/>
        <dsp:cNvSpPr/>
      </dsp:nvSpPr>
      <dsp:spPr>
        <a:xfrm>
          <a:off x="7803554" y="441409"/>
          <a:ext cx="2280632" cy="819797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DECLARACIÓN</a:t>
          </a:r>
        </a:p>
      </dsp:txBody>
      <dsp:txXfrm>
        <a:off x="7803554" y="441409"/>
        <a:ext cx="2280632" cy="819797"/>
      </dsp:txXfrm>
    </dsp:sp>
    <dsp:sp modelId="{27CF02C4-2D4C-4A18-BAC5-AC45BA2F8F7E}">
      <dsp:nvSpPr>
        <dsp:cNvPr id="0" name=""/>
        <dsp:cNvSpPr/>
      </dsp:nvSpPr>
      <dsp:spPr>
        <a:xfrm>
          <a:off x="7803554" y="1261206"/>
          <a:ext cx="2280632" cy="3173220"/>
        </a:xfrm>
        <a:prstGeom prst="rect">
          <a:avLst/>
        </a:prstGeom>
        <a:solidFill>
          <a:schemeClr val="accent2">
            <a:tint val="40000"/>
            <a:hueOff val="-10945993"/>
            <a:satOff val="31321"/>
            <a:lumOff val="-2084"/>
            <a:alpha val="69233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En España no se incluye dentro de las EDO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Otros países sí que lo consideran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En la Comunidad Autónoma del País Vasco se declara la </a:t>
          </a:r>
          <a:r>
            <a:rPr lang="es-ES" sz="1700" kern="1200" dirty="0" err="1"/>
            <a:t>SGAi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700" kern="1200" dirty="0"/>
        </a:p>
      </dsp:txBody>
      <dsp:txXfrm>
        <a:off x="7803554" y="1261206"/>
        <a:ext cx="2280632" cy="3173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6184-DB58-AB44-8AD0-44CE451E613D}">
      <dsp:nvSpPr>
        <dsp:cNvPr id="0" name=""/>
        <dsp:cNvSpPr/>
      </dsp:nvSpPr>
      <dsp:spPr>
        <a:xfrm>
          <a:off x="0" y="280967"/>
          <a:ext cx="8570214" cy="1047375"/>
        </a:xfrm>
        <a:prstGeom prst="rect">
          <a:avLst/>
        </a:prstGeom>
        <a:solidFill>
          <a:schemeClr val="lt1">
            <a:hueOff val="0"/>
            <a:satOff val="0"/>
            <a:lumOff val="0"/>
            <a:alpha val="4800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5144" tIns="395732" rIns="66514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Conocer el impacto del </a:t>
          </a:r>
          <a:r>
            <a:rPr lang="es-ES" sz="1900" i="1" kern="1200" dirty="0" err="1"/>
            <a:t>Streptococcus</a:t>
          </a:r>
          <a:r>
            <a:rPr lang="es-ES" sz="1900" i="1" kern="1200" dirty="0"/>
            <a:t> </a:t>
          </a:r>
          <a:r>
            <a:rPr lang="es-ES" sz="1900" i="1" kern="1200" dirty="0" err="1"/>
            <a:t>pyogenes</a:t>
          </a:r>
          <a:r>
            <a:rPr lang="es-ES" sz="1900" i="1" kern="1200" dirty="0"/>
            <a:t> </a:t>
          </a:r>
          <a:r>
            <a:rPr lang="es-ES" sz="1900" kern="1200" dirty="0"/>
            <a:t>y su abordaje en caso de exposición</a:t>
          </a:r>
        </a:p>
      </dsp:txBody>
      <dsp:txXfrm>
        <a:off x="0" y="280967"/>
        <a:ext cx="8570214" cy="1047375"/>
      </dsp:txXfrm>
    </dsp:sp>
    <dsp:sp modelId="{AC591934-D365-F64E-B914-95F63FF74067}">
      <dsp:nvSpPr>
        <dsp:cNvPr id="0" name=""/>
        <dsp:cNvSpPr/>
      </dsp:nvSpPr>
      <dsp:spPr>
        <a:xfrm>
          <a:off x="428510" y="527"/>
          <a:ext cx="5999149" cy="560880"/>
        </a:xfrm>
        <a:prstGeom prst="roundRect">
          <a:avLst/>
        </a:prstGeom>
        <a:solidFill>
          <a:srgbClr val="6BAB72"/>
        </a:soli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54" tIns="0" rIns="2267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Objetivo principal</a:t>
          </a:r>
        </a:p>
      </dsp:txBody>
      <dsp:txXfrm>
        <a:off x="455890" y="27907"/>
        <a:ext cx="5944389" cy="506120"/>
      </dsp:txXfrm>
    </dsp:sp>
    <dsp:sp modelId="{AEEEBF7A-CAA9-0942-BEC2-F068BF81DDC6}">
      <dsp:nvSpPr>
        <dsp:cNvPr id="0" name=""/>
        <dsp:cNvSpPr/>
      </dsp:nvSpPr>
      <dsp:spPr>
        <a:xfrm>
          <a:off x="0" y="1711383"/>
          <a:ext cx="8570214" cy="2274300"/>
        </a:xfrm>
        <a:prstGeom prst="rect">
          <a:avLst/>
        </a:prstGeom>
        <a:solidFill>
          <a:schemeClr val="lt1">
            <a:hueOff val="0"/>
            <a:satOff val="0"/>
            <a:lumOff val="0"/>
            <a:alpha val="50705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5144" tIns="395732" rIns="66514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Conocer la epidemiología de la enfermedad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Conocer los principales efectos sobre la salud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Conocer las medidas preventivas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Establecer criterios para evaluar la exposición de riesgo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Determinar actuaciones tras exposición: quimioprofilaxis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Consideración de brotes</a:t>
          </a:r>
        </a:p>
      </dsp:txBody>
      <dsp:txXfrm>
        <a:off x="0" y="1711383"/>
        <a:ext cx="8570214" cy="2274300"/>
      </dsp:txXfrm>
    </dsp:sp>
    <dsp:sp modelId="{4C86D394-573C-8F40-9448-DFF20CF99FBD}">
      <dsp:nvSpPr>
        <dsp:cNvPr id="0" name=""/>
        <dsp:cNvSpPr/>
      </dsp:nvSpPr>
      <dsp:spPr>
        <a:xfrm>
          <a:off x="428510" y="1430942"/>
          <a:ext cx="5999149" cy="560880"/>
        </a:xfrm>
        <a:prstGeom prst="roundRect">
          <a:avLst/>
        </a:prstGeom>
        <a:solidFill>
          <a:srgbClr val="6BAB72"/>
        </a:soli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54" tIns="0" rIns="2267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Objetivos secundarios </a:t>
          </a:r>
        </a:p>
      </dsp:txBody>
      <dsp:txXfrm>
        <a:off x="455890" y="1458322"/>
        <a:ext cx="594438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52088-102F-4C95-8D44-DB755D44374C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8480-02CD-4EB3-9A0A-22BFD15372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7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58480-02CD-4EB3-9A0A-22BFD15372F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6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83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62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0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1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1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24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32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46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32204C5-72C5-472A-9615-3215CC9150F8}" type="datetimeFigureOut">
              <a:rPr lang="es-ES" smtClean="0"/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1F64283-7689-40AD-9852-1100A2E0B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2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CARRETEROGONZALEZ@OSAKIDETZA.E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TALIA.PULIDORINCON@OSAKIDETZA.EU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skadi.eus/contenidos/informacion/vigilancia_protocolos/es_def/adjuntos/Enfermedad-Invasiva-Estreptococo-Grupo-A_cast.pdf" TargetMode="External"/><Relationship Id="rId13" Type="http://schemas.openxmlformats.org/officeDocument/2006/relationships/hyperlink" Target="https://www.clinicalkey.es/#!/content/clinical_trial/24-s2.0-NCT0629712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uptodate.com/contents/invasive-group-a-streptococcal-infection-and-toxic-shock-syndrome-treatment-and-prevention" TargetMode="External"/><Relationship Id="rId12" Type="http://schemas.openxmlformats.org/officeDocument/2006/relationships/hyperlink" Target="http://www.ncbi.nlm.nih.gov/books/NBK58711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st.es/agentes-biologicos-basebio/bacterias/streptococcus-pyogenes" TargetMode="External"/><Relationship Id="rId11" Type="http://schemas.openxmlformats.org/officeDocument/2006/relationships/hyperlink" Target="https://www.euskadi.eus/contenidos/informacion/informes_salud_publica/es_def/adjuntos/Informe-Salud-Publica-2022.pdf" TargetMode="External"/><Relationship Id="rId5" Type="http://schemas.openxmlformats.org/officeDocument/2006/relationships/hyperlink" Target="https://www.boe.es/eli/es/rd/1997/05/12/664" TargetMode="External"/><Relationship Id="rId15" Type="http://schemas.openxmlformats.org/officeDocument/2006/relationships/hyperlink" Target="https://www.euskadi.eus/contenidos/informacion/vigilancia_protocolos/es_def/adjuntos/Protocolo-de-Aislamientos-Cast.pdf" TargetMode="External"/><Relationship Id="rId10" Type="http://schemas.openxmlformats.org/officeDocument/2006/relationships/hyperlink" Target="https://www.euskadi.eus/bopv2/datos/2009/03/0901678a.pdf" TargetMode="External"/><Relationship Id="rId4" Type="http://schemas.microsoft.com/office/2007/relationships/hdphoto" Target="../media/hdphoto9.wdp"/><Relationship Id="rId9" Type="http://schemas.openxmlformats.org/officeDocument/2006/relationships/hyperlink" Target="https://www.boe.es/eli/es/o/2015/03/09/ssi445" TargetMode="External"/><Relationship Id="rId14" Type="http://schemas.openxmlformats.org/officeDocument/2006/relationships/hyperlink" Target="https://www.uptodate.com/contents/invasive-group-a-streptococcal-infections-in-children/print?search=%22Streptococcus+pyogenes%22+AND+%22Septic%E2%80%A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2">
                <a:lumMod val="0"/>
              </a:schemeClr>
            </a:gs>
            <a:gs pos="100000">
              <a:srgbClr val="9EE7F6"/>
            </a:gs>
            <a:gs pos="83000">
              <a:srgbClr val="A7DBED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9AC99A-8A0A-AF87-363F-BBE81B77BC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52096" y="615461"/>
            <a:ext cx="10591800" cy="265124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800" b="1" dirty="0"/>
              <a:t>ENFERMEDAD INVASIVA POR </a:t>
            </a:r>
            <a:r>
              <a:rPr lang="es-ES" sz="2800" b="1" i="1" dirty="0"/>
              <a:t>STREPTOCOCCUS PYOGENES</a:t>
            </a:r>
            <a:r>
              <a:rPr lang="es-ES" sz="2800" b="1" dirty="0"/>
              <a:t>: IMPACTO Y ABORDAJE ANTE EXPOSICIÓN LABORAL.</a:t>
            </a:r>
            <a:br>
              <a:rPr lang="es-ES" sz="2800" b="1" dirty="0"/>
            </a:br>
            <a:r>
              <a:rPr lang="es-ES" sz="2800" dirty="0"/>
              <a:t>Una revisión sistemática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2097" y="4264620"/>
            <a:ext cx="8029788" cy="19779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1600" b="1" dirty="0">
                <a:solidFill>
                  <a:schemeClr val="tx1"/>
                </a:solidFill>
              </a:rPr>
              <a:t>AUTORAS: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Helena Carretero González (</a:t>
            </a:r>
            <a:r>
              <a:rPr lang="es-ES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HELENA.CARRETEROGONZALEZ@OSAKIDETZA.EUS</a:t>
            </a:r>
            <a:r>
              <a:rPr lang="es-ES" sz="1600" dirty="0">
                <a:solidFill>
                  <a:schemeClr val="tx1"/>
                </a:solidFill>
              </a:rPr>
              <a:t> 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Natalia Pulido Rincón (</a:t>
            </a:r>
            <a:r>
              <a:rPr lang="es-ES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NATALIA.PULIDORINCON@OSAKIDETZA.EUS</a:t>
            </a:r>
            <a:r>
              <a:rPr lang="es-ES" sz="1600" dirty="0">
                <a:solidFill>
                  <a:schemeClr val="tx1"/>
                </a:solidFill>
              </a:rPr>
              <a:t> )</a:t>
            </a:r>
            <a:endParaRPr lang="es-ES" sz="1600" b="1" dirty="0">
              <a:solidFill>
                <a:schemeClr val="tx1"/>
              </a:solidFill>
            </a:endParaRPr>
          </a:p>
          <a:p>
            <a:pPr algn="l"/>
            <a:r>
              <a:rPr lang="es-ES" sz="1600" b="1" dirty="0">
                <a:solidFill>
                  <a:schemeClr val="tx1"/>
                </a:solidFill>
              </a:rPr>
              <a:t>CENTRO DE TRABAJO: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UBP-Salud Laboral Hospital Universitario de Cruces (</a:t>
            </a:r>
            <a:r>
              <a:rPr lang="es-ES" sz="1600" dirty="0" err="1">
                <a:solidFill>
                  <a:schemeClr val="tx1"/>
                </a:solidFill>
              </a:rPr>
              <a:t>Barakaldo</a:t>
            </a:r>
            <a:r>
              <a:rPr lang="es-ES" sz="1600" dirty="0">
                <a:solidFill>
                  <a:schemeClr val="tx1"/>
                </a:solidFill>
              </a:rPr>
              <a:t>, </a:t>
            </a:r>
            <a:r>
              <a:rPr lang="es-ES" sz="1600" dirty="0" err="1">
                <a:solidFill>
                  <a:schemeClr val="tx1"/>
                </a:solidFill>
              </a:rPr>
              <a:t>Bizkaia</a:t>
            </a:r>
            <a:r>
              <a:rPr lang="es-ES" sz="1600" dirty="0">
                <a:solidFill>
                  <a:schemeClr val="tx1"/>
                </a:solidFill>
              </a:rPr>
              <a:t>)-</a:t>
            </a:r>
            <a:r>
              <a:rPr lang="es-ES" sz="1600" dirty="0" err="1">
                <a:solidFill>
                  <a:schemeClr val="tx1"/>
                </a:solidFill>
              </a:rPr>
              <a:t>Osakidetza</a:t>
            </a:r>
            <a:r>
              <a:rPr lang="es-ES" sz="1600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17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477279-C119-3977-81E7-CE0EA7689D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5" y="485775"/>
            <a:ext cx="7729728" cy="942975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1538" y="1800226"/>
            <a:ext cx="10315575" cy="45720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Ministerio de la Presidencia. Real Decreto 664/1997, de 12 de mayo, sobre la protección de los trabajadores contra los riesgos relacionados con la exposición a agentes biológicos durante el trabajo [Internet]. Sec. 1, Real Decreto 664/1997 </a:t>
            </a:r>
            <a:r>
              <a:rPr lang="es-ES" sz="1200" dirty="0" err="1"/>
              <a:t>may</a:t>
            </a:r>
            <a:r>
              <a:rPr lang="es-ES" sz="1200" dirty="0"/>
              <a:t> 24, 1997 p. 16100-11. Disponible en: </a:t>
            </a:r>
            <a:r>
              <a:rPr lang="es-ES" sz="12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https://www.boe.es/eli/es/rd/1997/05/12/664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Portal INSST [Internet]. [citado 25 de octubre de 2024]. </a:t>
            </a:r>
            <a:r>
              <a:rPr lang="es-ES" sz="1200" dirty="0" err="1"/>
              <a:t>Streptococcus</a:t>
            </a:r>
            <a:r>
              <a:rPr lang="es-ES" sz="1200" dirty="0"/>
              <a:t> </a:t>
            </a:r>
            <a:r>
              <a:rPr lang="es-ES" sz="1200" dirty="0" err="1"/>
              <a:t>pyogenes</a:t>
            </a:r>
            <a:r>
              <a:rPr lang="es-ES" sz="1200" dirty="0"/>
              <a:t> - Bacteria - Agentes Biológicos - Portal INSST - INSST. Disponible en: </a:t>
            </a:r>
            <a:r>
              <a:rPr lang="es-ES" sz="12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https://www.insst.es/agentes-biologicos-basebio/bacterias/streptococcus-pyogenes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Invasive </a:t>
            </a:r>
            <a:r>
              <a:rPr lang="es-ES" sz="1200" dirty="0" err="1"/>
              <a:t>group</a:t>
            </a:r>
            <a:r>
              <a:rPr lang="es-ES" sz="1200" dirty="0"/>
              <a:t> A </a:t>
            </a:r>
            <a:r>
              <a:rPr lang="es-ES" sz="1200" dirty="0" err="1"/>
              <a:t>streptococcal</a:t>
            </a:r>
            <a:r>
              <a:rPr lang="es-ES" sz="1200" dirty="0"/>
              <a:t> </a:t>
            </a:r>
            <a:r>
              <a:rPr lang="es-ES" sz="1200" dirty="0" err="1"/>
              <a:t>infection</a:t>
            </a:r>
            <a:r>
              <a:rPr lang="es-ES" sz="1200" dirty="0"/>
              <a:t> and </a:t>
            </a:r>
            <a:r>
              <a:rPr lang="es-ES" sz="1200" dirty="0" err="1"/>
              <a:t>toxic</a:t>
            </a:r>
            <a:r>
              <a:rPr lang="es-ES" sz="1200" dirty="0"/>
              <a:t> shock </a:t>
            </a:r>
            <a:r>
              <a:rPr lang="es-ES" sz="1200" dirty="0" err="1"/>
              <a:t>syndrome</a:t>
            </a:r>
            <a:r>
              <a:rPr lang="es-ES" sz="1200" dirty="0"/>
              <a:t>: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prevention</a:t>
            </a:r>
            <a:r>
              <a:rPr lang="es-ES" sz="1200" dirty="0"/>
              <a:t> - </a:t>
            </a:r>
            <a:r>
              <a:rPr lang="es-ES" sz="1200" dirty="0" err="1"/>
              <a:t>UpToDate</a:t>
            </a:r>
            <a:r>
              <a:rPr lang="es-ES" sz="1200" dirty="0"/>
              <a:t> [Internet]. [citado 25 de octubre de 2024]. Disponible en: </a:t>
            </a:r>
            <a:r>
              <a:rPr lang="es-ES" sz="1200" dirty="0">
                <a:hlinkClick r:id="rId7"/>
              </a:rPr>
              <a:t>https://www.uptodate.com/contents/invasive-group-a-streptococcal-infection-and-toxic-shock-syndrome-treatment-and-prevention</a:t>
            </a:r>
            <a:r>
              <a:rPr lang="es-ES" sz="1200" dirty="0"/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Enfermedad-Invasiva-Estreptococo-Grupo-A_cast.pdf [Internet]. [citado 25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https://www.euskadi.eus/contenidos/informacion/vigilancia_protocolos/es_def/adjuntos/Enfermedad-Invasiva-Estreptococo-Grupo-A_cast.pdf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Ministerio de Sanidad, Servicios Sociales e Igualdad. Orden SSI/445/2015, de 9 de marzo, por la que se modifican los anexos I, II y III del Real Decreto 2210/1995, de 28 de diciembre, por el que se crea la Red Nacional de Vigilancia Epidemiológica, relativos a la lista de enfermedades de declaración obligatoria, modalidades de declaración y enfermedades endémicas de ámbito regional [Internet]. Sec. 1, Orden SSI/445/2015 mar 17, 2015 p. 24012-5. Disponible en: </a:t>
            </a:r>
            <a:r>
              <a:rPr lang="es-ES" sz="1200" dirty="0">
                <a:solidFill>
                  <a:srgbClr val="00B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https://www.boe.es/eli/es/o/2015/03/09/ssi445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ORDEN de 27 de febrero de 2009, del Consejero de Sanidad, por la que se regula la declaración al Sistema de Información Microbiológica de la Comunidad Autónoma del País Vasco. [Internet]. 2012 [citado 25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https://www.euskadi.eus/bopv2/datos/2009/03/0901678a.pdf</a:t>
            </a:r>
            <a:r>
              <a:rPr lang="es-ES" sz="1200" dirty="0">
                <a:solidFill>
                  <a:srgbClr val="00B0F0"/>
                </a:solidFill>
              </a:rPr>
              <a:t>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Informe-Salud-Publica-2022.pdf [Internet]. [citado 25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https://www.euskadi.eus/contenidos/informacion/informes_salud_publica/es_def/adjuntos/Informe-Salud-Publica-2022.pdf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Ferretti JJ, Stevens DL, </a:t>
            </a:r>
            <a:r>
              <a:rPr lang="es-ES" sz="1200" dirty="0" err="1"/>
              <a:t>Fischetti</a:t>
            </a:r>
            <a:r>
              <a:rPr lang="es-ES" sz="1200" dirty="0"/>
              <a:t> VA, editores. </a:t>
            </a:r>
            <a:r>
              <a:rPr lang="es-ES" sz="1200" dirty="0" err="1"/>
              <a:t>Streptococcus</a:t>
            </a:r>
            <a:r>
              <a:rPr lang="es-ES" sz="1200" dirty="0"/>
              <a:t> </a:t>
            </a:r>
            <a:r>
              <a:rPr lang="es-ES" sz="1200" dirty="0" err="1"/>
              <a:t>pyogenes</a:t>
            </a:r>
            <a:r>
              <a:rPr lang="es-ES" sz="1200" dirty="0"/>
              <a:t>: Basic </a:t>
            </a:r>
            <a:r>
              <a:rPr lang="es-ES" sz="1200" dirty="0" err="1"/>
              <a:t>Biology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Manifestations</a:t>
            </a:r>
            <a:r>
              <a:rPr lang="es-ES" sz="1200" dirty="0"/>
              <a:t> [Internet]. 2nd ed. Oklahoma City (OK): </a:t>
            </a:r>
            <a:r>
              <a:rPr lang="es-ES" sz="1200" dirty="0" err="1"/>
              <a:t>University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Oklahoma </a:t>
            </a:r>
            <a:r>
              <a:rPr lang="es-ES" sz="1200" dirty="0" err="1"/>
              <a:t>Health</a:t>
            </a:r>
            <a:r>
              <a:rPr lang="es-ES" sz="1200" dirty="0"/>
              <a:t> </a:t>
            </a:r>
            <a:r>
              <a:rPr lang="es-ES" sz="1200" dirty="0" err="1"/>
              <a:t>Sciences</a:t>
            </a:r>
            <a:r>
              <a:rPr lang="es-ES" sz="1200" dirty="0"/>
              <a:t> Center; 2022 [citado 25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http://www.ncbi.nlm.nih.gov/books/NBK587111/</a:t>
            </a:r>
            <a:r>
              <a:rPr lang="es-ES" sz="1200" dirty="0">
                <a:solidFill>
                  <a:srgbClr val="00B0F0"/>
                </a:solidFill>
              </a:rPr>
              <a:t> 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Severe </a:t>
            </a:r>
            <a:r>
              <a:rPr lang="es-ES" sz="1200" dirty="0" err="1"/>
              <a:t>Group</a:t>
            </a:r>
            <a:r>
              <a:rPr lang="es-ES" sz="1200" dirty="0"/>
              <a:t> A </a:t>
            </a:r>
            <a:r>
              <a:rPr lang="es-ES" sz="1200" dirty="0" err="1"/>
              <a:t>Streptococcus</a:t>
            </a:r>
            <a:r>
              <a:rPr lang="es-ES" sz="1200" dirty="0"/>
              <a:t> </a:t>
            </a:r>
            <a:r>
              <a:rPr lang="es-ES" sz="1200" dirty="0" err="1"/>
              <a:t>Infections</a:t>
            </a:r>
            <a:r>
              <a:rPr lang="es-ES" sz="1200" dirty="0"/>
              <a:t> in Paris, France, 2018-2023 - </a:t>
            </a:r>
            <a:r>
              <a:rPr lang="es-ES" sz="1200" dirty="0" err="1"/>
              <a:t>ClinicalKey</a:t>
            </a:r>
            <a:r>
              <a:rPr lang="es-ES" sz="1200" dirty="0"/>
              <a:t> [Internet]. [citado 26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https://www.clinicalkey.es/#!/content/clinical_trial/24-s2.0-NCT06297122</a:t>
            </a:r>
            <a:r>
              <a:rPr lang="es-ES" sz="1200" dirty="0">
                <a:solidFill>
                  <a:srgbClr val="00B0F0"/>
                </a:solidFill>
              </a:rPr>
              <a:t>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Invasive </a:t>
            </a:r>
            <a:r>
              <a:rPr lang="es-ES" sz="1200" dirty="0" err="1"/>
              <a:t>group</a:t>
            </a:r>
            <a:r>
              <a:rPr lang="es-ES" sz="1200" dirty="0"/>
              <a:t> A </a:t>
            </a:r>
            <a:r>
              <a:rPr lang="es-ES" sz="1200" dirty="0" err="1"/>
              <a:t>streptococcal</a:t>
            </a:r>
            <a:r>
              <a:rPr lang="es-ES" sz="1200" dirty="0"/>
              <a:t> </a:t>
            </a:r>
            <a:r>
              <a:rPr lang="es-ES" sz="1200" dirty="0" err="1"/>
              <a:t>infections</a:t>
            </a:r>
            <a:r>
              <a:rPr lang="es-ES" sz="1200" dirty="0"/>
              <a:t> in </a:t>
            </a:r>
            <a:r>
              <a:rPr lang="es-ES" sz="1200" dirty="0" err="1"/>
              <a:t>children</a:t>
            </a:r>
            <a:r>
              <a:rPr lang="es-ES" sz="1200" dirty="0"/>
              <a:t> - </a:t>
            </a:r>
            <a:r>
              <a:rPr lang="es-ES" sz="1200" dirty="0" err="1"/>
              <a:t>UpToDate</a:t>
            </a:r>
            <a:r>
              <a:rPr lang="es-ES" sz="1200" dirty="0"/>
              <a:t> [Internet]. [citado 26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https://www.uptodate.com/contents/invasive-group-a-streptococcal-infections-in-children/print?search=%22Streptococcus+pyogenes%22+AND+%22Septic%E2%80%A6</a:t>
            </a:r>
            <a:r>
              <a:rPr lang="es-ES" sz="1200" dirty="0">
                <a:solidFill>
                  <a:srgbClr val="00B0F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s-ES" sz="1200" dirty="0"/>
              <a:t>Protocolo-de-Aislamientos-Cast.pdf [Internet]. [citado 25 de octubre de 2024]. Disponible en: </a:t>
            </a:r>
            <a:r>
              <a:rPr lang="es-ES" sz="1200" dirty="0">
                <a:solidFill>
                  <a:srgbClr val="00B0F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https://www.euskadi.eus/contenidos/informacion/vigilancia_protocolos/es_def/adjuntos/Protocolo-de-Aislamientos-Cast.pdf</a:t>
            </a:r>
            <a:r>
              <a:rPr lang="es-ES" sz="1200" dirty="0">
                <a:solidFill>
                  <a:srgbClr val="00B0F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8610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1EE25D-B00D-8606-DB58-54FF91AA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0553692"/>
              </p:ext>
            </p:extLst>
          </p:nvPr>
        </p:nvGraphicFramePr>
        <p:xfrm>
          <a:off x="956093" y="1831845"/>
          <a:ext cx="10087980" cy="487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382995" y="1320756"/>
            <a:ext cx="7234177" cy="661000"/>
          </a:xfrm>
          <a:prstGeom prst="roundRect">
            <a:avLst/>
          </a:prstGeom>
          <a:solidFill>
            <a:srgbClr val="CCCCFF">
              <a:alpha val="7605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NOMBRE DEL AGENTE BIOLÓGICO: </a:t>
            </a:r>
          </a:p>
          <a:p>
            <a:pPr algn="ctr"/>
            <a:r>
              <a:rPr lang="es-ES" i="1" dirty="0" err="1"/>
              <a:t>Streptococcus</a:t>
            </a:r>
            <a:r>
              <a:rPr lang="es-ES" i="1" dirty="0"/>
              <a:t> </a:t>
            </a:r>
            <a:r>
              <a:rPr lang="es-ES" i="1" dirty="0" err="1"/>
              <a:t>pyogenes</a:t>
            </a:r>
            <a:r>
              <a:rPr lang="es-ES" i="1" dirty="0"/>
              <a:t> </a:t>
            </a:r>
            <a:r>
              <a:rPr lang="es-ES" dirty="0"/>
              <a:t>o Estreptococo B hemolítico del grupo A (SGA):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2614" y="423672"/>
            <a:ext cx="4134940" cy="773514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7643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34CE73C-0BA4-8EEC-4932-424D6271A7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ED7F39D0-CD13-19A8-C1E4-8C358F8EEADC}"/>
              </a:ext>
            </a:extLst>
          </p:cNvPr>
          <p:cNvSpPr/>
          <p:nvPr/>
        </p:nvSpPr>
        <p:spPr>
          <a:xfrm>
            <a:off x="2231136" y="4544101"/>
            <a:ext cx="7729727" cy="81333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313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La infección es transmisible hasta 24 horas después de haber iniciado el tratamiento antibiótico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B23400A8-1A71-0837-2798-1E462E037614}"/>
              </a:ext>
            </a:extLst>
          </p:cNvPr>
          <p:cNvSpPr/>
          <p:nvPr/>
        </p:nvSpPr>
        <p:spPr>
          <a:xfrm>
            <a:off x="2231135" y="5519782"/>
            <a:ext cx="7729728" cy="81403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La incidencia de SGA y </a:t>
            </a:r>
            <a:r>
              <a:rPr lang="es-ES" dirty="0" err="1">
                <a:solidFill>
                  <a:schemeClr val="bg1"/>
                </a:solidFill>
              </a:rPr>
              <a:t>SGAi</a:t>
            </a:r>
            <a:r>
              <a:rPr lang="es-ES" dirty="0">
                <a:solidFill>
                  <a:schemeClr val="bg1"/>
                </a:solidFill>
              </a:rPr>
              <a:t> aumentó en 2022 y 2023 en Europa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688F3B06-F31E-0258-46EE-D991DF001581}"/>
              </a:ext>
            </a:extLst>
          </p:cNvPr>
          <p:cNvSpPr/>
          <p:nvPr/>
        </p:nvSpPr>
        <p:spPr>
          <a:xfrm>
            <a:off x="2231135" y="2912805"/>
            <a:ext cx="2325432" cy="1468946"/>
          </a:xfrm>
          <a:prstGeom prst="roundRect">
            <a:avLst/>
          </a:prstGeom>
          <a:solidFill>
            <a:schemeClr val="bg2">
              <a:lumMod val="40000"/>
              <a:lumOff val="60000"/>
              <a:alpha val="668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Contacto con secreciones respiratorias y mucosas del paciente infectado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0A97F91-E8AC-1996-0CF0-E1F3DBF65B41}"/>
              </a:ext>
            </a:extLst>
          </p:cNvPr>
          <p:cNvSpPr/>
          <p:nvPr/>
        </p:nvSpPr>
        <p:spPr>
          <a:xfrm>
            <a:off x="4933282" y="2879572"/>
            <a:ext cx="2325433" cy="1468946"/>
          </a:xfrm>
          <a:prstGeom prst="roundRect">
            <a:avLst/>
          </a:prstGeom>
          <a:solidFill>
            <a:srgbClr val="6BAB7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Contacto con lesiones cutáneas causadas o colonizadas por la bacteria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06F1E26-A358-B128-A930-6B66DF29AE78}"/>
              </a:ext>
            </a:extLst>
          </p:cNvPr>
          <p:cNvSpPr/>
          <p:nvPr/>
        </p:nvSpPr>
        <p:spPr>
          <a:xfrm>
            <a:off x="7635430" y="2910960"/>
            <a:ext cx="2324104" cy="1468946"/>
          </a:xfrm>
          <a:prstGeom prst="roundRect">
            <a:avLst/>
          </a:prstGeom>
          <a:solidFill>
            <a:srgbClr val="99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bg1"/>
                </a:solidFill>
              </a:rPr>
              <a:t>Objetos contaminados</a:t>
            </a:r>
          </a:p>
        </p:txBody>
      </p:sp>
      <p:sp>
        <p:nvSpPr>
          <p:cNvPr id="19" name="Redondear rectángulo de esquina diagonal 18">
            <a:extLst>
              <a:ext uri="{FF2B5EF4-FFF2-40B4-BE49-F238E27FC236}">
                <a16:creationId xmlns:a16="http://schemas.microsoft.com/office/drawing/2014/main" id="{031A94B7-A134-F456-C4EB-99B95350ACA6}"/>
              </a:ext>
            </a:extLst>
          </p:cNvPr>
          <p:cNvSpPr/>
          <p:nvPr/>
        </p:nvSpPr>
        <p:spPr>
          <a:xfrm>
            <a:off x="2403896" y="1772929"/>
            <a:ext cx="7272338" cy="771525"/>
          </a:xfrm>
          <a:prstGeom prst="round2Diag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TRANSMISIÓN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A000A22E-FB18-D62F-5228-55F2F144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95" y="428483"/>
            <a:ext cx="4134940" cy="773514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53363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C31482-1C8D-0AC1-1D35-5658B9593D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81256"/>
              </p:ext>
            </p:extLst>
          </p:nvPr>
        </p:nvGraphicFramePr>
        <p:xfrm>
          <a:off x="2002536" y="2036893"/>
          <a:ext cx="8570214" cy="398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18C5F26-F7BB-B429-3091-3186DE33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95" y="428483"/>
            <a:ext cx="4134940" cy="773514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65103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8CA966-17EB-577B-93B5-E53AEC6F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276126-2D1C-3DAF-0D5D-5E16E257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3" y="384742"/>
            <a:ext cx="7729728" cy="987671"/>
          </a:xfrm>
        </p:spPr>
        <p:txBody>
          <a:bodyPr/>
          <a:lstStyle/>
          <a:p>
            <a:r>
              <a:rPr lang="es-ES" dirty="0"/>
              <a:t>Material y métodos</a:t>
            </a:r>
          </a:p>
        </p:txBody>
      </p:sp>
      <p:grpSp>
        <p:nvGrpSpPr>
          <p:cNvPr id="5" name="Google Shape;169;p18">
            <a:extLst>
              <a:ext uri="{FF2B5EF4-FFF2-40B4-BE49-F238E27FC236}">
                <a16:creationId xmlns:a16="http://schemas.microsoft.com/office/drawing/2014/main" id="{1E2B9A25-951A-38AA-75D1-E907E5C7DD73}"/>
              </a:ext>
            </a:extLst>
          </p:cNvPr>
          <p:cNvGrpSpPr/>
          <p:nvPr/>
        </p:nvGrpSpPr>
        <p:grpSpPr>
          <a:xfrm>
            <a:off x="703660" y="1945202"/>
            <a:ext cx="4196952" cy="4393929"/>
            <a:chOff x="-372634" y="-138721"/>
            <a:chExt cx="8967216" cy="9709021"/>
          </a:xfrm>
          <a:solidFill>
            <a:schemeClr val="bg1">
              <a:alpha val="0"/>
            </a:schemeClr>
          </a:solidFill>
        </p:grpSpPr>
        <p:grpSp>
          <p:nvGrpSpPr>
            <p:cNvPr id="6" name="Google Shape;170;p18">
              <a:extLst>
                <a:ext uri="{FF2B5EF4-FFF2-40B4-BE49-F238E27FC236}">
                  <a16:creationId xmlns:a16="http://schemas.microsoft.com/office/drawing/2014/main" id="{D4AC83CD-D8C3-47BF-E0C1-AA3486BA663C}"/>
                </a:ext>
              </a:extLst>
            </p:cNvPr>
            <p:cNvGrpSpPr/>
            <p:nvPr/>
          </p:nvGrpSpPr>
          <p:grpSpPr>
            <a:xfrm>
              <a:off x="5845920" y="3597789"/>
              <a:ext cx="2748662" cy="2748662"/>
              <a:chOff x="0" y="0"/>
              <a:chExt cx="812800" cy="812800"/>
            </a:xfrm>
            <a:grpFill/>
          </p:grpSpPr>
          <p:sp>
            <p:nvSpPr>
              <p:cNvPr id="28" name="Google Shape;171;p18">
                <a:extLst>
                  <a:ext uri="{FF2B5EF4-FFF2-40B4-BE49-F238E27FC236}">
                    <a16:creationId xmlns:a16="http://schemas.microsoft.com/office/drawing/2014/main" id="{EBBC15A6-A7E0-2F72-C52E-2DED931921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2;p18">
                <a:extLst>
                  <a:ext uri="{FF2B5EF4-FFF2-40B4-BE49-F238E27FC236}">
                    <a16:creationId xmlns:a16="http://schemas.microsoft.com/office/drawing/2014/main" id="{006B6DAB-AB32-7540-D40F-D535AF0DA905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1325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73;p18">
              <a:extLst>
                <a:ext uri="{FF2B5EF4-FFF2-40B4-BE49-F238E27FC236}">
                  <a16:creationId xmlns:a16="http://schemas.microsoft.com/office/drawing/2014/main" id="{40C2B37F-C5F1-E0AE-924E-37430497D653}"/>
                </a:ext>
              </a:extLst>
            </p:cNvPr>
            <p:cNvGrpSpPr/>
            <p:nvPr/>
          </p:nvGrpSpPr>
          <p:grpSpPr>
            <a:xfrm>
              <a:off x="744386" y="3130800"/>
              <a:ext cx="3682640" cy="3682640"/>
              <a:chOff x="0" y="0"/>
              <a:chExt cx="812800" cy="812800"/>
            </a:xfrm>
            <a:grpFill/>
          </p:grpSpPr>
          <p:sp>
            <p:nvSpPr>
              <p:cNvPr id="26" name="Google Shape;174;p18">
                <a:extLst>
                  <a:ext uri="{FF2B5EF4-FFF2-40B4-BE49-F238E27FC236}">
                    <a16:creationId xmlns:a16="http://schemas.microsoft.com/office/drawing/2014/main" id="{8C768749-5FEB-444B-88C3-71711C3A66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5;p18">
                <a:extLst>
                  <a:ext uri="{FF2B5EF4-FFF2-40B4-BE49-F238E27FC236}">
                    <a16:creationId xmlns:a16="http://schemas.microsoft.com/office/drawing/2014/main" id="{4F403AB5-2C8C-2969-ECD8-E1030998946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1325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76;p18">
              <a:extLst>
                <a:ext uri="{FF2B5EF4-FFF2-40B4-BE49-F238E27FC236}">
                  <a16:creationId xmlns:a16="http://schemas.microsoft.com/office/drawing/2014/main" id="{05377DEC-515A-180A-D4A8-B38C26749619}"/>
                </a:ext>
              </a:extLst>
            </p:cNvPr>
            <p:cNvGrpSpPr/>
            <p:nvPr/>
          </p:nvGrpSpPr>
          <p:grpSpPr>
            <a:xfrm>
              <a:off x="-372634" y="-138721"/>
              <a:ext cx="2496885" cy="2466233"/>
              <a:chOff x="-150784" y="-220268"/>
              <a:chExt cx="1010349" cy="997946"/>
            </a:xfrm>
            <a:grpFill/>
          </p:grpSpPr>
          <p:sp>
            <p:nvSpPr>
              <p:cNvPr id="24" name="Google Shape;177;p18">
                <a:extLst>
                  <a:ext uri="{FF2B5EF4-FFF2-40B4-BE49-F238E27FC236}">
                    <a16:creationId xmlns:a16="http://schemas.microsoft.com/office/drawing/2014/main" id="{99100FB4-DEA4-1ADE-65EE-C4B51E06D45F}"/>
                  </a:ext>
                </a:extLst>
              </p:cNvPr>
              <p:cNvSpPr/>
              <p:nvPr/>
            </p:nvSpPr>
            <p:spPr>
              <a:xfrm>
                <a:off x="-150784" y="-220268"/>
                <a:ext cx="1010349" cy="9979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8;p18">
                <a:extLst>
                  <a:ext uri="{FF2B5EF4-FFF2-40B4-BE49-F238E27FC236}">
                    <a16:creationId xmlns:a16="http://schemas.microsoft.com/office/drawing/2014/main" id="{137C3BD4-9A25-8608-A04D-2A30C992D377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1325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9;p18">
              <a:extLst>
                <a:ext uri="{FF2B5EF4-FFF2-40B4-BE49-F238E27FC236}">
                  <a16:creationId xmlns:a16="http://schemas.microsoft.com/office/drawing/2014/main" id="{259D795B-42CA-2924-B918-3F166FB8F293}"/>
                </a:ext>
              </a:extLst>
            </p:cNvPr>
            <p:cNvGrpSpPr/>
            <p:nvPr/>
          </p:nvGrpSpPr>
          <p:grpSpPr>
            <a:xfrm>
              <a:off x="4164302" y="0"/>
              <a:ext cx="2496884" cy="2496884"/>
              <a:chOff x="0" y="0"/>
              <a:chExt cx="812800" cy="812800"/>
            </a:xfrm>
            <a:grpFill/>
          </p:grpSpPr>
          <p:sp>
            <p:nvSpPr>
              <p:cNvPr id="22" name="Google Shape;180;p18">
                <a:extLst>
                  <a:ext uri="{FF2B5EF4-FFF2-40B4-BE49-F238E27FC236}">
                    <a16:creationId xmlns:a16="http://schemas.microsoft.com/office/drawing/2014/main" id="{654FA6A3-165C-4328-A809-894647AB0E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1;p18">
                <a:extLst>
                  <a:ext uri="{FF2B5EF4-FFF2-40B4-BE49-F238E27FC236}">
                    <a16:creationId xmlns:a16="http://schemas.microsoft.com/office/drawing/2014/main" id="{F93F2161-CFC6-2D07-C221-DCA27F69653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1325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82;p18">
              <a:extLst>
                <a:ext uri="{FF2B5EF4-FFF2-40B4-BE49-F238E27FC236}">
                  <a16:creationId xmlns:a16="http://schemas.microsoft.com/office/drawing/2014/main" id="{BC352DB9-16A5-2908-71BD-8FAB09E3AE3D}"/>
                </a:ext>
              </a:extLst>
            </p:cNvPr>
            <p:cNvGrpSpPr/>
            <p:nvPr/>
          </p:nvGrpSpPr>
          <p:grpSpPr>
            <a:xfrm>
              <a:off x="1406709" y="7069086"/>
              <a:ext cx="3860411" cy="2501214"/>
              <a:chOff x="-862593" y="-150983"/>
              <a:chExt cx="1776489" cy="1151012"/>
            </a:xfrm>
            <a:grpFill/>
          </p:grpSpPr>
          <p:sp>
            <p:nvSpPr>
              <p:cNvPr id="20" name="Google Shape;183;p18">
                <a:extLst>
                  <a:ext uri="{FF2B5EF4-FFF2-40B4-BE49-F238E27FC236}">
                    <a16:creationId xmlns:a16="http://schemas.microsoft.com/office/drawing/2014/main" id="{5CD699C1-2A5A-16A3-DF3E-CC8790C6CDF1}"/>
                  </a:ext>
                </a:extLst>
              </p:cNvPr>
              <p:cNvSpPr/>
              <p:nvPr/>
            </p:nvSpPr>
            <p:spPr>
              <a:xfrm>
                <a:off x="-101097" y="36246"/>
                <a:ext cx="1014993" cy="963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4;p18">
                <a:extLst>
                  <a:ext uri="{FF2B5EF4-FFF2-40B4-BE49-F238E27FC236}">
                    <a16:creationId xmlns:a16="http://schemas.microsoft.com/office/drawing/2014/main" id="{18729B1D-4BCD-C92B-678A-FF9A0FAFED04}"/>
                  </a:ext>
                </a:extLst>
              </p:cNvPr>
              <p:cNvSpPr txBox="1"/>
              <p:nvPr/>
            </p:nvSpPr>
            <p:spPr>
              <a:xfrm>
                <a:off x="-862593" y="-150983"/>
                <a:ext cx="660400" cy="717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1325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185;p18">
              <a:extLst>
                <a:ext uri="{FF2B5EF4-FFF2-40B4-BE49-F238E27FC236}">
                  <a16:creationId xmlns:a16="http://schemas.microsoft.com/office/drawing/2014/main" id="{8F3FB416-C918-8E89-69DB-5AABDE63DF15}"/>
                </a:ext>
              </a:extLst>
            </p:cNvPr>
            <p:cNvSpPr txBox="1"/>
            <p:nvPr/>
          </p:nvSpPr>
          <p:spPr>
            <a:xfrm>
              <a:off x="1314245" y="4200630"/>
              <a:ext cx="2542924" cy="133295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highlight>
                    <a:srgbClr val="A7DBED"/>
                  </a:highlight>
                </a:rPr>
                <a:t>BASES DE DATOS</a:t>
              </a:r>
              <a:endParaRPr sz="1400" dirty="0">
                <a:highlight>
                  <a:srgbClr val="A7DBED"/>
                </a:highlight>
              </a:endParaRPr>
            </a:p>
          </p:txBody>
        </p:sp>
        <p:sp>
          <p:nvSpPr>
            <p:cNvPr id="12" name="Google Shape;186;p18">
              <a:extLst>
                <a:ext uri="{FF2B5EF4-FFF2-40B4-BE49-F238E27FC236}">
                  <a16:creationId xmlns:a16="http://schemas.microsoft.com/office/drawing/2014/main" id="{38A0E5F5-C9B9-C804-9E4A-3FC8997377D0}"/>
                </a:ext>
              </a:extLst>
            </p:cNvPr>
            <p:cNvSpPr txBox="1"/>
            <p:nvPr/>
          </p:nvSpPr>
          <p:spPr>
            <a:xfrm>
              <a:off x="-290121" y="711455"/>
              <a:ext cx="2315158" cy="666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highlight>
                    <a:srgbClr val="A7DBED"/>
                  </a:highlight>
                </a:rPr>
                <a:t>COCHRANE</a:t>
              </a:r>
              <a:endParaRPr sz="1000" dirty="0">
                <a:highlight>
                  <a:srgbClr val="A7DBED"/>
                </a:highlight>
              </a:endParaRPr>
            </a:p>
          </p:txBody>
        </p:sp>
        <p:sp>
          <p:nvSpPr>
            <p:cNvPr id="13" name="Google Shape;187;p18">
              <a:extLst>
                <a:ext uri="{FF2B5EF4-FFF2-40B4-BE49-F238E27FC236}">
                  <a16:creationId xmlns:a16="http://schemas.microsoft.com/office/drawing/2014/main" id="{5673EF35-78B9-8BCA-AFC1-7A2C969F74C8}"/>
                </a:ext>
              </a:extLst>
            </p:cNvPr>
            <p:cNvSpPr txBox="1"/>
            <p:nvPr/>
          </p:nvSpPr>
          <p:spPr>
            <a:xfrm>
              <a:off x="3069073" y="8237491"/>
              <a:ext cx="2205636" cy="5712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highlight>
                    <a:srgbClr val="A7DBED"/>
                  </a:highlight>
                </a:rPr>
                <a:t>CLINICALKEY</a:t>
              </a:r>
              <a:endParaRPr sz="1200" dirty="0">
                <a:highlight>
                  <a:srgbClr val="A7DBED"/>
                </a:highlight>
              </a:endParaRPr>
            </a:p>
          </p:txBody>
        </p:sp>
        <p:sp>
          <p:nvSpPr>
            <p:cNvPr id="14" name="Google Shape;188;p18">
              <a:extLst>
                <a:ext uri="{FF2B5EF4-FFF2-40B4-BE49-F238E27FC236}">
                  <a16:creationId xmlns:a16="http://schemas.microsoft.com/office/drawing/2014/main" id="{DAFC1BD9-990F-05F0-163C-E2EF4FAEF0DA}"/>
                </a:ext>
              </a:extLst>
            </p:cNvPr>
            <p:cNvSpPr txBox="1"/>
            <p:nvPr/>
          </p:nvSpPr>
          <p:spPr>
            <a:xfrm>
              <a:off x="4164301" y="585320"/>
              <a:ext cx="2496884" cy="133295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highlight>
                    <a:srgbClr val="A7DBED"/>
                  </a:highlight>
                </a:rPr>
                <a:t>PUBMED (Medline)</a:t>
              </a:r>
              <a:endParaRPr sz="1400" dirty="0">
                <a:highlight>
                  <a:srgbClr val="A7DBED"/>
                </a:highlight>
              </a:endParaRPr>
            </a:p>
          </p:txBody>
        </p:sp>
        <p:sp>
          <p:nvSpPr>
            <p:cNvPr id="15" name="Google Shape;189;p18">
              <a:extLst>
                <a:ext uri="{FF2B5EF4-FFF2-40B4-BE49-F238E27FC236}">
                  <a16:creationId xmlns:a16="http://schemas.microsoft.com/office/drawing/2014/main" id="{1BE299C8-1200-777F-F0A9-B52BD13E308D}"/>
                </a:ext>
              </a:extLst>
            </p:cNvPr>
            <p:cNvSpPr txBox="1"/>
            <p:nvPr/>
          </p:nvSpPr>
          <p:spPr>
            <a:xfrm>
              <a:off x="5845920" y="4596201"/>
              <a:ext cx="2748662" cy="666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highlight>
                    <a:srgbClr val="A7DBED"/>
                  </a:highlight>
                </a:rPr>
                <a:t>UP TO DATE</a:t>
              </a:r>
              <a:endParaRPr sz="1400" dirty="0">
                <a:highlight>
                  <a:srgbClr val="A7DBED"/>
                </a:highlight>
              </a:endParaRPr>
            </a:p>
          </p:txBody>
        </p:sp>
        <p:cxnSp>
          <p:nvCxnSpPr>
            <p:cNvPr id="16" name="Google Shape;190;p18">
              <a:extLst>
                <a:ext uri="{FF2B5EF4-FFF2-40B4-BE49-F238E27FC236}">
                  <a16:creationId xmlns:a16="http://schemas.microsoft.com/office/drawing/2014/main" id="{5142CE0E-28F9-5AE2-03D9-823CF5FA51E5}"/>
                </a:ext>
              </a:extLst>
            </p:cNvPr>
            <p:cNvCxnSpPr/>
            <p:nvPr/>
          </p:nvCxnSpPr>
          <p:spPr>
            <a:xfrm rot="10800000">
              <a:off x="1382651" y="2302054"/>
              <a:ext cx="467708" cy="990932"/>
            </a:xfrm>
            <a:prstGeom prst="straightConnector1">
              <a:avLst/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91;p18">
              <a:extLst>
                <a:ext uri="{FF2B5EF4-FFF2-40B4-BE49-F238E27FC236}">
                  <a16:creationId xmlns:a16="http://schemas.microsoft.com/office/drawing/2014/main" id="{B2133044-A9A2-44C8-0FCD-6C957F48A75F}"/>
                </a:ext>
              </a:extLst>
            </p:cNvPr>
            <p:cNvCxnSpPr/>
            <p:nvPr/>
          </p:nvCxnSpPr>
          <p:spPr>
            <a:xfrm rot="10800000">
              <a:off x="3312674" y="6627852"/>
              <a:ext cx="426076" cy="882471"/>
            </a:xfrm>
            <a:prstGeom prst="straightConnector1">
              <a:avLst/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92;p18">
              <a:extLst>
                <a:ext uri="{FF2B5EF4-FFF2-40B4-BE49-F238E27FC236}">
                  <a16:creationId xmlns:a16="http://schemas.microsoft.com/office/drawing/2014/main" id="{97112B49-FBF0-8244-AEDE-4B3F0249577D}"/>
                </a:ext>
              </a:extLst>
            </p:cNvPr>
            <p:cNvCxnSpPr/>
            <p:nvPr/>
          </p:nvCxnSpPr>
          <p:spPr>
            <a:xfrm flipH="1">
              <a:off x="3581885" y="2302054"/>
              <a:ext cx="1182084" cy="1182084"/>
            </a:xfrm>
            <a:prstGeom prst="straightConnector1">
              <a:avLst/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3;p18">
              <a:extLst>
                <a:ext uri="{FF2B5EF4-FFF2-40B4-BE49-F238E27FC236}">
                  <a16:creationId xmlns:a16="http://schemas.microsoft.com/office/drawing/2014/main" id="{A881F36C-44D3-D893-5186-41D01D4629E8}"/>
                </a:ext>
              </a:extLst>
            </p:cNvPr>
            <p:cNvCxnSpPr/>
            <p:nvPr/>
          </p:nvCxnSpPr>
          <p:spPr>
            <a:xfrm rot="10800000">
              <a:off x="4427027" y="4972120"/>
              <a:ext cx="1418893" cy="0"/>
            </a:xfrm>
            <a:prstGeom prst="straightConnector1">
              <a:avLst/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FCA0A1A8-FB34-9B5D-F5F5-9CE65AD7A9E9}"/>
              </a:ext>
            </a:extLst>
          </p:cNvPr>
          <p:cNvSpPr/>
          <p:nvPr/>
        </p:nvSpPr>
        <p:spPr>
          <a:xfrm>
            <a:off x="6301206" y="1663734"/>
            <a:ext cx="5103511" cy="2162430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C99F4AB-6580-68B7-6232-1EF82E7F4B7A}"/>
              </a:ext>
            </a:extLst>
          </p:cNvPr>
          <p:cNvSpPr txBox="1"/>
          <p:nvPr/>
        </p:nvSpPr>
        <p:spPr>
          <a:xfrm>
            <a:off x="7079608" y="1787255"/>
            <a:ext cx="413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TÉRMINOS DE BÚSQUEDA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4BFF9CE-9E7C-642C-EBC4-5C895472584C}"/>
              </a:ext>
            </a:extLst>
          </p:cNvPr>
          <p:cNvSpPr txBox="1"/>
          <p:nvPr/>
        </p:nvSpPr>
        <p:spPr>
          <a:xfrm>
            <a:off x="6688544" y="2212860"/>
            <a:ext cx="432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ES" b="1" dirty="0" err="1"/>
              <a:t>Mesh</a:t>
            </a:r>
            <a:r>
              <a:rPr lang="es-ES" dirty="0"/>
              <a:t>: "</a:t>
            </a:r>
            <a:r>
              <a:rPr lang="es-ES" dirty="0" err="1"/>
              <a:t>Streptococcus</a:t>
            </a:r>
            <a:r>
              <a:rPr lang="es-ES" dirty="0"/>
              <a:t> </a:t>
            </a:r>
            <a:r>
              <a:rPr lang="es-ES" dirty="0" err="1"/>
              <a:t>pyogenes</a:t>
            </a:r>
            <a:r>
              <a:rPr lang="es-ES" dirty="0"/>
              <a:t>", “</a:t>
            </a:r>
            <a:r>
              <a:rPr lang="es-ES" dirty="0" err="1"/>
              <a:t>Septic</a:t>
            </a:r>
            <a:r>
              <a:rPr lang="es-ES" dirty="0"/>
              <a:t> Shock",  "</a:t>
            </a:r>
            <a:r>
              <a:rPr lang="es-ES" dirty="0" err="1"/>
              <a:t>Occupational</a:t>
            </a:r>
            <a:r>
              <a:rPr lang="es-ES" dirty="0"/>
              <a:t> </a:t>
            </a:r>
            <a:r>
              <a:rPr lang="es-ES" dirty="0" err="1"/>
              <a:t>Exposure</a:t>
            </a:r>
            <a:r>
              <a:rPr lang="es-ES" dirty="0"/>
              <a:t>"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Lenguaje libre</a:t>
            </a:r>
            <a:r>
              <a:rPr lang="es-ES" dirty="0"/>
              <a:t>: “</a:t>
            </a:r>
            <a:r>
              <a:rPr lang="es-ES" dirty="0" err="1"/>
              <a:t>Group</a:t>
            </a:r>
            <a:r>
              <a:rPr lang="es-ES" dirty="0"/>
              <a:t> A </a:t>
            </a:r>
            <a:r>
              <a:rPr lang="es-ES" dirty="0" err="1"/>
              <a:t>Streptococcal</a:t>
            </a:r>
            <a:r>
              <a:rPr lang="es-ES" dirty="0"/>
              <a:t> </a:t>
            </a:r>
            <a:r>
              <a:rPr lang="es-ES" dirty="0" err="1"/>
              <a:t>Infection</a:t>
            </a:r>
            <a:r>
              <a:rPr lang="es-ES" dirty="0"/>
              <a:t>”.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Operadores booleanos: </a:t>
            </a:r>
            <a:r>
              <a:rPr lang="es-ES" dirty="0"/>
              <a:t>[AND] y [OR]. </a:t>
            </a:r>
          </a:p>
          <a:p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A6040-270E-77C1-A969-F8E5C6BDF06F}"/>
              </a:ext>
            </a:extLst>
          </p:cNvPr>
          <p:cNvSpPr/>
          <p:nvPr/>
        </p:nvSpPr>
        <p:spPr>
          <a:xfrm>
            <a:off x="6301206" y="3928393"/>
            <a:ext cx="5103511" cy="2664980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56C169F-EABE-B430-5585-A2A7B4142310}"/>
              </a:ext>
            </a:extLst>
          </p:cNvPr>
          <p:cNvSpPr txBox="1"/>
          <p:nvPr/>
        </p:nvSpPr>
        <p:spPr>
          <a:xfrm>
            <a:off x="6643610" y="3967186"/>
            <a:ext cx="4791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P: </a:t>
            </a:r>
            <a:r>
              <a:rPr lang="es-ES" dirty="0"/>
              <a:t>trabajadores sanitarios expuestos 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Streptococcus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pyogenes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E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I: </a:t>
            </a:r>
            <a:r>
              <a:rPr lang="es-ES" dirty="0"/>
              <a:t>Evaluación del riesgo y administrar quimioprofilaxis antibiótica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C: </a:t>
            </a:r>
            <a:r>
              <a:rPr lang="es-ES" dirty="0"/>
              <a:t>No administrar quimioprofilaxis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O: </a:t>
            </a:r>
            <a:r>
              <a:rPr lang="es-ES" dirty="0"/>
              <a:t>Prevención de infección en personal expuesto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b="1" dirty="0"/>
              <a:t>S</a:t>
            </a:r>
            <a:r>
              <a:rPr lang="es-ES" dirty="0"/>
              <a:t>: Revisión sistemática de artículos, estudios observacionales y guías clínicas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16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>
            <a:extLst>
              <a:ext uri="{FF2B5EF4-FFF2-40B4-BE49-F238E27FC236}">
                <a16:creationId xmlns:a16="http://schemas.microsoft.com/office/drawing/2014/main" id="{D6A31FF5-F8D4-EE0D-952E-66988772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06C315-2EBE-AFE5-3E76-5ED1923C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14" y="264438"/>
            <a:ext cx="7627028" cy="974218"/>
          </a:xfrm>
        </p:spPr>
        <p:txBody>
          <a:bodyPr/>
          <a:lstStyle/>
          <a:p>
            <a:r>
              <a:rPr lang="es-ES" dirty="0"/>
              <a:t>MATERIAL Y MÉTODOS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77679B-7422-6146-2C79-7E240A878D43}"/>
              </a:ext>
            </a:extLst>
          </p:cNvPr>
          <p:cNvSpPr/>
          <p:nvPr/>
        </p:nvSpPr>
        <p:spPr>
          <a:xfrm>
            <a:off x="4012147" y="5431778"/>
            <a:ext cx="1917000" cy="108012"/>
          </a:xfrm>
          <a:prstGeom prst="rect">
            <a:avLst/>
          </a:prstGeom>
          <a:solidFill>
            <a:srgbClr val="81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0952BD9-25F0-B268-0A72-9F1E4CAFE6D2}"/>
              </a:ext>
            </a:extLst>
          </p:cNvPr>
          <p:cNvSpPr/>
          <p:nvPr/>
        </p:nvSpPr>
        <p:spPr>
          <a:xfrm>
            <a:off x="4623116" y="4648501"/>
            <a:ext cx="749596" cy="630450"/>
          </a:xfrm>
          <a:prstGeom prst="ellipse">
            <a:avLst/>
          </a:prstGeom>
          <a:solidFill>
            <a:srgbClr val="81A6E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ES" altLang="ko-KR" sz="2000" dirty="0"/>
              <a:t>415</a:t>
            </a:r>
            <a:endParaRPr lang="ko-KR" altLang="en-US" sz="20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37658EA-B795-C941-9E43-CE9B62963C78}"/>
              </a:ext>
            </a:extLst>
          </p:cNvPr>
          <p:cNvSpPr/>
          <p:nvPr/>
        </p:nvSpPr>
        <p:spPr>
          <a:xfrm>
            <a:off x="6096000" y="5418840"/>
            <a:ext cx="1917000" cy="108012"/>
          </a:xfrm>
          <a:prstGeom prst="rect">
            <a:avLst/>
          </a:prstGeom>
          <a:solidFill>
            <a:srgbClr val="81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8508906-2D4C-6496-3CF5-D44252F03D9D}"/>
              </a:ext>
            </a:extLst>
          </p:cNvPr>
          <p:cNvSpPr/>
          <p:nvPr/>
        </p:nvSpPr>
        <p:spPr>
          <a:xfrm>
            <a:off x="6783196" y="4542653"/>
            <a:ext cx="640342" cy="630450"/>
          </a:xfrm>
          <a:prstGeom prst="ellipse">
            <a:avLst/>
          </a:prstGeom>
          <a:solidFill>
            <a:srgbClr val="81A6E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9</a:t>
            </a:r>
          </a:p>
          <a:p>
            <a:pPr algn="ctr"/>
            <a:endParaRPr lang="ko-KR" altLang="en-US" sz="20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4FDC94-DB79-BB54-0D07-F879E3D9EC7F}"/>
              </a:ext>
            </a:extLst>
          </p:cNvPr>
          <p:cNvSpPr txBox="1"/>
          <p:nvPr/>
        </p:nvSpPr>
        <p:spPr>
          <a:xfrm>
            <a:off x="4112527" y="5569373"/>
            <a:ext cx="176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Artículos</a:t>
            </a:r>
            <a:r>
              <a:rPr lang="es-ES" dirty="0"/>
              <a:t> </a:t>
            </a:r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encontrados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B8F350B-1EBC-75EE-4E8C-BEAE2DB5FBF8}"/>
              </a:ext>
            </a:extLst>
          </p:cNvPr>
          <p:cNvSpPr txBox="1"/>
          <p:nvPr/>
        </p:nvSpPr>
        <p:spPr>
          <a:xfrm>
            <a:off x="5877120" y="5566962"/>
            <a:ext cx="245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Artículos finalmente seleccionados 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56BE8617-F91B-9F59-58A1-2935C160BB69}"/>
              </a:ext>
            </a:extLst>
          </p:cNvPr>
          <p:cNvSpPr/>
          <p:nvPr/>
        </p:nvSpPr>
        <p:spPr>
          <a:xfrm>
            <a:off x="825636" y="1619960"/>
            <a:ext cx="5103511" cy="2709631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442AB891-8AE8-8622-E27A-679B1BEF39E9}"/>
              </a:ext>
            </a:extLst>
          </p:cNvPr>
          <p:cNvSpPr/>
          <p:nvPr/>
        </p:nvSpPr>
        <p:spPr>
          <a:xfrm>
            <a:off x="6096000" y="1619960"/>
            <a:ext cx="5076196" cy="267695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1A4A28-012C-E831-078F-E9E208EBAF46}"/>
              </a:ext>
            </a:extLst>
          </p:cNvPr>
          <p:cNvSpPr txBox="1"/>
          <p:nvPr/>
        </p:nvSpPr>
        <p:spPr>
          <a:xfrm>
            <a:off x="1218618" y="1874342"/>
            <a:ext cx="350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CRITERIOS DE INCLUSIÓN </a:t>
            </a:r>
          </a:p>
          <a:p>
            <a:endParaRPr lang="es-ES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518B82CC-6F6A-6422-003D-D1A472B541F5}"/>
              </a:ext>
            </a:extLst>
          </p:cNvPr>
          <p:cNvSpPr txBox="1"/>
          <p:nvPr/>
        </p:nvSpPr>
        <p:spPr>
          <a:xfrm>
            <a:off x="6955098" y="1867075"/>
            <a:ext cx="350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CRITERIOS DE EXCLUSIÓN</a:t>
            </a:r>
          </a:p>
          <a:p>
            <a:endParaRPr lang="es-ES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8685D21-BE51-0B3D-078B-0A35667E359B}"/>
              </a:ext>
            </a:extLst>
          </p:cNvPr>
          <p:cNvSpPr txBox="1"/>
          <p:nvPr/>
        </p:nvSpPr>
        <p:spPr>
          <a:xfrm>
            <a:off x="1019804" y="2319554"/>
            <a:ext cx="4786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Artículos publicados en los últimos 10 años que traten exposición laboral documentada a </a:t>
            </a:r>
            <a:r>
              <a:rPr lang="es-ES" i="1" dirty="0">
                <a:solidFill>
                  <a:schemeClr val="tx1"/>
                </a:solidFill>
              </a:rPr>
              <a:t>S. </a:t>
            </a:r>
            <a:r>
              <a:rPr lang="es-ES" i="1" dirty="0" err="1">
                <a:solidFill>
                  <a:schemeClr val="tx1"/>
                </a:solidFill>
              </a:rPr>
              <a:t>pyogenes</a:t>
            </a:r>
            <a:r>
              <a:rPr lang="es-ES" dirty="0">
                <a:solidFill>
                  <a:schemeClr val="tx1"/>
                </a:solidFill>
              </a:rPr>
              <a:t> en personal sanitario. </a:t>
            </a:r>
          </a:p>
          <a:p>
            <a:pPr lvl="0"/>
            <a:r>
              <a:rPr lang="es-ES" dirty="0">
                <a:solidFill>
                  <a:schemeClr val="tx1"/>
                </a:solidFill>
              </a:rPr>
              <a:t>Dado el número limitado de estudios relevantes, se incluyeron artículos adicionales basados en similitud temática</a:t>
            </a:r>
          </a:p>
          <a:p>
            <a:endParaRPr lang="es-ES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D33CA99-ABB8-3915-FF0C-9376B46CE2DA}"/>
              </a:ext>
            </a:extLst>
          </p:cNvPr>
          <p:cNvSpPr txBox="1"/>
          <p:nvPr/>
        </p:nvSpPr>
        <p:spPr>
          <a:xfrm>
            <a:off x="6224961" y="2619545"/>
            <a:ext cx="478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Estudios sobre exposiciones no ocupacionales o no relacionadas con enfermedad invasiva por </a:t>
            </a:r>
            <a:r>
              <a:rPr lang="es-ES" i="1" dirty="0">
                <a:solidFill>
                  <a:schemeClr val="tx1"/>
                </a:solidFill>
              </a:rPr>
              <a:t>S. </a:t>
            </a:r>
            <a:r>
              <a:rPr lang="es-ES" i="1" dirty="0" err="1">
                <a:solidFill>
                  <a:schemeClr val="tx1"/>
                </a:solidFill>
              </a:rPr>
              <a:t>Pyogenes</a:t>
            </a:r>
            <a:r>
              <a:rPr lang="es-ES" dirty="0">
                <a:solidFill>
                  <a:schemeClr val="tx1"/>
                </a:solidFill>
              </a:rPr>
              <a:t>. Resultados de libros e imágenes.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37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8AD86BA-9C11-8FF3-AB80-288B59E280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E5D142-9F8A-2238-E771-CC6F3CA7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693" y="435474"/>
            <a:ext cx="7186613" cy="692658"/>
          </a:xfrm>
        </p:spPr>
        <p:txBody>
          <a:bodyPr>
            <a:normAutofit fontScale="90000"/>
          </a:bodyPr>
          <a:lstStyle/>
          <a:p>
            <a:r>
              <a:rPr lang="es-ES" dirty="0"/>
              <a:t>RESULTADOS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43A446-BA4E-C0AF-A3F2-55F4CE1F0D66}"/>
              </a:ext>
            </a:extLst>
          </p:cNvPr>
          <p:cNvSpPr/>
          <p:nvPr/>
        </p:nvSpPr>
        <p:spPr>
          <a:xfrm>
            <a:off x="451530" y="1453153"/>
            <a:ext cx="5163458" cy="4954504"/>
          </a:xfrm>
          <a:prstGeom prst="rect">
            <a:avLst/>
          </a:prstGeom>
          <a:solidFill>
            <a:srgbClr val="A7DBED">
              <a:alpha val="6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s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E1BF94-3F36-1DC8-8829-70A1D67B0EF3}"/>
              </a:ext>
            </a:extLst>
          </p:cNvPr>
          <p:cNvSpPr/>
          <p:nvPr/>
        </p:nvSpPr>
        <p:spPr>
          <a:xfrm>
            <a:off x="6096000" y="1481725"/>
            <a:ext cx="5755147" cy="4925932"/>
          </a:xfrm>
          <a:prstGeom prst="rect">
            <a:avLst/>
          </a:prstGeom>
          <a:solidFill>
            <a:srgbClr val="81A6E3">
              <a:alpha val="6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E36648-7546-0ED6-7E77-8F93DE75629F}"/>
              </a:ext>
            </a:extLst>
          </p:cNvPr>
          <p:cNvSpPr txBox="1"/>
          <p:nvPr/>
        </p:nvSpPr>
        <p:spPr>
          <a:xfrm>
            <a:off x="1804534" y="161448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EPIDEMIOLOGÍA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15EDAB-EF59-F3B3-2473-316925A73AA0}"/>
              </a:ext>
            </a:extLst>
          </p:cNvPr>
          <p:cNvSpPr txBox="1"/>
          <p:nvPr/>
        </p:nvSpPr>
        <p:spPr>
          <a:xfrm>
            <a:off x="7245012" y="1614488"/>
            <a:ext cx="345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EFECTOS PARA LA SALUD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4E4B67-6C47-845A-178C-5B28A2EE0E42}"/>
              </a:ext>
            </a:extLst>
          </p:cNvPr>
          <p:cNvSpPr txBox="1"/>
          <p:nvPr/>
        </p:nvSpPr>
        <p:spPr>
          <a:xfrm>
            <a:off x="451530" y="2160340"/>
            <a:ext cx="5210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Prevalencia mayor en edad pediátrica y edad avanzada.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Aumento de incidencia de infecciones graves en Europa.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Factores de riesgo: lesiones cutáneas, infecciones respiratorias, infección por VIH, infección por Varicela-Zóster, Diabetes Mellitus, enfermedad cardiaca, enfermedad respiratoria crónica, enfermedad cardiaca, cáncer, inmunodepresión, tratamiento con corticoides a altas dosis, usuarios de drogas por vía parenteral.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Enfermedad invasiva: en un 20-30% de los casos aparece en individuos sin factores de riesgo. En edad pediátrica hasta el 50-80% de los casos.  </a:t>
            </a:r>
            <a:endParaRPr lang="en-US" dirty="0"/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93B0C2-BB14-6336-58EA-C8C7F21FB569}"/>
              </a:ext>
            </a:extLst>
          </p:cNvPr>
          <p:cNvSpPr txBox="1"/>
          <p:nvPr/>
        </p:nvSpPr>
        <p:spPr>
          <a:xfrm>
            <a:off x="6577014" y="2160340"/>
            <a:ext cx="4752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u="sng" dirty="0"/>
              <a:t>Infecciones leves: </a:t>
            </a:r>
            <a:r>
              <a:rPr lang="es-ES" dirty="0"/>
              <a:t>faringitis estreptocócica, escarlatina, impétigo, otitis, mastitis, celulitis, erisipela, miositis, neumonía, meningitis, endocarditis, artritis séptica, osteomielitis fiebre puerperal, infecciones neonatales...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u="sng" dirty="0"/>
              <a:t>Infecciones graves: </a:t>
            </a:r>
            <a:r>
              <a:rPr lang="es-ES" dirty="0"/>
              <a:t>fiebre reumática aguda, glomerulonefritis postestreptocócica, fascitis necrosante o gangrena estreptocócica hemolítica, y shock tóxico estreptocócico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u="sng" dirty="0"/>
              <a:t>Enfermedades invasivas (</a:t>
            </a:r>
            <a:r>
              <a:rPr lang="es-ES" u="sng" dirty="0" err="1"/>
              <a:t>SGAi</a:t>
            </a:r>
            <a:r>
              <a:rPr lang="es-ES" u="sng" dirty="0"/>
              <a:t>): </a:t>
            </a:r>
            <a:r>
              <a:rPr lang="es-ES" dirty="0"/>
              <a:t>necrosis de tejidos blandos, infecciones en embarazo, bacteriemia, infecciones en sitio normalmente estéril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73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E899952D-11F9-CCDB-7DCC-9B3E58FF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3F92F57-C1C8-331F-78C9-0D62CF5B1320}"/>
              </a:ext>
            </a:extLst>
          </p:cNvPr>
          <p:cNvSpPr/>
          <p:nvPr/>
        </p:nvSpPr>
        <p:spPr>
          <a:xfrm>
            <a:off x="130408" y="1785937"/>
            <a:ext cx="2879376" cy="4954504"/>
          </a:xfrm>
          <a:prstGeom prst="rect">
            <a:avLst/>
          </a:prstGeom>
          <a:solidFill>
            <a:srgbClr val="A7DBED">
              <a:alpha val="6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s-E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C39131E-2691-A0FE-CA6A-0DA70312216F}"/>
              </a:ext>
            </a:extLst>
          </p:cNvPr>
          <p:cNvSpPr/>
          <p:nvPr/>
        </p:nvSpPr>
        <p:spPr>
          <a:xfrm>
            <a:off x="3099021" y="1785938"/>
            <a:ext cx="2823875" cy="4925932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1DF4ED-7489-8E93-A8B5-B8C5DBC14D11}"/>
              </a:ext>
            </a:extLst>
          </p:cNvPr>
          <p:cNvSpPr/>
          <p:nvPr/>
        </p:nvSpPr>
        <p:spPr>
          <a:xfrm>
            <a:off x="6019568" y="1785937"/>
            <a:ext cx="2908048" cy="4925932"/>
          </a:xfrm>
          <a:prstGeom prst="rect">
            <a:avLst/>
          </a:prstGeom>
          <a:solidFill>
            <a:srgbClr val="81A6E3">
              <a:alpha val="6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C9D2A4F-B0B8-1982-6F3F-D512DD23F4D6}"/>
              </a:ext>
            </a:extLst>
          </p:cNvPr>
          <p:cNvSpPr/>
          <p:nvPr/>
        </p:nvSpPr>
        <p:spPr>
          <a:xfrm>
            <a:off x="9029352" y="1814509"/>
            <a:ext cx="2908048" cy="492593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3C4D2-F04E-A801-DC12-40B1ED324500}"/>
              </a:ext>
            </a:extLst>
          </p:cNvPr>
          <p:cNvSpPr txBox="1"/>
          <p:nvPr/>
        </p:nvSpPr>
        <p:spPr>
          <a:xfrm>
            <a:off x="471085" y="2007548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MEDIDAS PREVENTIVAS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C9BAE9-1BA8-2C98-EAFB-4B9B3FB79D52}"/>
              </a:ext>
            </a:extLst>
          </p:cNvPr>
          <p:cNvSpPr txBox="1"/>
          <p:nvPr/>
        </p:nvSpPr>
        <p:spPr>
          <a:xfrm>
            <a:off x="3350461" y="2096633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EXPOSICIÓN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85E41C-2862-B1B1-933C-F386133686CA}"/>
              </a:ext>
            </a:extLst>
          </p:cNvPr>
          <p:cNvSpPr txBox="1"/>
          <p:nvPr/>
        </p:nvSpPr>
        <p:spPr>
          <a:xfrm>
            <a:off x="6096000" y="2093328"/>
            <a:ext cx="264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QUIMIOPROFILAXIS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86A8E-9244-26A3-332D-F33BCB51E097}"/>
              </a:ext>
            </a:extLst>
          </p:cNvPr>
          <p:cNvSpPr txBox="1"/>
          <p:nvPr/>
        </p:nvSpPr>
        <p:spPr>
          <a:xfrm>
            <a:off x="9406746" y="2097703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TRATAMIENTO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B34186-81F2-43F7-882A-6963B5D3BCD3}"/>
              </a:ext>
            </a:extLst>
          </p:cNvPr>
          <p:cNvSpPr txBox="1"/>
          <p:nvPr/>
        </p:nvSpPr>
        <p:spPr>
          <a:xfrm>
            <a:off x="-278175" y="2926925"/>
            <a:ext cx="3186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Informar a trabajadores expuestos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Medidas higiénicas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Precauciones estándar: Gotas y Contacto.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EPI: guantes, protección respiratoria, protección ocular y facial.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Personal infectado: mascarilla y medidas higiénicas. </a:t>
            </a:r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6536C0-CA7C-CD4A-C1F1-F1E127EB3ABB}"/>
              </a:ext>
            </a:extLst>
          </p:cNvPr>
          <p:cNvSpPr txBox="1"/>
          <p:nvPr/>
        </p:nvSpPr>
        <p:spPr>
          <a:xfrm>
            <a:off x="3182650" y="2926924"/>
            <a:ext cx="2768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Valorar el riesgo de la exposición atendiendo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Tiempo de exposición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Uso de medidas de protección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Tarea a realizar en el momento de la exposición (contacto directo con secreciones nasofaríngeas o lesiones abiertas de piel)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AE41EA-FB34-419C-367C-ECF0BCBDC7AA}"/>
              </a:ext>
            </a:extLst>
          </p:cNvPr>
          <p:cNvSpPr txBox="1"/>
          <p:nvPr/>
        </p:nvSpPr>
        <p:spPr>
          <a:xfrm>
            <a:off x="6285891" y="2926924"/>
            <a:ext cx="250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se recomienda profilaxis de rutina post-exposición.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recomienda en caso de presentar factores de riesgo para el desarrollo del </a:t>
            </a:r>
            <a:r>
              <a:rPr lang="es-ES" dirty="0" err="1"/>
              <a:t>SGAi</a:t>
            </a:r>
            <a:r>
              <a:rPr lang="es-ES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CC7CA6-3721-C0B0-8E3F-3BE0EF6DE39F}"/>
              </a:ext>
            </a:extLst>
          </p:cNvPr>
          <p:cNvSpPr txBox="1"/>
          <p:nvPr/>
        </p:nvSpPr>
        <p:spPr>
          <a:xfrm>
            <a:off x="9119900" y="2926924"/>
            <a:ext cx="2716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Informar sobre síntomas de infección por SGA, aunque sea leve (fiebre, dolor de garganta o mialgias).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Administrar tratamiento en caso de presentar síntomas hasta un mes después de la exposición.</a:t>
            </a:r>
            <a:endParaRPr lang="en-U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6FD9F54-A4CA-9943-6539-5D81C252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512954"/>
            <a:ext cx="9115425" cy="866274"/>
          </a:xfrm>
        </p:spPr>
        <p:txBody>
          <a:bodyPr>
            <a:normAutofit/>
          </a:bodyPr>
          <a:lstStyle/>
          <a:p>
            <a:r>
              <a:rPr lang="es-ES" sz="24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7410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889211-FF2B-27D5-A0DD-795B1E05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860BAF-D284-78DF-A84A-98628AD229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5" y="2171700"/>
            <a:ext cx="7941564" cy="3840701"/>
          </a:xfrm>
          <a:solidFill>
            <a:schemeClr val="tx1">
              <a:alpha val="6348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solidFill>
                  <a:sysClr val="windowText" lastClr="000000"/>
                </a:solidFill>
              </a:rPr>
              <a:t>Las infecciones causadas por estreptococo del grupo A, a pesar de producir generalmente infecciones leves, puede causar infecciones invasivas con elevada mortalidad</a:t>
            </a:r>
          </a:p>
          <a:p>
            <a:pPr>
              <a:lnSpc>
                <a:spcPct val="90000"/>
              </a:lnSpc>
            </a:pPr>
            <a:r>
              <a:rPr lang="es-ES" dirty="0">
                <a:solidFill>
                  <a:sysClr val="windowText" lastClr="000000"/>
                </a:solidFill>
              </a:rPr>
              <a:t>La evidencia demuestra un aumento de la incidencia en los últimos años, debido a la aparición de cepas más virulentas de este patógeno, inexistencia de la vacuna y la aparición de resistencias antibióticas</a:t>
            </a:r>
          </a:p>
          <a:p>
            <a:pPr>
              <a:lnSpc>
                <a:spcPct val="90000"/>
              </a:lnSpc>
            </a:pPr>
            <a:r>
              <a:rPr lang="es-ES" dirty="0">
                <a:solidFill>
                  <a:sysClr val="windowText" lastClr="000000"/>
                </a:solidFill>
              </a:rPr>
              <a:t>Es importante: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1800" dirty="0">
                <a:solidFill>
                  <a:sysClr val="windowText" lastClr="000000"/>
                </a:solidFill>
              </a:rPr>
              <a:t>Conocer y hacer uso de las medidas preventivas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1800" dirty="0">
                <a:solidFill>
                  <a:sysClr val="windowText" lastClr="000000"/>
                </a:solidFill>
              </a:rPr>
              <a:t>Valorar el riesgo de la exposición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1800" dirty="0">
                <a:solidFill>
                  <a:sysClr val="windowText" lastClr="000000"/>
                </a:solidFill>
              </a:rPr>
              <a:t>Aplicar tratamiento antibiótico solo en los casos recomendados: factores de riesgo de desarrollo de </a:t>
            </a:r>
            <a:r>
              <a:rPr lang="es-ES" sz="1800" dirty="0" err="1">
                <a:solidFill>
                  <a:sysClr val="windowText" lastClr="000000"/>
                </a:solidFill>
              </a:rPr>
              <a:t>SGAi</a:t>
            </a:r>
            <a:r>
              <a:rPr lang="es-ES" sz="1800" dirty="0">
                <a:solidFill>
                  <a:sysClr val="windowText" lastClr="000000"/>
                </a:solidFill>
              </a:rPr>
              <a:t> o aparición de síntomas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2899F0E-750C-203E-8C55-88D9B760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17012"/>
            <a:ext cx="7941564" cy="866274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2593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828</TotalTime>
  <Words>1496</Words>
  <Application>Microsoft Office PowerPoint</Application>
  <PresentationFormat>Panorámica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Paquete</vt:lpstr>
      <vt:lpstr>ENFERMEDAD INVASIVA POR STREPTOCOCCUS PYOGENES: IMPACTO Y ABORDAJE ANTE EXPOSICIÓN LABORAL. Una revisión sistemática</vt:lpstr>
      <vt:lpstr>introducción</vt:lpstr>
      <vt:lpstr>introducción</vt:lpstr>
      <vt:lpstr>introducción</vt:lpstr>
      <vt:lpstr>Material y métodos</vt:lpstr>
      <vt:lpstr>MATERIAL Y MÉTODOS </vt:lpstr>
      <vt:lpstr>RESULTADOS </vt:lpstr>
      <vt:lpstr>RESULTADOS</vt:lpstr>
      <vt:lpstr>CONCLUSIONES</vt:lpstr>
      <vt:lpstr>bibliografía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HELENA CARRETERO GONZALEZ</dc:creator>
  <cp:lastModifiedBy>Helena Carretero Gonzalez</cp:lastModifiedBy>
  <cp:revision>64</cp:revision>
  <dcterms:created xsi:type="dcterms:W3CDTF">2024-10-08T17:22:13Z</dcterms:created>
  <dcterms:modified xsi:type="dcterms:W3CDTF">2024-10-31T10:50:10Z</dcterms:modified>
</cp:coreProperties>
</file>