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1664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CAD085-E8A6-8845-BD4E-CB4CCA059FC4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1FF6DA9-008F-8B48-92A6-B652298478B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CAD085-E8A6-8845-BD4E-CB4CCA059FC4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CAD085-E8A6-8845-BD4E-CB4CCA059FC4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1FF6DA9-008F-8B48-92A6-B652298478BF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CAD085-E8A6-8845-BD4E-CB4CCA059FC4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1FF6DA9-008F-8B48-92A6-B652298478B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CAD085-E8A6-8845-BD4E-CB4CCA059FC4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1FF6DA9-008F-8B48-92A6-B652298478B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CAD085-E8A6-8845-BD4E-CB4CCA059FC4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1FF6DA9-008F-8B48-92A6-B652298478B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CAD085-E8A6-8845-BD4E-CB4CCA059FC4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1FF6DA9-008F-8B48-92A6-B652298478B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CAD085-E8A6-8845-BD4E-CB4CCA059FC4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1FF6DA9-008F-8B48-92A6-B652298478B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1FF6DA9-008F-8B48-92A6-B652298478B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opus.com" TargetMode="External"/><Relationship Id="rId2" Type="http://schemas.openxmlformats.org/officeDocument/2006/relationships/hyperlink" Target="https://pubmed.ncbi.nlm.nih.go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Estrés en el Personal de Enfermería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>
                <a:latin typeface="+mj-lt"/>
              </a:rPr>
              <a:t>Autores: </a:t>
            </a:r>
            <a:r>
              <a:rPr lang="es-ES" dirty="0">
                <a:latin typeface="+mj-lt"/>
              </a:rPr>
              <a:t>Brian </a:t>
            </a:r>
            <a:r>
              <a:rPr lang="es-ES" dirty="0" err="1">
                <a:latin typeface="+mj-lt"/>
              </a:rPr>
              <a:t>Palleiro</a:t>
            </a:r>
            <a:r>
              <a:rPr lang="es-ES" dirty="0">
                <a:latin typeface="+mj-lt"/>
              </a:rPr>
              <a:t> </a:t>
            </a:r>
            <a:r>
              <a:rPr lang="es-ES" dirty="0" err="1">
                <a:latin typeface="+mj-lt"/>
              </a:rPr>
              <a:t>Meizoso</a:t>
            </a:r>
            <a:endParaRPr>
              <a:latin typeface="+mj-lt"/>
            </a:endParaRPr>
          </a:p>
          <a:p>
            <a:r>
              <a:rPr>
                <a:latin typeface="+mj-lt"/>
              </a:rPr>
              <a:t>Centro de Trabajo:</a:t>
            </a:r>
            <a:r>
              <a:rPr lang="es-ES" dirty="0">
                <a:latin typeface="+mj-lt"/>
              </a:rPr>
              <a:t> UDC </a:t>
            </a:r>
            <a:endParaRPr>
              <a:latin typeface="+mj-lt"/>
            </a:endParaRPr>
          </a:p>
          <a:p>
            <a:r>
              <a:rPr>
                <a:latin typeface="+mj-lt"/>
              </a:rPr>
              <a:t>Correo Electrónico de Contacto:</a:t>
            </a:r>
            <a:r>
              <a:rPr lang="es-ES" dirty="0">
                <a:latin typeface="+mj-lt"/>
              </a:rPr>
              <a:t>brian.palleiro@udc.es</a:t>
            </a:r>
            <a:endParaRPr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Introducción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El personal de enfermería enfrenta altos niveles de estrés debido a la carga laboral, turnos prolongados y exposición constante a situaciones críticas. El estrés no gestionado puede conducir al agotamiento profesional, afectando la calidad del cuidado y la salud de los profesionales.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Objetivos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t>Objetivo General: Analizar los factores que contribuyen al estrés en el personal de enfermería y sus consecuencias.</a:t>
            </a:r>
          </a:p>
          <a:p>
            <a:r>
              <a:t>Objetivos Específicos:</a:t>
            </a:r>
          </a:p>
          <a:p>
            <a:r>
              <a:t>- Identificar las principales fuentes de estrés en el entorno hospitalario.</a:t>
            </a:r>
          </a:p>
          <a:p>
            <a:r>
              <a:t>- Evaluar el impacto del estrés en la salud física y mental de los enfermeros.</a:t>
            </a:r>
          </a:p>
          <a:p>
            <a:r>
              <a:t>- Proponer estrategias efectivas para la gestión y reducción del estrés.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Material y Métodos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Glacial Indifference"/>
                <a:ea typeface="Glacial Indifference"/>
                <a:cs typeface="Glacial Indifference"/>
                <a:sym typeface="Glacial Indifference"/>
              </a:rPr>
              <a:t>Se </a:t>
            </a:r>
            <a:r>
              <a:rPr lang="en-US" dirty="0" err="1">
                <a:latin typeface="Glacial Indifference"/>
                <a:ea typeface="Glacial Indifference"/>
                <a:cs typeface="Glacial Indifference"/>
                <a:sym typeface="Glacial Indifference"/>
              </a:rPr>
              <a:t>realizó</a:t>
            </a:r>
            <a:r>
              <a:rPr lang="en-US" dirty="0">
                <a:latin typeface="Glacial Indifference"/>
                <a:ea typeface="Glacial Indifference"/>
                <a:cs typeface="Glacial Indifference"/>
                <a:sym typeface="Glacial Indifference"/>
              </a:rPr>
              <a:t> </a:t>
            </a:r>
            <a:r>
              <a:rPr lang="en-US" dirty="0" err="1">
                <a:latin typeface="Glacial Indifference"/>
                <a:ea typeface="Glacial Indifference"/>
                <a:cs typeface="Glacial Indifference"/>
                <a:sym typeface="Glacial Indifference"/>
              </a:rPr>
              <a:t>una</a:t>
            </a:r>
            <a:r>
              <a:rPr lang="en-US" dirty="0">
                <a:latin typeface="Glacial Indifference"/>
                <a:ea typeface="Glacial Indifference"/>
                <a:cs typeface="Glacial Indifference"/>
                <a:sym typeface="Glacial Indifference"/>
              </a:rPr>
              <a:t> </a:t>
            </a:r>
            <a:r>
              <a:rPr lang="en-US" dirty="0" err="1">
                <a:latin typeface="Glacial Indifference"/>
                <a:ea typeface="Glacial Indifference"/>
                <a:cs typeface="Glacial Indifference"/>
                <a:sym typeface="Glacial Indifference"/>
              </a:rPr>
              <a:t>búsqueda</a:t>
            </a:r>
            <a:r>
              <a:rPr lang="en-US" dirty="0">
                <a:latin typeface="Glacial Indifference"/>
                <a:ea typeface="Glacial Indifference"/>
                <a:cs typeface="Glacial Indifference"/>
                <a:sym typeface="Glacial Indifference"/>
              </a:rPr>
              <a:t> </a:t>
            </a:r>
            <a:r>
              <a:rPr lang="en-US" dirty="0" err="1">
                <a:latin typeface="Glacial Indifference"/>
                <a:ea typeface="Glacial Indifference"/>
                <a:cs typeface="Glacial Indifference"/>
                <a:sym typeface="Glacial Indifference"/>
              </a:rPr>
              <a:t>bibliográfica</a:t>
            </a:r>
            <a:r>
              <a:rPr lang="en-US" dirty="0">
                <a:latin typeface="Glacial Indifference"/>
                <a:ea typeface="Glacial Indifference"/>
                <a:cs typeface="Glacial Indifference"/>
                <a:sym typeface="Glacial Indifference"/>
              </a:rPr>
              <a:t> en </a:t>
            </a:r>
            <a:r>
              <a:rPr lang="en-US" dirty="0" err="1">
                <a:latin typeface="Glacial Indifference"/>
                <a:ea typeface="Glacial Indifference"/>
                <a:cs typeface="Glacial Indifference"/>
                <a:sym typeface="Glacial Indifference"/>
              </a:rPr>
              <a:t>PubMed</a:t>
            </a:r>
            <a:r>
              <a:rPr lang="en-US" dirty="0">
                <a:latin typeface="Glacial Indifference"/>
                <a:ea typeface="Glacial Indifference"/>
                <a:cs typeface="Glacial Indifference"/>
                <a:sym typeface="Glacial Indifference"/>
              </a:rPr>
              <a:t>, Scopus y Google Scholar, </a:t>
            </a:r>
            <a:r>
              <a:rPr lang="en-US" dirty="0" err="1">
                <a:latin typeface="Glacial Indifference"/>
                <a:ea typeface="Glacial Indifference"/>
                <a:cs typeface="Glacial Indifference"/>
                <a:sym typeface="Glacial Indifference"/>
              </a:rPr>
              <a:t>incluyendo</a:t>
            </a:r>
            <a:r>
              <a:rPr lang="en-US" dirty="0">
                <a:latin typeface="Glacial Indifference"/>
                <a:ea typeface="Glacial Indifference"/>
                <a:cs typeface="Glacial Indifference"/>
                <a:sym typeface="Glacial Indifference"/>
              </a:rPr>
              <a:t> </a:t>
            </a:r>
            <a:r>
              <a:rPr lang="en-US" dirty="0" err="1">
                <a:latin typeface="Glacial Indifference"/>
                <a:ea typeface="Glacial Indifference"/>
                <a:cs typeface="Glacial Indifference"/>
                <a:sym typeface="Glacial Indifference"/>
              </a:rPr>
              <a:t>artículos</a:t>
            </a:r>
            <a:r>
              <a:rPr lang="en-US" dirty="0">
                <a:latin typeface="Glacial Indifference"/>
                <a:ea typeface="Glacial Indifference"/>
                <a:cs typeface="Glacial Indifference"/>
                <a:sym typeface="Glacial Indifference"/>
              </a:rPr>
              <a:t> entre 2019 y 2024 en </a:t>
            </a:r>
            <a:r>
              <a:rPr lang="en-US" dirty="0" err="1">
                <a:latin typeface="Glacial Indifference"/>
                <a:ea typeface="Glacial Indifference"/>
                <a:cs typeface="Glacial Indifference"/>
                <a:sym typeface="Glacial Indifference"/>
              </a:rPr>
              <a:t>español</a:t>
            </a:r>
            <a:r>
              <a:rPr lang="en-US" dirty="0">
                <a:latin typeface="Glacial Indifference"/>
                <a:ea typeface="Glacial Indifference"/>
                <a:cs typeface="Glacial Indifference"/>
                <a:sym typeface="Glacial Indifference"/>
              </a:rPr>
              <a:t> e </a:t>
            </a:r>
            <a:r>
              <a:rPr lang="en-US" dirty="0" err="1">
                <a:latin typeface="Glacial Indifference"/>
                <a:ea typeface="Glacial Indifference"/>
                <a:cs typeface="Glacial Indifference"/>
                <a:sym typeface="Glacial Indifference"/>
              </a:rPr>
              <a:t>inglés</a:t>
            </a:r>
            <a:r>
              <a:rPr lang="en-US" dirty="0">
                <a:latin typeface="Glacial Indifference"/>
                <a:ea typeface="Glacial Indifference"/>
                <a:cs typeface="Glacial Indifference"/>
                <a:sym typeface="Glacial Indifference"/>
              </a:rPr>
              <a:t>. </a:t>
            </a:r>
          </a:p>
          <a:p>
            <a:r>
              <a:rPr lang="en-US" dirty="0">
                <a:latin typeface="Glacial Indifference"/>
                <a:ea typeface="Glacial Indifference"/>
                <a:cs typeface="Glacial Indifference"/>
                <a:sym typeface="Glacial Indifference"/>
              </a:rPr>
              <a:t>La </a:t>
            </a:r>
            <a:r>
              <a:rPr lang="en-US" dirty="0" err="1">
                <a:latin typeface="Glacial Indifference"/>
                <a:ea typeface="Glacial Indifference"/>
                <a:cs typeface="Glacial Indifference"/>
                <a:sym typeface="Glacial Indifference"/>
              </a:rPr>
              <a:t>pregunta</a:t>
            </a:r>
            <a:r>
              <a:rPr lang="en-US" dirty="0">
                <a:latin typeface="Glacial Indifference"/>
                <a:ea typeface="Glacial Indifference"/>
                <a:cs typeface="Glacial Indifference"/>
                <a:sym typeface="Glacial Indifference"/>
              </a:rPr>
              <a:t> PICO </a:t>
            </a:r>
            <a:r>
              <a:rPr lang="en-US" dirty="0" err="1">
                <a:latin typeface="Glacial Indifference"/>
                <a:ea typeface="Glacial Indifference"/>
                <a:cs typeface="Glacial Indifference"/>
                <a:sym typeface="Glacial Indifference"/>
              </a:rPr>
              <a:t>utilizada</a:t>
            </a:r>
            <a:r>
              <a:rPr lang="en-US" dirty="0">
                <a:latin typeface="Glacial Indifference"/>
                <a:ea typeface="Glacial Indifference"/>
                <a:cs typeface="Glacial Indifference"/>
                <a:sym typeface="Glacial Indifference"/>
              </a:rPr>
              <a:t> </a:t>
            </a:r>
            <a:r>
              <a:rPr lang="en-US" dirty="0" err="1">
                <a:latin typeface="Glacial Indifference"/>
                <a:ea typeface="Glacial Indifference"/>
                <a:cs typeface="Glacial Indifference"/>
                <a:sym typeface="Glacial Indifference"/>
              </a:rPr>
              <a:t>fue</a:t>
            </a:r>
            <a:r>
              <a:rPr lang="en-US" dirty="0">
                <a:latin typeface="Glacial Indifference"/>
                <a:ea typeface="Glacial Indifference"/>
                <a:cs typeface="Glacial Indifference"/>
                <a:sym typeface="Glacial Indifference"/>
              </a:rPr>
              <a:t>: ¿</a:t>
            </a:r>
            <a:r>
              <a:rPr lang="en-US" dirty="0" err="1">
                <a:latin typeface="Glacial Indifference"/>
                <a:ea typeface="Glacial Indifference"/>
                <a:cs typeface="Glacial Indifference"/>
                <a:sym typeface="Glacial Indifference"/>
              </a:rPr>
              <a:t>Qué</a:t>
            </a:r>
            <a:r>
              <a:rPr lang="en-US" dirty="0">
                <a:latin typeface="Glacial Indifference"/>
                <a:ea typeface="Glacial Indifference"/>
                <a:cs typeface="Glacial Indifference"/>
                <a:sym typeface="Glacial Indifference"/>
              </a:rPr>
              <a:t> </a:t>
            </a:r>
            <a:r>
              <a:rPr lang="en-US" dirty="0" err="1">
                <a:latin typeface="Glacial Indifference"/>
                <a:ea typeface="Glacial Indifference"/>
                <a:cs typeface="Glacial Indifference"/>
                <a:sym typeface="Glacial Indifference"/>
              </a:rPr>
              <a:t>factores</a:t>
            </a:r>
            <a:r>
              <a:rPr lang="en-US" dirty="0">
                <a:latin typeface="Glacial Indifference"/>
                <a:ea typeface="Glacial Indifference"/>
                <a:cs typeface="Glacial Indifference"/>
                <a:sym typeface="Glacial Indifference"/>
              </a:rPr>
              <a:t> </a:t>
            </a:r>
            <a:r>
              <a:rPr lang="en-US" dirty="0" err="1">
                <a:latin typeface="Glacial Indifference"/>
                <a:ea typeface="Glacial Indifference"/>
                <a:cs typeface="Glacial Indifference"/>
                <a:sym typeface="Glacial Indifference"/>
              </a:rPr>
              <a:t>contribuyen</a:t>
            </a:r>
            <a:r>
              <a:rPr lang="en-US" dirty="0">
                <a:latin typeface="Glacial Indifference"/>
                <a:ea typeface="Glacial Indifference"/>
                <a:cs typeface="Glacial Indifference"/>
                <a:sym typeface="Glacial Indifference"/>
              </a:rPr>
              <a:t> al </a:t>
            </a:r>
            <a:r>
              <a:rPr lang="en-US" dirty="0" err="1">
                <a:latin typeface="Glacial Indifference"/>
                <a:ea typeface="Glacial Indifference"/>
                <a:cs typeface="Glacial Indifference"/>
                <a:sym typeface="Glacial Indifference"/>
              </a:rPr>
              <a:t>estrés</a:t>
            </a:r>
            <a:r>
              <a:rPr lang="en-US" dirty="0">
                <a:latin typeface="Glacial Indifference"/>
                <a:ea typeface="Glacial Indifference"/>
                <a:cs typeface="Glacial Indifference"/>
                <a:sym typeface="Glacial Indifference"/>
              </a:rPr>
              <a:t> en el personal de </a:t>
            </a:r>
            <a:r>
              <a:rPr lang="en-US" dirty="0" err="1">
                <a:latin typeface="Glacial Indifference"/>
                <a:ea typeface="Glacial Indifference"/>
                <a:cs typeface="Glacial Indifference"/>
                <a:sym typeface="Glacial Indifference"/>
              </a:rPr>
              <a:t>enfermería</a:t>
            </a:r>
            <a:r>
              <a:rPr lang="en-US" dirty="0">
                <a:latin typeface="Glacial Indifference"/>
                <a:ea typeface="Glacial Indifference"/>
                <a:cs typeface="Glacial Indifference"/>
                <a:sym typeface="Glacial Indifference"/>
              </a:rPr>
              <a:t> y </a:t>
            </a:r>
            <a:r>
              <a:rPr lang="en-US" dirty="0" err="1">
                <a:latin typeface="Glacial Indifference"/>
                <a:ea typeface="Glacial Indifference"/>
                <a:cs typeface="Glacial Indifference"/>
                <a:sym typeface="Glacial Indifference"/>
              </a:rPr>
              <a:t>cómo</a:t>
            </a:r>
            <a:r>
              <a:rPr lang="en-US" dirty="0">
                <a:latin typeface="Glacial Indifference"/>
                <a:ea typeface="Glacial Indifference"/>
                <a:cs typeface="Glacial Indifference"/>
                <a:sym typeface="Glacial Indifference"/>
              </a:rPr>
              <a:t> se </a:t>
            </a:r>
            <a:r>
              <a:rPr lang="en-US" dirty="0" err="1">
                <a:latin typeface="Glacial Indifference"/>
                <a:ea typeface="Glacial Indifference"/>
                <a:cs typeface="Glacial Indifference"/>
                <a:sym typeface="Glacial Indifference"/>
              </a:rPr>
              <a:t>pueden</a:t>
            </a:r>
            <a:r>
              <a:rPr lang="en-US" dirty="0">
                <a:latin typeface="Glacial Indifference"/>
                <a:ea typeface="Glacial Indifference"/>
                <a:cs typeface="Glacial Indifference"/>
                <a:sym typeface="Glacial Indifference"/>
              </a:rPr>
              <a:t> </a:t>
            </a:r>
            <a:r>
              <a:rPr lang="en-US" dirty="0" err="1">
                <a:latin typeface="Glacial Indifference"/>
                <a:ea typeface="Glacial Indifference"/>
                <a:cs typeface="Glacial Indifference"/>
                <a:sym typeface="Glacial Indifference"/>
              </a:rPr>
              <a:t>mitigar</a:t>
            </a:r>
            <a:r>
              <a:rPr lang="en-US" dirty="0">
                <a:latin typeface="Glacial Indifference"/>
                <a:ea typeface="Glacial Indifference"/>
                <a:cs typeface="Glacial Indifference"/>
                <a:sym typeface="Glacial Indifference"/>
              </a:rPr>
              <a:t>?.</a:t>
            </a:r>
          </a:p>
          <a:p>
            <a:r>
              <a:rPr lang="en-US" dirty="0">
                <a:latin typeface="Glacial Indifference"/>
                <a:ea typeface="Glacial Indifference"/>
                <a:cs typeface="Glacial Indifference"/>
                <a:sym typeface="Glacial Indifference"/>
              </a:rPr>
              <a:t> </a:t>
            </a:r>
            <a:r>
              <a:rPr lang="en-US" dirty="0" err="1">
                <a:latin typeface="Glacial Indifference"/>
                <a:ea typeface="Glacial Indifference"/>
                <a:cs typeface="Glacial Indifference"/>
                <a:sym typeface="Glacial Indifference"/>
              </a:rPr>
              <a:t>Palabras</a:t>
            </a:r>
            <a:r>
              <a:rPr lang="en-US" dirty="0">
                <a:latin typeface="Glacial Indifference"/>
                <a:ea typeface="Glacial Indifference"/>
                <a:cs typeface="Glacial Indifference"/>
                <a:sym typeface="Glacial Indifference"/>
              </a:rPr>
              <a:t> clave: "</a:t>
            </a:r>
            <a:r>
              <a:rPr lang="en-US" dirty="0" err="1">
                <a:latin typeface="Glacial Indifference"/>
                <a:ea typeface="Glacial Indifference"/>
                <a:cs typeface="Glacial Indifference"/>
                <a:sym typeface="Glacial Indifference"/>
              </a:rPr>
              <a:t>estrés</a:t>
            </a:r>
            <a:r>
              <a:rPr lang="en-US" dirty="0">
                <a:latin typeface="Glacial Indifference"/>
                <a:ea typeface="Glacial Indifference"/>
                <a:cs typeface="Glacial Indifference"/>
                <a:sym typeface="Glacial Indifference"/>
              </a:rPr>
              <a:t> </a:t>
            </a:r>
            <a:r>
              <a:rPr lang="en-US" dirty="0" err="1">
                <a:latin typeface="Glacial Indifference"/>
                <a:ea typeface="Glacial Indifference"/>
                <a:cs typeface="Glacial Indifference"/>
                <a:sym typeface="Glacial Indifference"/>
              </a:rPr>
              <a:t>laboral</a:t>
            </a:r>
            <a:r>
              <a:rPr lang="en-US" dirty="0">
                <a:latin typeface="Glacial Indifference"/>
                <a:ea typeface="Glacial Indifference"/>
                <a:cs typeface="Glacial Indifference"/>
                <a:sym typeface="Glacial Indifference"/>
              </a:rPr>
              <a:t> en </a:t>
            </a:r>
            <a:r>
              <a:rPr lang="en-US" dirty="0" err="1">
                <a:latin typeface="Glacial Indifference"/>
                <a:ea typeface="Glacial Indifference"/>
                <a:cs typeface="Glacial Indifference"/>
                <a:sym typeface="Glacial Indifference"/>
              </a:rPr>
              <a:t>enfermería</a:t>
            </a:r>
            <a:r>
              <a:rPr lang="en-US" dirty="0">
                <a:latin typeface="Glacial Indifference"/>
                <a:ea typeface="Glacial Indifference"/>
                <a:cs typeface="Glacial Indifference"/>
                <a:sym typeface="Glacial Indifference"/>
              </a:rPr>
              <a:t>", "</a:t>
            </a:r>
            <a:r>
              <a:rPr lang="en-US" dirty="0" err="1">
                <a:latin typeface="Glacial Indifference"/>
                <a:ea typeface="Glacial Indifference"/>
                <a:cs typeface="Glacial Indifference"/>
                <a:sym typeface="Glacial Indifference"/>
              </a:rPr>
              <a:t>salud</a:t>
            </a:r>
            <a:r>
              <a:rPr lang="en-US" dirty="0">
                <a:latin typeface="Glacial Indifference"/>
                <a:ea typeface="Glacial Indifference"/>
                <a:cs typeface="Glacial Indifference"/>
                <a:sym typeface="Glacial Indifference"/>
              </a:rPr>
              <a:t> mental en </a:t>
            </a:r>
            <a:r>
              <a:rPr lang="en-US" dirty="0" err="1">
                <a:latin typeface="Glacial Indifference"/>
                <a:ea typeface="Glacial Indifference"/>
                <a:cs typeface="Glacial Indifference"/>
                <a:sym typeface="Glacial Indifference"/>
              </a:rPr>
              <a:t>enfermería</a:t>
            </a:r>
            <a:r>
              <a:rPr lang="en-US" dirty="0">
                <a:latin typeface="Glacial Indifference"/>
                <a:ea typeface="Glacial Indifference"/>
                <a:cs typeface="Glacial Indifference"/>
                <a:sym typeface="Glacial Indifference"/>
              </a:rPr>
              <a:t>", "burnout en personal de </a:t>
            </a:r>
            <a:r>
              <a:rPr lang="en-US" dirty="0" err="1">
                <a:latin typeface="Glacial Indifference"/>
                <a:ea typeface="Glacial Indifference"/>
                <a:cs typeface="Glacial Indifference"/>
                <a:sym typeface="Glacial Indifference"/>
              </a:rPr>
              <a:t>salud</a:t>
            </a:r>
            <a:r>
              <a:rPr lang="en-US" dirty="0">
                <a:latin typeface="Glacial Indifference"/>
                <a:ea typeface="Glacial Indifference"/>
                <a:cs typeface="Glacial Indifference"/>
                <a:sym typeface="Glacial Indifference"/>
              </a:rPr>
              <a:t>".</a:t>
            </a:r>
          </a:p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1399032"/>
          </a:xfrm>
        </p:spPr>
        <p:txBody>
          <a:bodyPr>
            <a:normAutofit/>
          </a:bodyPr>
          <a:lstStyle/>
          <a:p>
            <a:r>
              <a:rPr lang="es-ES" sz="3600" dirty="0"/>
              <a:t>Resultados- estrategias de afrontamiento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15894"/>
          </a:xfrm>
        </p:spPr>
        <p:txBody>
          <a:bodyPr>
            <a:noAutofit/>
          </a:bodyPr>
          <a:lstStyle/>
          <a:p>
            <a:pPr fontAlgn="base"/>
            <a:r>
              <a:rPr lang="es-ES" sz="1600" b="1" dirty="0"/>
              <a:t>Apoyo Social</a:t>
            </a:r>
            <a:r>
              <a:rPr lang="es-ES" sz="1600" dirty="0"/>
              <a:t>: La red de apoyo entre amigos y familiares resulta ser una estrategia eficaz para reducir el estrés. Según una investigación de Johnson et al. (2022), el personal de enfermería que cuenta con grupos de apoyo interno y programas de </a:t>
            </a:r>
            <a:r>
              <a:rPr lang="es-ES" sz="1600" dirty="0" err="1"/>
              <a:t>mentoring</a:t>
            </a:r>
            <a:r>
              <a:rPr lang="es-ES" sz="1600" dirty="0"/>
              <a:t> muestra niveles más bajos de estrés y </a:t>
            </a:r>
            <a:r>
              <a:rPr lang="es-ES" sz="1600" dirty="0" err="1"/>
              <a:t>burnout</a:t>
            </a:r>
            <a:r>
              <a:rPr lang="es-ES" sz="1600" dirty="0"/>
              <a:t>.</a:t>
            </a:r>
          </a:p>
          <a:p>
            <a:pPr fontAlgn="base"/>
            <a:endParaRPr lang="es-ES" sz="1600" dirty="0"/>
          </a:p>
          <a:p>
            <a:pPr fontAlgn="base"/>
            <a:r>
              <a:rPr lang="es-ES" sz="1600" b="1" dirty="0" err="1"/>
              <a:t>Mindfulness</a:t>
            </a:r>
            <a:r>
              <a:rPr lang="es-ES" sz="1600" b="1" dirty="0"/>
              <a:t> y Entrenamiento en </a:t>
            </a:r>
            <a:r>
              <a:rPr lang="es-ES" sz="1600" b="1" dirty="0" err="1"/>
              <a:t>Resiliencia</a:t>
            </a:r>
            <a:r>
              <a:rPr lang="es-ES" sz="1600" dirty="0"/>
              <a:t>: La práctica de </a:t>
            </a:r>
            <a:r>
              <a:rPr lang="es-ES" sz="1600" dirty="0" err="1"/>
              <a:t>mindfulness</a:t>
            </a:r>
            <a:r>
              <a:rPr lang="es-ES" sz="1600" dirty="0"/>
              <a:t> y la </a:t>
            </a:r>
            <a:r>
              <a:rPr lang="es-ES" sz="1600" dirty="0" err="1"/>
              <a:t>resiliencia</a:t>
            </a:r>
            <a:r>
              <a:rPr lang="es-ES" sz="1600" dirty="0"/>
              <a:t> pueden mejorar la capacidad de los enfermeros para manejar situaciones estresantes. Un ensayo de intervención realizado por </a:t>
            </a:r>
            <a:r>
              <a:rPr lang="es-ES" sz="1600" dirty="0" err="1"/>
              <a:t>Chu</a:t>
            </a:r>
            <a:r>
              <a:rPr lang="es-ES" sz="1600" dirty="0"/>
              <a:t> et al. (2022) mostró que un programa de </a:t>
            </a:r>
            <a:r>
              <a:rPr lang="es-ES" sz="1600" dirty="0" err="1"/>
              <a:t>mindfulness</a:t>
            </a:r>
            <a:r>
              <a:rPr lang="es-ES" sz="1600" dirty="0"/>
              <a:t> de ocho semanas redujo significativamente los niveles de estrés y mejoró la satisfacción laboral en un grupo de enfermeras.</a:t>
            </a:r>
          </a:p>
          <a:p>
            <a:pPr fontAlgn="base"/>
            <a:endParaRPr lang="es-ES" sz="1600" dirty="0"/>
          </a:p>
          <a:p>
            <a:pPr fontAlgn="base"/>
            <a:r>
              <a:rPr lang="es-ES" sz="1600" b="1" dirty="0"/>
              <a:t>Establecimiento de Límites y Balance Trabajo-Vida</a:t>
            </a:r>
            <a:r>
              <a:rPr lang="es-ES" sz="1600" dirty="0"/>
              <a:t>: Este enfoque incluye horarios laborales ajustados, descansos regulares, y la promoción de actividades recreativas. En un estudio longitudinal realizado en hospitales de Europa por Martínez y colaboradores (2023), los resultados indicaron que la flexibilidad en los horarios de trabajo y el fomento de actividades extra-laborales redujeron el agotamiento en más de un 30%.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68518"/>
            <a:ext cx="8229600" cy="5557645"/>
          </a:xfrm>
        </p:spPr>
        <p:txBody>
          <a:bodyPr>
            <a:normAutofit/>
          </a:bodyPr>
          <a:lstStyle/>
          <a:p>
            <a:pPr fontAlgn="base"/>
            <a:r>
              <a:rPr lang="es-ES" sz="1800" b="1" dirty="0"/>
              <a:t>Formación Continua en Gestión del Estrés</a:t>
            </a:r>
            <a:r>
              <a:rPr lang="es-ES" sz="1800" dirty="0"/>
              <a:t>: Ofrecer programas de formación en gestión del estrés ayuda a los enfermeros a desarrollar habilidades de afrontamiento eficaces. Según Pérez-García et al. (2021), los talleres de formación que incluyen técnicas como la respiración profunda, ejercicios de relajación muscular y estrategias cognitivas contribuyeron a una reducción del estrés en un 25% entre los participantes.</a:t>
            </a:r>
          </a:p>
          <a:p>
            <a:pPr fontAlgn="base"/>
            <a:endParaRPr lang="es-ES" sz="1800" dirty="0"/>
          </a:p>
          <a:p>
            <a:pPr fontAlgn="base"/>
            <a:endParaRPr lang="es-ES" sz="1800" dirty="0"/>
          </a:p>
          <a:p>
            <a:r>
              <a:rPr lang="es-ES" sz="1800" b="1" dirty="0"/>
              <a:t>Programas de Apoyo Psicológico y </a:t>
            </a:r>
            <a:r>
              <a:rPr lang="es-ES" sz="1800" b="1" dirty="0" err="1"/>
              <a:t>Coaching</a:t>
            </a:r>
            <a:r>
              <a:rPr lang="es-ES" sz="1800" b="1" dirty="0"/>
              <a:t> Profesional</a:t>
            </a:r>
            <a:r>
              <a:rPr lang="es-ES" sz="1800" dirty="0"/>
              <a:t>: Instituciones de salud en varios países están implementando programas de apoyo psicológico y </a:t>
            </a:r>
            <a:r>
              <a:rPr lang="es-ES" sz="1800" dirty="0" err="1"/>
              <a:t>coaching</a:t>
            </a:r>
            <a:r>
              <a:rPr lang="es-ES" sz="1800" dirty="0"/>
              <a:t> para ayudar a los profesionales de enfermería a manejar el estrés. Un meta-análisis reciente por </a:t>
            </a:r>
            <a:r>
              <a:rPr lang="es-ES" sz="1800" dirty="0" err="1"/>
              <a:t>Thomson</a:t>
            </a:r>
            <a:r>
              <a:rPr lang="es-ES" sz="1800" dirty="0"/>
              <a:t> et al. (2024) señaló que estos programas aumentan la </a:t>
            </a:r>
            <a:r>
              <a:rPr lang="es-ES" sz="1800" dirty="0" err="1"/>
              <a:t>resiliencia</a:t>
            </a:r>
            <a:r>
              <a:rPr lang="es-ES" sz="1800" dirty="0"/>
              <a:t> y disminuyen los síntomas de </a:t>
            </a:r>
            <a:r>
              <a:rPr lang="es-ES" sz="1800" dirty="0" err="1"/>
              <a:t>burnout</a:t>
            </a:r>
            <a:r>
              <a:rPr lang="es-ES" sz="1800" dirty="0"/>
              <a:t>, particularmente en unidades de cuidados intensivos.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El estrés en el personal de enfermería es prevalente y multifactorial.</a:t>
            </a:r>
          </a:p>
          <a:p>
            <a:r>
              <a:t>Afecta negativamente la salud de los profesionales y la calidad del cuidado brindado.</a:t>
            </a:r>
          </a:p>
          <a:p>
            <a:r>
              <a:t>Es esencial implementar programas de apoyo psicológico y estrategias de manejo del estrés en los entornos hospitalarios.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Bibliografía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26731" lvl="1" indent="-113365">
              <a:lnSpc>
                <a:spcPts val="2100"/>
              </a:lnSpc>
              <a:buFont typeface="Arial"/>
              <a:buChar char="•"/>
            </a:pPr>
            <a:r>
              <a:rPr lang="en-US" sz="1800" dirty="0" err="1">
                <a:latin typeface="Open Sans"/>
                <a:ea typeface="Open Sans"/>
                <a:cs typeface="Open Sans"/>
                <a:sym typeface="Open Sans"/>
              </a:rPr>
              <a:t>García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-Sierra, R., et al. (2021). </a:t>
            </a:r>
            <a:r>
              <a:rPr lang="en-US" sz="1800" dirty="0" err="1">
                <a:latin typeface="Open Sans"/>
                <a:ea typeface="Open Sans"/>
                <a:cs typeface="Open Sans"/>
                <a:sym typeface="Open Sans"/>
              </a:rPr>
              <a:t>Factores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 de burnout en </a:t>
            </a:r>
            <a:r>
              <a:rPr lang="en-US" sz="1800" dirty="0" err="1">
                <a:latin typeface="Open Sans"/>
                <a:ea typeface="Open Sans"/>
                <a:cs typeface="Open Sans"/>
                <a:sym typeface="Open Sans"/>
              </a:rPr>
              <a:t>enfermería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 y </a:t>
            </a:r>
            <a:r>
              <a:rPr lang="en-US" sz="1800" dirty="0" err="1">
                <a:latin typeface="Open Sans"/>
                <a:ea typeface="Open Sans"/>
                <a:cs typeface="Open Sans"/>
                <a:sym typeface="Open Sans"/>
              </a:rPr>
              <a:t>estrategias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 de </a:t>
            </a:r>
            <a:r>
              <a:rPr lang="en-US" sz="1800" dirty="0" err="1">
                <a:latin typeface="Open Sans"/>
                <a:ea typeface="Open Sans"/>
                <a:cs typeface="Open Sans"/>
                <a:sym typeface="Open Sans"/>
              </a:rPr>
              <a:t>apoyo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 en el </a:t>
            </a:r>
            <a:r>
              <a:rPr lang="en-US" sz="1800" dirty="0" err="1">
                <a:latin typeface="Open Sans"/>
                <a:ea typeface="Open Sans"/>
                <a:cs typeface="Open Sans"/>
                <a:sym typeface="Open Sans"/>
              </a:rPr>
              <a:t>ámbito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800" dirty="0" err="1">
                <a:latin typeface="Open Sans"/>
                <a:ea typeface="Open Sans"/>
                <a:cs typeface="Open Sans"/>
                <a:sym typeface="Open Sans"/>
              </a:rPr>
              <a:t>hospitalario</a:t>
            </a:r>
            <a:endParaRPr lang="en-US" sz="1800" dirty="0">
              <a:latin typeface="Open Sans"/>
              <a:ea typeface="Open Sans"/>
              <a:cs typeface="Open Sans"/>
              <a:sym typeface="Open Sans"/>
            </a:endParaRPr>
          </a:p>
          <a:p>
            <a:pPr marL="226731" lvl="1" indent="-113365">
              <a:lnSpc>
                <a:spcPts val="2100"/>
              </a:lnSpc>
              <a:buFont typeface="Arial"/>
              <a:buChar char="•"/>
            </a:pPr>
            <a:r>
              <a:rPr lang="en-US" sz="1800" dirty="0" err="1">
                <a:latin typeface="Open Sans"/>
                <a:ea typeface="Open Sans"/>
                <a:cs typeface="Open Sans"/>
                <a:sym typeface="Open Sans"/>
              </a:rPr>
              <a:t>Disponible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 en: </a:t>
            </a:r>
            <a:r>
              <a:rPr lang="en-US" sz="1800" u="sng" dirty="0">
                <a:latin typeface="Open Sans"/>
                <a:ea typeface="Open Sans"/>
                <a:cs typeface="Open Sans"/>
                <a:sym typeface="Open Sans"/>
                <a:hlinkClick r:id="rId2" tooltip="https://pubmed.ncbi.nlm.nih.gov"/>
              </a:rPr>
              <a:t>Journal of Nursing Management</a:t>
            </a:r>
          </a:p>
          <a:p>
            <a:pPr marL="226731" lvl="1" indent="-113365">
              <a:lnSpc>
                <a:spcPts val="2100"/>
              </a:lnSpc>
              <a:buFont typeface="Arial"/>
              <a:buChar char="•"/>
            </a:pP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Chu, X., et al. (2022). </a:t>
            </a:r>
            <a:r>
              <a:rPr lang="en-US" sz="1800" dirty="0" err="1">
                <a:latin typeface="Open Sans"/>
                <a:ea typeface="Open Sans"/>
                <a:cs typeface="Open Sans"/>
                <a:sym typeface="Open Sans"/>
              </a:rPr>
              <a:t>Eficacia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 de la </a:t>
            </a:r>
            <a:r>
              <a:rPr lang="en-US" sz="1800" dirty="0" err="1">
                <a:latin typeface="Open Sans"/>
                <a:ea typeface="Open Sans"/>
                <a:cs typeface="Open Sans"/>
                <a:sym typeface="Open Sans"/>
              </a:rPr>
              <a:t>intervención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 de mindfulness </a:t>
            </a:r>
            <a:r>
              <a:rPr lang="en-US" sz="1800" dirty="0" err="1">
                <a:latin typeface="Open Sans"/>
                <a:ea typeface="Open Sans"/>
                <a:cs typeface="Open Sans"/>
                <a:sym typeface="Open Sans"/>
              </a:rPr>
              <a:t>para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800" dirty="0" err="1">
                <a:latin typeface="Open Sans"/>
                <a:ea typeface="Open Sans"/>
                <a:cs typeface="Open Sans"/>
                <a:sym typeface="Open Sans"/>
              </a:rPr>
              <a:t>reducir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 el </a:t>
            </a:r>
            <a:r>
              <a:rPr lang="en-US" sz="1800" dirty="0" err="1">
                <a:latin typeface="Open Sans"/>
                <a:ea typeface="Open Sans"/>
                <a:cs typeface="Open Sans"/>
                <a:sym typeface="Open Sans"/>
              </a:rPr>
              <a:t>estrés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 en </a:t>
            </a:r>
            <a:r>
              <a:rPr lang="en-US" sz="1800" dirty="0" err="1">
                <a:latin typeface="Open Sans"/>
                <a:ea typeface="Open Sans"/>
                <a:cs typeface="Open Sans"/>
                <a:sym typeface="Open Sans"/>
              </a:rPr>
              <a:t>enfermeras</a:t>
            </a:r>
            <a:endParaRPr lang="en-US" sz="1800" dirty="0">
              <a:latin typeface="Open Sans"/>
              <a:ea typeface="Open Sans"/>
              <a:cs typeface="Open Sans"/>
              <a:sym typeface="Open Sans"/>
            </a:endParaRPr>
          </a:p>
          <a:p>
            <a:pPr marL="226731" lvl="1" indent="-113365">
              <a:lnSpc>
                <a:spcPts val="2100"/>
              </a:lnSpc>
              <a:buFont typeface="Arial"/>
              <a:buChar char="•"/>
            </a:pPr>
            <a:r>
              <a:rPr lang="en-US" sz="1800" dirty="0" err="1">
                <a:latin typeface="Open Sans"/>
                <a:ea typeface="Open Sans"/>
                <a:cs typeface="Open Sans"/>
                <a:sym typeface="Open Sans"/>
              </a:rPr>
              <a:t>Disponible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 en: </a:t>
            </a:r>
            <a:r>
              <a:rPr lang="en-US" sz="1800" u="sng" dirty="0">
                <a:latin typeface="Open Sans"/>
                <a:ea typeface="Open Sans"/>
                <a:cs typeface="Open Sans"/>
                <a:sym typeface="Open Sans"/>
                <a:hlinkClick r:id="rId2" tooltip="https://pubmed.ncbi.nlm.nih.gov"/>
              </a:rPr>
              <a:t>Journal of Healthcare Management</a:t>
            </a:r>
          </a:p>
          <a:p>
            <a:pPr marL="226731" lvl="1" indent="-113365">
              <a:lnSpc>
                <a:spcPts val="2100"/>
              </a:lnSpc>
              <a:buFont typeface="Arial"/>
              <a:buChar char="•"/>
            </a:pP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Johnson, P., &amp; Taylor, K. (2022). Red de </a:t>
            </a:r>
            <a:r>
              <a:rPr lang="en-US" sz="1800" dirty="0" err="1">
                <a:latin typeface="Open Sans"/>
                <a:ea typeface="Open Sans"/>
                <a:cs typeface="Open Sans"/>
                <a:sym typeface="Open Sans"/>
              </a:rPr>
              <a:t>apoyo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 y </a:t>
            </a:r>
            <a:r>
              <a:rPr lang="en-US" sz="1800" dirty="0" err="1">
                <a:latin typeface="Open Sans"/>
                <a:ea typeface="Open Sans"/>
                <a:cs typeface="Open Sans"/>
                <a:sym typeface="Open Sans"/>
              </a:rPr>
              <a:t>manejo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 del </a:t>
            </a:r>
            <a:r>
              <a:rPr lang="en-US" sz="1800" dirty="0" err="1">
                <a:latin typeface="Open Sans"/>
                <a:ea typeface="Open Sans"/>
                <a:cs typeface="Open Sans"/>
                <a:sym typeface="Open Sans"/>
              </a:rPr>
              <a:t>estrés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 en personal de </a:t>
            </a:r>
            <a:r>
              <a:rPr lang="en-US" sz="1800" dirty="0" err="1">
                <a:latin typeface="Open Sans"/>
                <a:ea typeface="Open Sans"/>
                <a:cs typeface="Open Sans"/>
                <a:sym typeface="Open Sans"/>
              </a:rPr>
              <a:t>salud</a:t>
            </a:r>
            <a:endParaRPr lang="en-US" sz="1800" dirty="0">
              <a:latin typeface="Open Sans"/>
              <a:ea typeface="Open Sans"/>
              <a:cs typeface="Open Sans"/>
              <a:sym typeface="Open Sans"/>
            </a:endParaRPr>
          </a:p>
          <a:p>
            <a:pPr marL="226731" lvl="1" indent="-113365">
              <a:lnSpc>
                <a:spcPts val="2100"/>
              </a:lnSpc>
              <a:buFont typeface="Arial"/>
              <a:buChar char="•"/>
            </a:pPr>
            <a:r>
              <a:rPr lang="en-US" sz="1800" dirty="0" err="1">
                <a:latin typeface="Open Sans"/>
                <a:ea typeface="Open Sans"/>
                <a:cs typeface="Open Sans"/>
                <a:sym typeface="Open Sans"/>
              </a:rPr>
              <a:t>Disponible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 en: </a:t>
            </a:r>
            <a:r>
              <a:rPr lang="en-US" sz="1800" u="sng" dirty="0">
                <a:latin typeface="Open Sans"/>
                <a:ea typeface="Open Sans"/>
                <a:cs typeface="Open Sans"/>
                <a:sym typeface="Open Sans"/>
                <a:hlinkClick r:id="rId3" tooltip="https://www.scopus.com"/>
              </a:rPr>
              <a:t>Scopus</a:t>
            </a:r>
          </a:p>
          <a:p>
            <a:pPr marL="226731" lvl="1" indent="-113365">
              <a:lnSpc>
                <a:spcPts val="2100"/>
              </a:lnSpc>
              <a:buFont typeface="Arial"/>
              <a:buChar char="•"/>
            </a:pPr>
            <a:r>
              <a:rPr lang="en-US" sz="1800" dirty="0" err="1">
                <a:latin typeface="Open Sans"/>
                <a:ea typeface="Open Sans"/>
                <a:cs typeface="Open Sans"/>
                <a:sym typeface="Open Sans"/>
              </a:rPr>
              <a:t>Martínez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, F., et al. (2023). </a:t>
            </a:r>
            <a:r>
              <a:rPr lang="en-US" sz="1800" dirty="0" err="1">
                <a:latin typeface="Open Sans"/>
                <a:ea typeface="Open Sans"/>
                <a:cs typeface="Open Sans"/>
                <a:sym typeface="Open Sans"/>
              </a:rPr>
              <a:t>Impacto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 de la </a:t>
            </a:r>
            <a:r>
              <a:rPr lang="en-US" sz="1800" dirty="0" err="1">
                <a:latin typeface="Open Sans"/>
                <a:ea typeface="Open Sans"/>
                <a:cs typeface="Open Sans"/>
                <a:sym typeface="Open Sans"/>
              </a:rPr>
              <a:t>flexibilidad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800" dirty="0" err="1">
                <a:latin typeface="Open Sans"/>
                <a:ea typeface="Open Sans"/>
                <a:cs typeface="Open Sans"/>
                <a:sym typeface="Open Sans"/>
              </a:rPr>
              <a:t>laboral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 en la </a:t>
            </a:r>
            <a:r>
              <a:rPr lang="en-US" sz="1800" dirty="0" err="1">
                <a:latin typeface="Open Sans"/>
                <a:ea typeface="Open Sans"/>
                <a:cs typeface="Open Sans"/>
                <a:sym typeface="Open Sans"/>
              </a:rPr>
              <a:t>reducción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 del burnout en </a:t>
            </a:r>
            <a:r>
              <a:rPr lang="en-US" sz="1800" dirty="0" err="1">
                <a:latin typeface="Open Sans"/>
                <a:ea typeface="Open Sans"/>
                <a:cs typeface="Open Sans"/>
                <a:sym typeface="Open Sans"/>
              </a:rPr>
              <a:t>enfermería</a:t>
            </a:r>
            <a:endParaRPr lang="en-US" sz="1800" dirty="0">
              <a:latin typeface="Open Sans"/>
              <a:ea typeface="Open Sans"/>
              <a:cs typeface="Open Sans"/>
              <a:sym typeface="Open Sans"/>
            </a:endParaRPr>
          </a:p>
          <a:p>
            <a:pPr marL="226731" lvl="1" indent="-113365">
              <a:lnSpc>
                <a:spcPts val="2100"/>
              </a:lnSpc>
              <a:buFont typeface="Arial"/>
              <a:buChar char="•"/>
            </a:pPr>
            <a:r>
              <a:rPr lang="en-US" sz="1800" dirty="0" err="1">
                <a:latin typeface="Open Sans"/>
                <a:ea typeface="Open Sans"/>
                <a:cs typeface="Open Sans"/>
                <a:sym typeface="Open Sans"/>
              </a:rPr>
              <a:t>Disponible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 en: </a:t>
            </a:r>
            <a:r>
              <a:rPr lang="en-US" sz="1800" u="sng" dirty="0">
                <a:latin typeface="Open Sans"/>
                <a:ea typeface="Open Sans"/>
                <a:cs typeface="Open Sans"/>
                <a:sym typeface="Open Sans"/>
                <a:hlinkClick r:id="rId2" tooltip="https://pubmed.ncbi.nlm.nih.gov"/>
              </a:rPr>
              <a:t>European Journal of Nursing</a:t>
            </a:r>
          </a:p>
          <a:p>
            <a:pPr marL="226731" lvl="1" indent="-113365">
              <a:lnSpc>
                <a:spcPts val="2100"/>
              </a:lnSpc>
              <a:buFont typeface="Arial"/>
              <a:buChar char="•"/>
            </a:pP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Thomson, L., et al. (2024). </a:t>
            </a:r>
            <a:r>
              <a:rPr lang="en-US" sz="1800" dirty="0" err="1">
                <a:latin typeface="Open Sans"/>
                <a:ea typeface="Open Sans"/>
                <a:cs typeface="Open Sans"/>
                <a:sym typeface="Open Sans"/>
              </a:rPr>
              <a:t>Análisis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 de </a:t>
            </a:r>
            <a:r>
              <a:rPr lang="en-US" sz="1800" dirty="0" err="1">
                <a:latin typeface="Open Sans"/>
                <a:ea typeface="Open Sans"/>
                <a:cs typeface="Open Sans"/>
                <a:sym typeface="Open Sans"/>
              </a:rPr>
              <a:t>programas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 de coaching </a:t>
            </a:r>
            <a:r>
              <a:rPr lang="en-US" sz="1800" dirty="0" err="1">
                <a:latin typeface="Open Sans"/>
                <a:ea typeface="Open Sans"/>
                <a:cs typeface="Open Sans"/>
                <a:sym typeface="Open Sans"/>
              </a:rPr>
              <a:t>para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800" dirty="0" err="1">
                <a:latin typeface="Open Sans"/>
                <a:ea typeface="Open Sans"/>
                <a:cs typeface="Open Sans"/>
                <a:sym typeface="Open Sans"/>
              </a:rPr>
              <a:t>mejorar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 la </a:t>
            </a:r>
            <a:r>
              <a:rPr lang="en-US" sz="1800" dirty="0" err="1">
                <a:latin typeface="Open Sans"/>
                <a:ea typeface="Open Sans"/>
                <a:cs typeface="Open Sans"/>
                <a:sym typeface="Open Sans"/>
              </a:rPr>
              <a:t>resiliencia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 en personal de </a:t>
            </a:r>
            <a:r>
              <a:rPr lang="en-US" sz="1800" dirty="0" err="1">
                <a:latin typeface="Open Sans"/>
                <a:ea typeface="Open Sans"/>
                <a:cs typeface="Open Sans"/>
                <a:sym typeface="Open Sans"/>
              </a:rPr>
              <a:t>enfermería</a:t>
            </a:r>
            <a:endParaRPr lang="en-US" sz="1800" dirty="0">
              <a:latin typeface="Open Sans"/>
              <a:ea typeface="Open Sans"/>
              <a:cs typeface="Open Sans"/>
              <a:sym typeface="Open Sans"/>
            </a:endParaRPr>
          </a:p>
          <a:p>
            <a:pPr marL="226731" lvl="1" indent="-113365">
              <a:lnSpc>
                <a:spcPts val="2100"/>
              </a:lnSpc>
              <a:buFont typeface="Arial"/>
              <a:buChar char="•"/>
            </a:pPr>
            <a:r>
              <a:rPr lang="en-US" sz="1800" dirty="0" err="1">
                <a:latin typeface="Open Sans"/>
                <a:ea typeface="Open Sans"/>
                <a:cs typeface="Open Sans"/>
                <a:sym typeface="Open Sans"/>
              </a:rPr>
              <a:t>Disponible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 en: </a:t>
            </a:r>
            <a:r>
              <a:rPr lang="en-US" sz="1800" u="sng" dirty="0" err="1">
                <a:latin typeface="Open Sans"/>
                <a:ea typeface="Open Sans"/>
                <a:cs typeface="Open Sans"/>
                <a:sym typeface="Open Sans"/>
                <a:hlinkClick r:id="rId2" tooltip="https://pubmed.ncbi.nlm.nih.gov"/>
              </a:rPr>
              <a:t>PubMed</a:t>
            </a:r>
            <a:endParaRPr lang="en-US" sz="1800" u="sng" dirty="0">
              <a:latin typeface="Open Sans"/>
              <a:ea typeface="Open Sans"/>
              <a:cs typeface="Open Sans"/>
              <a:sym typeface="Open Sans"/>
              <a:hlinkClick r:id="rId2" tooltip="https://pubmed.ncbi.nlm.nih.gov"/>
            </a:endParaRPr>
          </a:p>
          <a:p>
            <a:endParaRPr sz="180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64</TotalTime>
  <Words>715</Words>
  <Application>Microsoft Office PowerPoint</Application>
  <PresentationFormat>Presentación en pantalla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Brío</vt:lpstr>
      <vt:lpstr>Estrés en el Personal de Enfermería</vt:lpstr>
      <vt:lpstr>Introducción</vt:lpstr>
      <vt:lpstr>Objetivos</vt:lpstr>
      <vt:lpstr>Material y Métodos</vt:lpstr>
      <vt:lpstr>Resultados- estrategias de afrontamiento</vt:lpstr>
      <vt:lpstr>Presentación de PowerPoint</vt:lpstr>
      <vt:lpstr>Conclusiones</vt:lpstr>
      <vt:lpstr>Bibliografía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Estrés en el Personal de Enfermería</dc:title>
  <dc:creator>brian</dc:creator>
  <dc:description>generated using python-pptx</dc:description>
  <cp:lastModifiedBy>brian</cp:lastModifiedBy>
  <cp:revision>8</cp:revision>
  <dcterms:created xsi:type="dcterms:W3CDTF">2013-01-27T09:14:16Z</dcterms:created>
  <dcterms:modified xsi:type="dcterms:W3CDTF">2024-11-04T10:37:37Z</dcterms:modified>
</cp:coreProperties>
</file>