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17" r:id="rId5"/>
    <p:sldId id="307" r:id="rId6"/>
    <p:sldId id="309" r:id="rId7"/>
    <p:sldId id="318" r:id="rId8"/>
    <p:sldId id="310" r:id="rId9"/>
    <p:sldId id="263" r:id="rId10"/>
    <p:sldId id="319" r:id="rId11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AC4CF9-8602-2870-8AA5-7AED462F230F}" v="140" dt="2024-11-13T19:01:00.250"/>
  </p1510:revLst>
</p1510:revInfo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405" autoAdjust="0"/>
  </p:normalViewPr>
  <p:slideViewPr>
    <p:cSldViewPr snapToGrid="0">
      <p:cViewPr varScale="1">
        <p:scale>
          <a:sx n="121" d="100"/>
          <a:sy n="121" d="100"/>
        </p:scale>
        <p:origin x="240" y="168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97" d="100"/>
          <a:sy n="97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A970A34E-C9A1-4D6D-B964-CB39DA57C2B9}" type="datetime1">
              <a:rPr lang="es-ES" smtClean="0"/>
              <a:t>13/11/2024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49E357A0-8177-46BC-BFCE-19D99E3453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32A8C509-4362-4F8A-B958-A6C4E6AF78CB}" type="datetime1">
              <a:rPr lang="es-ES" noProof="0" smtClean="0"/>
              <a:t>13/11/2024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7C366290-4595-5745-A50F-D5EC13BAC60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noProof="0" smtClean="0"/>
              <a:t>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noProof="0" smtClean="0"/>
              <a:t>3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26281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7C366290-4595-5745-A50F-D5EC13BAC604}" type="slidenum">
              <a:rPr lang="es-ES" noProof="0" smtClean="0"/>
              <a:t>6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rtlCol="0" anchor="ctr"/>
          <a:lstStyle>
            <a:lvl1pPr algn="ctr">
              <a:defRPr lang="es-ES" sz="48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y dos contenidos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rma libre: Forma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Forma libre: Forma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ítulo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0" name="Marcador de contenido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lang="es-ES"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dos contenido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 rtlCol="0"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lang="es-ES"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2" name="Marcador de contenido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5" name="Título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7" name="Marcador de posición de tabla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Haga clic en el icono para agregar una tabla</a:t>
            </a:r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er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 algn="l">
              <a:defRPr lang="es-ES" sz="48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" name="Marcador de contenido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rtlCol="0"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lang="es-ES"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rtlCol="0" anchor="ctr" anchorCtr="0"/>
          <a:lstStyle>
            <a:lvl1pPr algn="l">
              <a:defRPr lang="es-ES" sz="32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 rtlCol="0"/>
          <a:lstStyle>
            <a:lvl1pPr marL="0" indent="0" algn="r">
              <a:buNone/>
              <a:defRPr lang="es-ES" sz="2400" cap="all" baseline="0"/>
            </a:lvl1pPr>
            <a:lvl2pPr marL="457200" indent="0" algn="r">
              <a:buNone/>
              <a:defRPr lang="es-ES" sz="1800">
                <a:latin typeface="+mj-lt"/>
              </a:defRPr>
            </a:lvl2pPr>
            <a:lvl3pPr marL="914400" indent="0" algn="r">
              <a:buNone/>
              <a:defRPr lang="es-ES"/>
            </a:lvl3pPr>
            <a:lvl4pPr marL="1371600" indent="0" algn="r">
              <a:buNone/>
              <a:defRPr lang="es-ES"/>
            </a:lvl4pPr>
            <a:lvl5pPr marL="1828800" indent="0" algn="r">
              <a:buNone/>
              <a:defRPr lang="es-ES"/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n con ley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rtlCol="0" anchor="ctr"/>
          <a:lstStyle>
            <a:lvl1pPr>
              <a:lnSpc>
                <a:spcPct val="75000"/>
              </a:lnSpc>
              <a:defRPr lang="es-ES" sz="48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t">
            <a:noAutofit/>
          </a:bodyPr>
          <a:lstStyle>
            <a:lvl1pPr marL="0" indent="0" algn="r">
              <a:buNone/>
              <a:defRPr lang="es-ES" sz="1800"/>
            </a:lvl1pPr>
            <a:lvl2pPr marL="457200" indent="0">
              <a:buNone/>
              <a:defRPr lang="es-ES" sz="2800"/>
            </a:lvl2pPr>
            <a:lvl3pPr marL="914400" indent="0">
              <a:buNone/>
              <a:defRPr lang="es-ES" sz="2400"/>
            </a:lvl3pPr>
            <a:lvl4pPr marL="1371600" indent="0">
              <a:buNone/>
              <a:defRPr lang="es-ES" sz="2000"/>
            </a:lvl4pPr>
            <a:lvl5pPr marL="1828800" indent="0">
              <a:buNone/>
              <a:defRPr lang="es-ES" sz="2000"/>
            </a:lvl5pPr>
            <a:lvl6pPr marL="2286000" indent="0">
              <a:buNone/>
              <a:defRPr lang="es-ES" sz="2000"/>
            </a:lvl6pPr>
            <a:lvl7pPr marL="2743200" indent="0">
              <a:buNone/>
              <a:defRPr lang="es-ES" sz="2000"/>
            </a:lvl7pPr>
            <a:lvl8pPr marL="3200400" indent="0">
              <a:buNone/>
              <a:defRPr lang="es-ES" sz="2000"/>
            </a:lvl8pPr>
            <a:lvl9pPr marL="3657600" indent="0">
              <a:buNone/>
              <a:defRPr lang="es-ES" sz="2000"/>
            </a:lvl9pPr>
          </a:lstStyle>
          <a:p>
            <a:pPr rtl="0"/>
            <a:r>
              <a:rPr lang="es-ES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cabezado de sección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rtlCol="0" anchor="b"/>
          <a:lstStyle>
            <a:lvl1pPr>
              <a:lnSpc>
                <a:spcPct val="75000"/>
              </a:lnSpc>
              <a:defRPr lang="es-ES" sz="48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 rtlCol="0">
            <a:noAutofit/>
          </a:bodyPr>
          <a:lstStyle>
            <a:lvl1pPr marL="0" indent="0">
              <a:buNone/>
              <a:defRPr lang="es-ES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 rtlCol="0">
            <a:noAutofit/>
          </a:bodyPr>
          <a:lstStyle>
            <a:lvl1pPr marL="0" indent="0">
              <a:buFont typeface="Courier New" panose="02070309020205020404" pitchFamily="49" charset="0"/>
              <a:buNone/>
              <a:defRPr lang="es-ES" sz="2400" b="0" cap="all" baseline="0"/>
            </a:lvl1pPr>
            <a:lvl2pPr>
              <a:defRPr lang="es-ES" sz="2400"/>
            </a:lvl2pPr>
            <a:lvl3pPr>
              <a:defRPr lang="es-ES" sz="2400"/>
            </a:lvl3pPr>
            <a:lvl4pPr>
              <a:defRPr lang="es-ES" sz="2400"/>
            </a:lvl4pPr>
            <a:lvl5pPr>
              <a:defRPr lang="es-ES" sz="2400"/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ítulo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5" name="Forma libre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 rtlCol="0">
            <a:normAutofit/>
          </a:bodyPr>
          <a:lstStyle>
            <a:lvl1pPr>
              <a:defRPr lang="es-ES" sz="2000"/>
            </a:lvl1pPr>
            <a:lvl2pPr>
              <a:defRPr lang="es-ES" sz="1800"/>
            </a:lvl2pPr>
            <a:lvl3pPr>
              <a:defRPr lang="es-ES" sz="1600"/>
            </a:lvl3pPr>
            <a:lvl4pPr>
              <a:defRPr lang="es-ES" sz="1400"/>
            </a:lvl4pPr>
            <a:lvl5pPr>
              <a:defRPr lang="es-ES" sz="14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rma libre: Forma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rtlCol="0" anchor="b" anchorCtr="0"/>
          <a:lstStyle>
            <a:lvl1pPr algn="ctr">
              <a:defRPr lang="es-ES" sz="4800" cap="none" baseline="0">
                <a:latin typeface="+mj-lt"/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2" name="Marcador de texto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400" cap="all" baseline="0"/>
            </a:lvl1pPr>
          </a:lstStyle>
          <a:p>
            <a:pPr lvl="0" rtl="0"/>
            <a:r>
              <a:rPr lang="es-ES"/>
              <a:t>Haga clic para agregar texto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2" name="Marcador de contenido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Forma libre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ntenidos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</a:lstStyle>
            <a:p>
              <a:pPr lvl="0" rtl="0"/>
              <a:endParaRPr lang="es-E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ítulo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rtlCol="0" anchor="b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10" name="Marcador de contenido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 rtlCol="0">
            <a:normAutofit/>
          </a:bodyPr>
          <a:lstStyle>
            <a:lvl1pPr marL="228600" indent="-228600">
              <a:buFont typeface="+mj-lt"/>
              <a:buAutoNum type="arabicPeriod"/>
              <a:defRPr lang="es-ES"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lang="es-ES"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lang="es-ES"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lang="es-ES"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 e imagen del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</a:lstStyle>
          <a:p>
            <a:pPr lvl="0" rtl="0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rtlCol="0" anchor="b" anchorCtr="0"/>
          <a:lstStyle>
            <a:lvl1pPr>
              <a:defRPr lang="es-ES" sz="32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 rtlCol="0">
            <a:normAutofit/>
          </a:bodyPr>
          <a:lstStyle>
            <a:lvl1pPr marL="0" indent="0">
              <a:buNone/>
              <a:defRPr lang="es-ES"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lang="es-ES"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 rtlCol="0">
            <a:normAutofit/>
          </a:bodyPr>
          <a:lstStyle>
            <a:lvl1pPr marL="0" indent="0" algn="r">
              <a:buNone/>
              <a:defRPr lang="es-ES" sz="2000"/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400">
                <a:solidFill>
                  <a:schemeClr val="tx1"/>
                </a:solidFill>
              </a:defRPr>
            </a:lvl1pPr>
          </a:lstStyle>
          <a:p>
            <a:pPr rtl="0"/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400">
                <a:solidFill>
                  <a:schemeClr val="tx1"/>
                </a:solidFill>
              </a:defRPr>
            </a:lvl1pPr>
          </a:lstStyle>
          <a:p>
            <a:pPr rtl="0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pPr rtl="0"/>
            <a:fld id="{58FB4751-880F-D840-AAA9-3A15815CC996}" type="slidenum">
              <a:rPr lang="es-ES" smtClean="0"/>
              <a:pPr rtl="0"/>
              <a:t>‹Nº›</a:t>
            </a:fld>
            <a:endParaRPr lang="es-ES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ialnet.unirioja.es/servlet/articulo?codigo=7008992" TargetMode="External"/><Relationship Id="rId2" Type="http://schemas.openxmlformats.org/officeDocument/2006/relationships/hyperlink" Target="https://scielo.isciii.es/scielo.php?pid=S0465-546X2017000300276&amp;script=sci_arttext&amp;tlng=en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scielo.isciii.es/scielo.php?script=sci_arttext&amp;pid=S1135-57272019000100026" TargetMode="External"/><Relationship Id="rId4" Type="http://schemas.openxmlformats.org/officeDocument/2006/relationships/hyperlink" Target="https://www.scielo.cl/scielo.php?script=sci_arttext&amp;pid=S0718-24492015000300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453" y="1365535"/>
            <a:ext cx="11085094" cy="3666406"/>
          </a:xfrm>
        </p:spPr>
        <p:txBody>
          <a:bodyPr rtlCol="0" anchor="ctr"/>
          <a:lstStyle>
            <a:defPPr>
              <a:defRPr lang="es-ES"/>
            </a:defPPr>
          </a:lstStyle>
          <a:p>
            <a:pPr algn="just" rtl="0"/>
            <a:r>
              <a:rPr lang="es-ES" sz="4000" dirty="0"/>
              <a:t>Retraso de la edad de jubilación:  </a:t>
            </a:r>
            <a:br>
              <a:rPr lang="es-ES" sz="4000" dirty="0"/>
            </a:br>
            <a:r>
              <a:rPr lang="es-ES" sz="4000" dirty="0"/>
              <a:t>impacto en los trabajadores mayores y un desafío para la enfermería laboral. Revisión de la literatura.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8745311-4AEB-9420-0E3D-CCE743CAB44F}"/>
              </a:ext>
            </a:extLst>
          </p:cNvPr>
          <p:cNvSpPr txBox="1"/>
          <p:nvPr/>
        </p:nvSpPr>
        <p:spPr>
          <a:xfrm>
            <a:off x="553453" y="5031941"/>
            <a:ext cx="1108509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2000" dirty="0">
                <a:latin typeface="+mj-lt"/>
                <a:ea typeface="+mj-ea"/>
                <a:cs typeface="+mj-cs"/>
              </a:rPr>
              <a:t>Lucía Arias-Otero, Paula Iglesias-</a:t>
            </a:r>
            <a:r>
              <a:rPr lang="es-ES" sz="2000" dirty="0" err="1">
                <a:latin typeface="+mj-lt"/>
                <a:ea typeface="+mj-ea"/>
                <a:cs typeface="+mj-cs"/>
              </a:rPr>
              <a:t>Filgueira</a:t>
            </a:r>
            <a:r>
              <a:rPr lang="es-ES" sz="2000" dirty="0">
                <a:latin typeface="+mj-lt"/>
                <a:ea typeface="+mj-ea"/>
                <a:cs typeface="+mj-cs"/>
              </a:rPr>
              <a:t>, </a:t>
            </a:r>
            <a:r>
              <a:rPr lang="es-ES" sz="2000" dirty="0" err="1">
                <a:latin typeface="+mj-lt"/>
                <a:ea typeface="+mj-ea"/>
                <a:cs typeface="+mj-cs"/>
              </a:rPr>
              <a:t>Anxo</a:t>
            </a:r>
            <a:r>
              <a:rPr lang="es-ES" sz="2000" dirty="0">
                <a:latin typeface="+mj-lt"/>
                <a:ea typeface="+mj-ea"/>
                <a:cs typeface="+mj-cs"/>
              </a:rPr>
              <a:t> Martínez-Díaz, Laura Vera-López</a:t>
            </a:r>
          </a:p>
          <a:p>
            <a:r>
              <a:rPr lang="es-ES" sz="2000" dirty="0">
                <a:latin typeface="Sagona Book"/>
              </a:rPr>
              <a:t>Escola Universitaria de Enfermería de A Coruña</a:t>
            </a:r>
          </a:p>
          <a:p>
            <a:r>
              <a:rPr lang="es-ES" sz="2000" dirty="0">
                <a:latin typeface="Sagona Book"/>
              </a:rPr>
              <a:t>luciariasotero@gmail.com</a:t>
            </a:r>
          </a:p>
          <a:p>
            <a:endParaRPr lang="es-ES" sz="2000" dirty="0">
              <a:latin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67" y="914400"/>
            <a:ext cx="5641848" cy="502920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ÍNDICE</a:t>
            </a:r>
          </a:p>
        </p:txBody>
      </p:sp>
      <p:graphicFrame>
        <p:nvGraphicFramePr>
          <p:cNvPr id="6" name="Tabla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001600"/>
              </p:ext>
            </p:extLst>
          </p:nvPr>
        </p:nvGraphicFramePr>
        <p:xfrm>
          <a:off x="6869113" y="1143000"/>
          <a:ext cx="4190999" cy="4614818"/>
        </p:xfrm>
        <a:graphic>
          <a:graphicData uri="http://schemas.openxmlformats.org/drawingml/2006/table">
            <a:tbl>
              <a:tblPr firstRow="1" bandRow="1"/>
              <a:tblGrid>
                <a:gridCol w="4190999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82798">
                <a:tc>
                  <a:txBody>
                    <a:bodyPr/>
                    <a:lstStyle>
                      <a:defPPr>
                        <a:defRPr lang="es-ES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2400" b="0">
                          <a:latin typeface="+mn-lt"/>
                          <a:cs typeface="Gill Sans Light" panose="020B0302020104020203" pitchFamily="34" charset="-79"/>
                        </a:rPr>
                        <a:t>INTRODUCCIÓN</a:t>
                      </a:r>
                    </a:p>
                    <a:p>
                      <a:pPr algn="r" rtl="0"/>
                      <a:r>
                        <a:rPr lang="es-ES" sz="2400" b="0">
                          <a:latin typeface="+mj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979008">
                <a:tc>
                  <a:txBody>
                    <a:bodyPr/>
                    <a:lstStyle>
                      <a:defPPr>
                        <a:defRPr lang="es-ES"/>
                      </a:defPPr>
                    </a:lstStyle>
                    <a:p>
                      <a:pPr algn="r" rtl="0"/>
                      <a:r>
                        <a:rPr lang="es-ES" sz="2400" b="0" dirty="0"/>
                        <a:t>MATERIAL Y MÉTODOS</a:t>
                      </a:r>
                    </a:p>
                    <a:p>
                      <a:pPr marL="0" algn="r" defTabSz="914400" rtl="0" eaLnBrk="1" latinLnBrk="0" hangingPunct="1"/>
                      <a:r>
                        <a:rPr lang="es-E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998987">
                <a:tc>
                  <a:txBody>
                    <a:bodyPr/>
                    <a:lstStyle>
                      <a:defPPr>
                        <a:defRPr lang="es-ES"/>
                      </a:defPPr>
                    </a:lstStyle>
                    <a:p>
                      <a:pPr algn="r" rtl="0"/>
                      <a:r>
                        <a:rPr lang="es-ES" sz="2400" b="0" dirty="0"/>
                        <a:t>RESULTADOS</a:t>
                      </a:r>
                    </a:p>
                    <a:p>
                      <a:pPr marL="0" algn="r" defTabSz="914400" rtl="0" eaLnBrk="1" latinLnBrk="0" hangingPunct="1"/>
                      <a:r>
                        <a:rPr lang="es-E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959028">
                <a:tc>
                  <a:txBody>
                    <a:bodyPr/>
                    <a:lstStyle>
                      <a:defPPr>
                        <a:defRPr lang="es-ES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2400" b="0" dirty="0">
                          <a:latin typeface="+mn-lt"/>
                          <a:cs typeface="Gill Sans Light" panose="020B0302020104020203" pitchFamily="34" charset="-79"/>
                        </a:rPr>
                        <a:t>CONCLUSIONES</a:t>
                      </a:r>
                    </a:p>
                    <a:p>
                      <a:pPr marL="0" algn="r" defTabSz="914400" rtl="0" eaLnBrk="1" latinLnBrk="0" hangingPunct="1"/>
                      <a:r>
                        <a:rPr lang="es-E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6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854835">
                <a:tc>
                  <a:txBody>
                    <a:bodyPr/>
                    <a:lstStyle>
                      <a:defPPr>
                        <a:defRPr lang="es-ES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2400" b="0" dirty="0">
                          <a:latin typeface="+mn-lt"/>
                          <a:cs typeface="Gill Sans Light" panose="020B0302020104020203" pitchFamily="34" charset="-79"/>
                        </a:rPr>
                        <a:t>REFERENCIAS</a:t>
                      </a:r>
                    </a:p>
                    <a:p>
                      <a:pPr marL="0" algn="r" defTabSz="914400" rtl="0" eaLnBrk="1" latinLnBrk="0" hangingPunct="1"/>
                      <a:r>
                        <a:rPr lang="es-E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672" y="596900"/>
            <a:ext cx="7534656" cy="883277"/>
          </a:xfrm>
        </p:spPr>
        <p:txBody>
          <a:bodyPr rtlCol="0" anchor="b">
            <a:normAutofit/>
          </a:bodyPr>
          <a:lstStyle>
            <a:defPPr>
              <a:defRPr lang="es-ES"/>
            </a:defPPr>
          </a:lstStyle>
          <a:p>
            <a:pPr algn="ctr" rtl="0"/>
            <a:r>
              <a:rPr lang="es-ES" sz="4800" dirty="0"/>
              <a:t>Introducción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 b="1" dirty="0"/>
              <a:t>Envejecimiento = deterioro de capacidades </a:t>
            </a:r>
            <a:r>
              <a:rPr lang="es-ES" dirty="0"/>
              <a:t>físicas, cognitivas y sociales</a:t>
            </a:r>
          </a:p>
          <a:p>
            <a:pPr rtl="0"/>
            <a:r>
              <a:rPr lang="es-ES" dirty="0"/>
              <a:t>En los últimos años ha habido un </a:t>
            </a:r>
            <a:r>
              <a:rPr lang="es-ES" b="1" dirty="0"/>
              <a:t>retraso en la edad de jubilación </a:t>
            </a:r>
            <a:r>
              <a:rPr lang="es-ES" dirty="0"/>
              <a:t>y las empresas cuentan con plantillas de trabajadores cada vez mayores.</a:t>
            </a:r>
          </a:p>
          <a:p>
            <a:pPr marL="0" indent="0" rtl="0">
              <a:buNone/>
            </a:pPr>
            <a:endParaRPr lang="es-ES" b="1" dirty="0"/>
          </a:p>
          <a:p>
            <a:pPr marL="0" indent="0" rtl="0">
              <a:buNone/>
            </a:pPr>
            <a:r>
              <a:rPr lang="es-ES" b="1" dirty="0"/>
              <a:t>Objetivo del estudio: </a:t>
            </a:r>
          </a:p>
          <a:p>
            <a:pPr rtl="0"/>
            <a:r>
              <a:rPr lang="es-ES" dirty="0"/>
              <a:t>Conocer si los riesgos laborales van asociados al envejecimiento de la población activa.</a:t>
            </a:r>
          </a:p>
        </p:txBody>
      </p:sp>
      <p:pic>
        <p:nvPicPr>
          <p:cNvPr id="1032" name="Picture 8" descr="Vectores e ilustraciones de Adulto Mayor Trabajando para descargar gratis |  Freepik">
            <a:extLst>
              <a:ext uri="{FF2B5EF4-FFF2-40B4-BE49-F238E27FC236}">
                <a16:creationId xmlns:a16="http://schemas.microsoft.com/office/drawing/2014/main" id="{2ABEFAB8-2642-EEB1-ABEE-B1B3B4B3E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r="9501"/>
          <a:stretch/>
        </p:blipFill>
        <p:spPr bwMode="auto"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 anchor="ctr">
            <a:normAutofit/>
          </a:bodyPr>
          <a:lstStyle>
            <a:defPPr>
              <a:defRPr lang="es-ES"/>
            </a:defPPr>
          </a:lstStyle>
          <a:p>
            <a:pPr rtl="0">
              <a:spcAft>
                <a:spcPts val="600"/>
              </a:spcAft>
            </a:pPr>
            <a:fld id="{58FB4751-880F-D840-AAA9-3A15815CC996}" type="slidenum">
              <a:rPr lang="es-ES" smtClean="0"/>
              <a:pPr rtl="0">
                <a:spcAft>
                  <a:spcPts val="600"/>
                </a:spcAft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79A1B-0699-A36D-981A-5D76F1328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4565" y="586898"/>
            <a:ext cx="7534656" cy="914400"/>
          </a:xfrm>
        </p:spPr>
        <p:txBody>
          <a:bodyPr/>
          <a:lstStyle/>
          <a:p>
            <a:r>
              <a:rPr lang="es-ES" sz="4800" dirty="0"/>
              <a:t>Material y métodos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6E07E8-B864-3964-29A0-2AF8495E3A6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7516" y="2039112"/>
            <a:ext cx="11437700" cy="3356576"/>
          </a:xfrm>
        </p:spPr>
        <p:txBody>
          <a:bodyPr>
            <a:normAutofit/>
          </a:bodyPr>
          <a:lstStyle/>
          <a:p>
            <a:r>
              <a:rPr lang="es-ES" dirty="0"/>
              <a:t>Se realizó una </a:t>
            </a:r>
            <a:r>
              <a:rPr lang="es-ES" b="1" u="sng" dirty="0"/>
              <a:t>revisión de la literatura </a:t>
            </a:r>
            <a:r>
              <a:rPr lang="es-ES" dirty="0"/>
              <a:t>publicada en los últimos 10 años.</a:t>
            </a:r>
          </a:p>
          <a:p>
            <a:endParaRPr lang="es-ES" dirty="0"/>
          </a:p>
          <a:p>
            <a:r>
              <a:rPr lang="es-ES" dirty="0"/>
              <a:t>Pregunta PICO utilizada: </a:t>
            </a:r>
          </a:p>
          <a:p>
            <a:pPr marL="0" indent="0">
              <a:buNone/>
            </a:pPr>
            <a:r>
              <a:rPr lang="es-ES" b="1" i="1" dirty="0"/>
              <a:t>¿El aumento de la edad incrementa los riesgos laborales de los trabajadores?</a:t>
            </a:r>
          </a:p>
          <a:p>
            <a:pPr marL="0" indent="0">
              <a:buNone/>
            </a:pPr>
            <a:endParaRPr lang="es-ES" i="1" dirty="0"/>
          </a:p>
          <a:p>
            <a:r>
              <a:rPr lang="es-ES" dirty="0"/>
              <a:t>Bases de datos consultadas: PubMed, SciELO y Dialnet.</a:t>
            </a:r>
          </a:p>
          <a:p>
            <a:r>
              <a:rPr lang="es-ES" dirty="0"/>
              <a:t>Se emplearon los términos </a:t>
            </a:r>
            <a:r>
              <a:rPr lang="es-ES" dirty="0" err="1"/>
              <a:t>MeSH</a:t>
            </a:r>
            <a:r>
              <a:rPr lang="es-ES" dirty="0"/>
              <a:t>: “Trabajadores mayores”, “envejecimiento”, “riesgos laborales” y “enfermería del trabajo”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444A3A-70DE-6EC3-1663-E8227C117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s-ES" smtClean="0"/>
              <a:pPr rtl="0"/>
              <a:t>4</a:t>
            </a:fld>
            <a:endParaRPr lang="es-ES" dirty="0"/>
          </a:p>
        </p:txBody>
      </p:sp>
      <p:pic>
        <p:nvPicPr>
          <p:cNvPr id="2050" name="Picture 2" descr="PubMed - Wikipedia, la enciclopedia libre">
            <a:extLst>
              <a:ext uri="{FF2B5EF4-FFF2-40B4-BE49-F238E27FC236}">
                <a16:creationId xmlns:a16="http://schemas.microsoft.com/office/drawing/2014/main" id="{D81E493A-60BA-85A2-91E9-0360485A0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994" y="5879804"/>
            <a:ext cx="1325261" cy="47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F2A01FB7-CA54-ACB6-CED0-FFA2FA7B5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7145744" y="5485990"/>
            <a:ext cx="1312603" cy="131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ciELO - Wikipedia, la enciclopedia libre">
            <a:extLst>
              <a:ext uri="{FF2B5EF4-FFF2-40B4-BE49-F238E27FC236}">
                <a16:creationId xmlns:a16="http://schemas.microsoft.com/office/drawing/2014/main" id="{AF7595CB-23A8-E0FE-886D-684113EE7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264" y="5556916"/>
            <a:ext cx="911471" cy="84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97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949404F1-8E94-7D3D-71E2-A1A4B7CB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919" y="605586"/>
            <a:ext cx="10360152" cy="91440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sz="4800" dirty="0"/>
              <a:t>Resultados</a:t>
            </a: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F4A3718F-D67C-255A-4B64-BA379609FCD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263" y="2039112"/>
            <a:ext cx="4845118" cy="3856735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 dirty="0"/>
              <a:t>Se seleccionaron artículos que abordasen los riesgos laborales en trabajadores mayores. </a:t>
            </a:r>
          </a:p>
          <a:p>
            <a:pPr marL="342900" indent="-342900" rtl="0">
              <a:buFont typeface="Courier New" panose="02070309020205020404" pitchFamily="49" charset="0"/>
              <a:buChar char="o"/>
            </a:pPr>
            <a:r>
              <a:rPr lang="es-ES" dirty="0"/>
              <a:t>Se encontraron 14 artículos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s-ES" dirty="0"/>
              <a:t>Tras la lectura del </a:t>
            </a:r>
            <a:r>
              <a:rPr lang="es-ES" dirty="0" err="1"/>
              <a:t>abstract</a:t>
            </a:r>
            <a:r>
              <a:rPr lang="es-ES" dirty="0"/>
              <a:t>: 4 se consideraron válidos para lectura completa. </a:t>
            </a:r>
          </a:p>
          <a:p>
            <a:pPr marL="342900" indent="-342900" rtl="0">
              <a:buFont typeface="Courier New" panose="02070309020205020404" pitchFamily="49" charset="0"/>
              <a:buChar char="o"/>
            </a:pPr>
            <a:r>
              <a:rPr lang="es-ES" dirty="0"/>
              <a:t>Tras esta lectura, solo 2 fueron seleccionados.</a:t>
            </a:r>
          </a:p>
          <a:p>
            <a:r>
              <a:rPr lang="es-ES" dirty="0"/>
              <a:t>	-Una revisión bibliográfica (3)</a:t>
            </a:r>
          </a:p>
          <a:p>
            <a:r>
              <a:rPr lang="es-ES" dirty="0"/>
              <a:t>	-Estudio descriptivo transversal (4)</a:t>
            </a:r>
          </a:p>
          <a:p>
            <a:pPr rtl="0"/>
            <a:endParaRPr lang="es-ES" dirty="0"/>
          </a:p>
        </p:txBody>
      </p: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id="{2F3CEF66-C6D7-C765-24E7-1DCFB38FE51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746120" y="4313886"/>
            <a:ext cx="5128400" cy="3877055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 b="1" dirty="0"/>
              <a:t>Concluyeron: </a:t>
            </a:r>
          </a:p>
          <a:p>
            <a:pPr rtl="0"/>
            <a:r>
              <a:rPr lang="es-ES" dirty="0"/>
              <a:t>No hay evidencia de que la edad incremente los riesgos de los trabajadores.</a:t>
            </a:r>
          </a:p>
          <a:p>
            <a:pPr rtl="0"/>
            <a:endParaRPr lang="es-ES" dirty="0"/>
          </a:p>
          <a:p>
            <a:pPr rtl="0"/>
            <a:endParaRPr lang="es-ES" dirty="0"/>
          </a:p>
          <a:p>
            <a:pPr rtl="0"/>
            <a:endParaRPr lang="es-ES" dirty="0"/>
          </a:p>
          <a:p>
            <a:pPr rtl="0"/>
            <a:endParaRPr lang="es-ES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35BAC3D-60A1-816B-5C79-2E8B6D980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58FB4751-880F-D840-AAA9-3A15815CC996}" type="slidenum">
              <a:rPr lang="es-ES" smtClean="0"/>
              <a:pPr rtl="0"/>
              <a:t>5</a:t>
            </a:fld>
            <a:endParaRPr lang="es-E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EAB5F22B-1B30-F07B-CEB7-A044C9B9A2EE}"/>
              </a:ext>
            </a:extLst>
          </p:cNvPr>
          <p:cNvSpPr/>
          <p:nvPr/>
        </p:nvSpPr>
        <p:spPr>
          <a:xfrm>
            <a:off x="5454539" y="4655844"/>
            <a:ext cx="641462" cy="4695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10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326" y="599017"/>
            <a:ext cx="9657347" cy="1008313"/>
          </a:xfrm>
        </p:spPr>
        <p:txBody>
          <a:bodyPr rtlCol="0" anchor="b"/>
          <a:lstStyle>
            <a:defPPr>
              <a:defRPr lang="es-ES"/>
            </a:defPPr>
          </a:lstStyle>
          <a:p>
            <a:pPr rtl="0"/>
            <a:r>
              <a:rPr lang="es-ES" dirty="0"/>
              <a:t>Conclusiones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C7846849-DC0A-EE3B-2E5E-D669EC1273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1114" y="3825875"/>
            <a:ext cx="8109772" cy="2644775"/>
          </a:xfrm>
        </p:spPr>
        <p:txBody>
          <a:bodyPr rtlCol="0"/>
          <a:lstStyle>
            <a:defPPr>
              <a:defRPr lang="es-ES"/>
            </a:defPPr>
          </a:lstStyle>
          <a:p>
            <a:r>
              <a:rPr lang="es-ES" dirty="0"/>
              <a:t>Pero No hay evidencia suficiente de que la edad incremente los riesgos de los trabajadores.</a:t>
            </a:r>
          </a:p>
          <a:p>
            <a:pPr rtl="0"/>
            <a:r>
              <a:rPr lang="es-ES" dirty="0"/>
              <a:t>  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9C76BA4-503D-7C9A-2911-6CCF2BF59348}"/>
              </a:ext>
            </a:extLst>
          </p:cNvPr>
          <p:cNvSpPr txBox="1"/>
          <p:nvPr/>
        </p:nvSpPr>
        <p:spPr>
          <a:xfrm>
            <a:off x="810476" y="2880935"/>
            <a:ext cx="1108509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2000" dirty="0">
                <a:latin typeface="+mj-lt"/>
                <a:ea typeface="+mj-ea"/>
                <a:cs typeface="+mj-cs"/>
              </a:rPr>
              <a:t>La edad hace más sensible a los trabajadores a riesgos laborales </a:t>
            </a:r>
            <a:endParaRPr lang="es-ES" sz="2000" dirty="0">
              <a:latin typeface="Sagona Book"/>
            </a:endParaRPr>
          </a:p>
          <a:p>
            <a:endParaRPr lang="es-ES" sz="2000" dirty="0">
              <a:latin typeface="Sagona Book"/>
            </a:endParaRPr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08E13-1A04-4F01-541D-50856A932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672" y="1462312"/>
            <a:ext cx="7534656" cy="45719"/>
          </a:xfrm>
        </p:spPr>
        <p:txBody>
          <a:bodyPr/>
          <a:lstStyle/>
          <a:p>
            <a:pPr algn="ctr"/>
            <a:r>
              <a:rPr lang="es-ES" sz="4800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99C0F9-33E9-1095-3171-30A36CC7EFC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1498" y="1738615"/>
            <a:ext cx="11189003" cy="45891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UICTFontTextStyleBody"/>
              </a:rPr>
              <a:t>1- Blanco</a:t>
            </a:r>
            <a:r>
              <a:rPr lang="es-ES" b="0" i="0" dirty="0">
                <a:effectLst/>
                <a:latin typeface="UICTFontTextStyleBody"/>
              </a:rPr>
              <a:t> Álvarez LM, González Espinel FJ, </a:t>
            </a:r>
            <a:r>
              <a:rPr lang="es-ES" b="0" i="0" dirty="0" err="1">
                <a:effectLst/>
                <a:latin typeface="UICTFontTextStyleBody"/>
              </a:rPr>
              <a:t>Montalt</a:t>
            </a:r>
            <a:r>
              <a:rPr lang="es-ES" b="0" i="0" dirty="0">
                <a:effectLst/>
                <a:latin typeface="UICTFontTextStyleBody"/>
              </a:rPr>
              <a:t> Barrachina A, Oliver López C. Envejecimiento activo y saludable. ¿Cómo promocionarlo en el trabajo? </a:t>
            </a:r>
            <a:r>
              <a:rPr lang="es-ES" b="0" i="0" dirty="0" err="1">
                <a:effectLst/>
                <a:latin typeface="UICTFontTextStyleBody"/>
              </a:rPr>
              <a:t>Med</a:t>
            </a:r>
            <a:r>
              <a:rPr lang="es-ES" b="0" i="0" dirty="0">
                <a:effectLst/>
                <a:latin typeface="UICTFontTextStyleBody"/>
              </a:rPr>
              <a:t> Segur </a:t>
            </a:r>
            <a:r>
              <a:rPr lang="es-ES" b="0" i="0" dirty="0" err="1">
                <a:effectLst/>
                <a:latin typeface="UICTFontTextStyleBody"/>
              </a:rPr>
              <a:t>Trab</a:t>
            </a:r>
            <a:r>
              <a:rPr lang="es-ES" b="0" i="0" dirty="0">
                <a:effectLst/>
                <a:latin typeface="UICTFontTextStyleBody"/>
              </a:rPr>
              <a:t> (</a:t>
            </a:r>
            <a:r>
              <a:rPr lang="es-ES" b="0" i="0" dirty="0" err="1">
                <a:effectLst/>
                <a:latin typeface="UICTFontTextStyleBody"/>
              </a:rPr>
              <a:t>Madr</a:t>
            </a:r>
            <a:r>
              <a:rPr lang="es-ES" b="0" i="0" dirty="0">
                <a:effectLst/>
                <a:latin typeface="UICTFontTextStyleBody"/>
              </a:rPr>
              <a:t>) [Internet]. 2017 [citado el 13 de noviembre de 2024];63(248):276–88. Disponible en:</a:t>
            </a:r>
            <a:r>
              <a:rPr lang="es-ES" dirty="0">
                <a:latin typeface="UICTFontTextStyleBody"/>
              </a:rPr>
              <a:t> </a:t>
            </a:r>
            <a:r>
              <a:rPr lang="es-ES" u="sng" dirty="0">
                <a:solidFill>
                  <a:schemeClr val="accent2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https://scielo.isciii.es/scielo.php?pid=S0465-546X2017000300276&amp;script=sci_arttext&amp;tlng=en</a:t>
            </a:r>
            <a:r>
              <a:rPr lang="es-ES" u="sng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endParaRPr lang="es-ES">
              <a:solidFill>
                <a:schemeClr val="accent2"/>
              </a:solidFill>
              <a:effectLst/>
              <a:latin typeface="UICTFontTextStyleBody"/>
            </a:endParaRPr>
          </a:p>
          <a:p>
            <a:pPr marL="0" indent="0" algn="just">
              <a:buNone/>
            </a:pPr>
            <a:r>
              <a:rPr lang="es-ES" dirty="0">
                <a:latin typeface="UICTFontTextStyleBody"/>
              </a:rPr>
              <a:t>2- López</a:t>
            </a:r>
            <a:r>
              <a:rPr lang="es-ES" b="0" i="0" dirty="0">
                <a:effectLst/>
                <a:latin typeface="UICTFontTextStyleBody"/>
              </a:rPr>
              <a:t> IF, Saavedra AP. Trabajo y salud: Adaptación en cada etapa de la vida. Revista Enfermería del Trabajo [Internet]. 2019;9(1):42–3. </a:t>
            </a:r>
            <a:r>
              <a:rPr lang="es-ES" b="0" i="0" err="1">
                <a:effectLst/>
                <a:latin typeface="UICTFontTextStyleBody"/>
              </a:rPr>
              <a:t>Available</a:t>
            </a:r>
            <a:r>
              <a:rPr lang="es-ES" b="0" i="0" dirty="0">
                <a:effectLst/>
                <a:latin typeface="UICTFontTextStyleBody"/>
              </a:rPr>
              <a:t> </a:t>
            </a:r>
            <a:r>
              <a:rPr lang="es-ES" b="0" i="0" err="1">
                <a:effectLst/>
                <a:latin typeface="UICTFontTextStyleBody"/>
              </a:rPr>
              <a:t>from</a:t>
            </a:r>
            <a:r>
              <a:rPr lang="es-ES" b="0" i="0" dirty="0">
                <a:effectLst/>
                <a:latin typeface="UICTFontTextStyleBody"/>
              </a:rPr>
              <a:t>:</a:t>
            </a:r>
            <a:r>
              <a:rPr lang="es-ES" b="0" i="0" dirty="0">
                <a:effectLst/>
                <a:latin typeface="Calibri"/>
                <a:cs typeface="Calibri"/>
              </a:rPr>
              <a:t> </a:t>
            </a:r>
            <a:r>
              <a:rPr lang="es-ES" b="0" i="0" dirty="0">
                <a:solidFill>
                  <a:schemeClr val="accent2"/>
                </a:solidFill>
                <a:effectLst/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https://dialnet.unirioja.es/servlet/articulo?codigo=7008992</a:t>
            </a:r>
            <a:endParaRPr lang="es-ES">
              <a:solidFill>
                <a:schemeClr val="accent2"/>
              </a:solidFill>
              <a:effectLst/>
              <a:latin typeface="Calibri"/>
              <a:cs typeface="Calibri"/>
              <a:hlinkClick r:id="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es-ES" dirty="0">
                <a:latin typeface="UICTFontTextStyleBody"/>
              </a:rPr>
              <a:t>3- </a:t>
            </a:r>
            <a:r>
              <a:rPr lang="es-ES" b="0" i="0" dirty="0">
                <a:effectLst/>
                <a:latin typeface="UICTFontTextStyleBody"/>
              </a:rPr>
              <a:t>Hermosilla-Ávila A, </a:t>
            </a:r>
            <a:r>
              <a:rPr lang="es-ES" b="0" i="0" err="1">
                <a:effectLst/>
                <a:latin typeface="UICTFontTextStyleBody"/>
              </a:rPr>
              <a:t>Paravic-Klijn</a:t>
            </a:r>
            <a:r>
              <a:rPr lang="es-ES" b="0" i="0" dirty="0">
                <a:effectLst/>
                <a:latin typeface="UICTFontTextStyleBody"/>
              </a:rPr>
              <a:t> T, Valenzuela-Suazo S. Fuerza laboral que envejece, ¿Qué hacer ante esta tendencia? Ciencia &amp; trabajo. 2015 Dec;17(54). </a:t>
            </a:r>
            <a:r>
              <a:rPr lang="es-ES" b="0" i="0" err="1">
                <a:effectLst/>
                <a:latin typeface="UICTFontTextStyleBody"/>
              </a:rPr>
              <a:t>Available</a:t>
            </a:r>
            <a:r>
              <a:rPr lang="es-ES" b="0" i="0" dirty="0">
                <a:effectLst/>
                <a:latin typeface="UICTFontTextStyleBody"/>
              </a:rPr>
              <a:t> </a:t>
            </a:r>
            <a:r>
              <a:rPr lang="es-ES" b="0" i="0" err="1">
                <a:effectLst/>
                <a:latin typeface="UICTFontTextStyleBody"/>
              </a:rPr>
              <a:t>from</a:t>
            </a:r>
            <a:r>
              <a:rPr lang="es-ES" b="0" i="0" dirty="0">
                <a:effectLst/>
                <a:latin typeface="UICTFontTextStyleBody"/>
              </a:rPr>
              <a:t>: </a:t>
            </a:r>
            <a:r>
              <a:rPr lang="es-ES" b="0" i="0" dirty="0">
                <a:solidFill>
                  <a:schemeClr val="accent2"/>
                </a:solidFill>
                <a:effectLst/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https://www.scielo.cl/scielo.php?script=sci_arttext&amp;pid=S0718-24492015000300002</a:t>
            </a:r>
            <a:r>
              <a:rPr lang="es-ES" b="0" i="0" dirty="0">
                <a:solidFill>
                  <a:schemeClr val="accent2"/>
                </a:solidFill>
                <a:effectLst/>
                <a:latin typeface="Calibri"/>
                <a:cs typeface="Calibri"/>
              </a:rPr>
              <a:t> </a:t>
            </a:r>
            <a:endParaRPr lang="es-ES">
              <a:solidFill>
                <a:schemeClr val="accent2"/>
              </a:solidFill>
              <a:latin typeface=".AppleSystemUIFont"/>
            </a:endParaRPr>
          </a:p>
          <a:p>
            <a:pPr marL="0" indent="0" algn="just">
              <a:buNone/>
            </a:pPr>
            <a:r>
              <a:rPr lang="es-ES" dirty="0">
                <a:latin typeface="UICTFontTextStyleBody"/>
              </a:rPr>
              <a:t>4- Teresa</a:t>
            </a:r>
            <a:r>
              <a:rPr lang="es-ES" b="0" i="0" dirty="0">
                <a:effectLst/>
                <a:latin typeface="UICTFontTextStyleBody"/>
              </a:rPr>
              <a:t>, Irigoyen L, Asan IM, María A, Vega GL, Teresa, et al. Abordaje preventivo del envejecimiento saludable por los servicios de prevención de riesgos laborales. Revista Española de Salud Pública [Internet]. 2019;93:-. </a:t>
            </a:r>
            <a:r>
              <a:rPr lang="es-ES" b="0" i="0" err="1">
                <a:effectLst/>
                <a:latin typeface="UICTFontTextStyleBody"/>
              </a:rPr>
              <a:t>Available</a:t>
            </a:r>
            <a:r>
              <a:rPr lang="es-ES" b="0" i="0" dirty="0">
                <a:effectLst/>
                <a:latin typeface="UICTFontTextStyleBody"/>
              </a:rPr>
              <a:t> </a:t>
            </a:r>
            <a:r>
              <a:rPr lang="es-ES" b="0" i="0" err="1">
                <a:effectLst/>
                <a:latin typeface="UICTFontTextStyleBody"/>
              </a:rPr>
              <a:t>from</a:t>
            </a:r>
            <a:r>
              <a:rPr lang="es-ES" b="0" i="0" dirty="0">
                <a:effectLst/>
                <a:latin typeface="UICTFontTextStyleBody"/>
              </a:rPr>
              <a:t>: </a:t>
            </a:r>
            <a:r>
              <a:rPr lang="es-ES" b="0" i="0" dirty="0">
                <a:solidFill>
                  <a:schemeClr val="accent2"/>
                </a:solidFill>
                <a:effectLst/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https://scielo.isciii.es/scielo.php?script=sci_arttext&amp;pid=S1135-57272019000100026</a:t>
            </a:r>
            <a:r>
              <a:rPr lang="es-ES" b="0" i="0" dirty="0">
                <a:solidFill>
                  <a:schemeClr val="accent2"/>
                </a:solidFill>
                <a:effectLst/>
                <a:latin typeface="Calibri"/>
                <a:cs typeface="Calibri"/>
              </a:rPr>
              <a:t> </a:t>
            </a:r>
            <a:endParaRPr lang="es-ES">
              <a:solidFill>
                <a:schemeClr val="accent2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9FBC3E-8735-2FF1-DBAD-6D4CC4729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s-ES" smtClean="0"/>
              <a:pPr rtl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3428976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976589_TF11964407_Win32" id="{684B968C-5941-4CF6-952E-1B668906E207}" vid="{18059592-A625-4B68-8CFC-59A1ED36956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{8B7D4DF7-1B18-4B33-9731-302353F5CC11}tf11964407_win32</Template>
  <TotalTime>60</TotalTime>
  <Words>609</Words>
  <Application>Microsoft Office PowerPoint</Application>
  <PresentationFormat>Panorámica</PresentationFormat>
  <Paragraphs>145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Personalizar</vt:lpstr>
      <vt:lpstr>Retraso de la edad de jubilación:   impacto en los trabajadores mayores y un desafío para la enfermería laboral. Revisión de la literatura.</vt:lpstr>
      <vt:lpstr>ÍNDICE</vt:lpstr>
      <vt:lpstr>Introducción</vt:lpstr>
      <vt:lpstr>Material y métodos</vt:lpstr>
      <vt:lpstr>Resultados</vt:lpstr>
      <vt:lpstr>Conclusiones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Retraso de la edad de jubilación:   impacto en los trabajadores mayores y un desafío para la enfermería laboral. Revisión de la literatura.</dc:title>
  <dc:creator>lauritavera2004@gmail.com</dc:creator>
  <cp:lastModifiedBy>Paula Iglesias Filgueira</cp:lastModifiedBy>
  <cp:revision>75</cp:revision>
  <dcterms:created xsi:type="dcterms:W3CDTF">2024-11-05T09:39:17Z</dcterms:created>
  <dcterms:modified xsi:type="dcterms:W3CDTF">2024-11-13T19:01:29Z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