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63" r:id="rId3"/>
    <p:sldId id="257" r:id="rId4"/>
    <p:sldId id="258" r:id="rId5"/>
    <p:sldId id="259" r:id="rId6"/>
    <p:sldId id="260" r:id="rId7"/>
    <p:sldId id="264" r:id="rId8"/>
    <p:sldId id="261" r:id="rId9"/>
    <p:sldId id="266" r:id="rId10"/>
    <p:sldId id="267"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2B43C0-3A01-9FA2-BF28-C9528CF26724}" v="450" dt="2024-11-13T21:05:45.613"/>
    <p1510:client id="{CB89D35E-4008-410F-792C-D6F1195E6A1E}" v="828" dt="2024-11-13T21:10:29.163"/>
    <p1510:client id="{CD9002F4-5F42-31B2-23DD-004AD37EE07A}" v="1305" dt="2024-11-13T21:08:28.686"/>
    <p1510:client id="{F6CC0187-2A52-97C3-4C8D-785E40FDB1A7}" v="677" dt="2024-11-13T19:06:50.26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D6F5-A9D4-C22B-732C-A31A172FB93C}"/>
              </a:ext>
            </a:extLst>
          </p:cNvPr>
          <p:cNvSpPr>
            <a:spLocks noGrp="1"/>
          </p:cNvSpPr>
          <p:nvPr>
            <p:ph type="ctrTitle"/>
          </p:nvPr>
        </p:nvSpPr>
        <p:spPr>
          <a:xfrm>
            <a:off x="1524000" y="1122363"/>
            <a:ext cx="9144000" cy="2209393"/>
          </a:xfrm>
        </p:spPr>
        <p:txBody>
          <a:bodyPr anchor="b">
            <a:normAutofit/>
          </a:bodyPr>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E11AFD6E-3459-290F-1147-F0C47ACEEA5B}"/>
              </a:ext>
            </a:extLst>
          </p:cNvPr>
          <p:cNvSpPr>
            <a:spLocks noGrp="1"/>
          </p:cNvSpPr>
          <p:nvPr>
            <p:ph type="subTitle" idx="1"/>
          </p:nvPr>
        </p:nvSpPr>
        <p:spPr>
          <a:xfrm>
            <a:off x="1524000" y="4346774"/>
            <a:ext cx="9144000" cy="1066890"/>
          </a:xfrm>
        </p:spPr>
        <p:txBody>
          <a:bodyPr anchor="t">
            <a:normAutofit/>
          </a:bodyPr>
          <a:lstStyle>
            <a:lvl1pPr marL="0" indent="0" algn="ctr">
              <a:buNone/>
              <a:defRPr sz="1600" cap="all" spc="300" baseline="0"/>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4674D3-6FB9-5549-B0F2-FD61E82D1FF1}"/>
              </a:ext>
            </a:extLst>
          </p:cNvPr>
          <p:cNvSpPr>
            <a:spLocks noGrp="1"/>
          </p:cNvSpPr>
          <p:nvPr>
            <p:ph type="dt" sz="half" idx="10"/>
          </p:nvPr>
        </p:nvSpPr>
        <p:spPr/>
        <p:txBody>
          <a:bodyPr/>
          <a:lstStyle/>
          <a:p>
            <a:fld id="{807E39B8-A7CB-4B82-AC0C-44B99F546761}" type="datetimeFigureOut">
              <a:rPr lang="en-US" dirty="0"/>
              <a:t>11/16/2024</a:t>
            </a:fld>
            <a:endParaRPr lang="en-US"/>
          </a:p>
        </p:txBody>
      </p:sp>
      <p:sp>
        <p:nvSpPr>
          <p:cNvPr id="5" name="Footer Placeholder 4">
            <a:extLst>
              <a:ext uri="{FF2B5EF4-FFF2-40B4-BE49-F238E27FC236}">
                <a16:creationId xmlns:a16="http://schemas.microsoft.com/office/drawing/2014/main" id="{AB239BBC-C979-2C77-493E-CF5498AEB5DB}"/>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53813B7E-A51C-D9CD-2189-650A9D63BFF9}"/>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24357206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90AE-F72C-4C2E-E2D0-7A8D7EEF08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41B46D-142E-8C8E-C4F4-B6B1586A6F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D92E3-36AD-2615-0166-6B73C34F10FA}"/>
              </a:ext>
            </a:extLst>
          </p:cNvPr>
          <p:cNvSpPr>
            <a:spLocks noGrp="1"/>
          </p:cNvSpPr>
          <p:nvPr>
            <p:ph type="dt" sz="half" idx="10"/>
          </p:nvPr>
        </p:nvSpPr>
        <p:spPr/>
        <p:txBody>
          <a:bodyPr/>
          <a:lstStyle/>
          <a:p>
            <a:fld id="{01742F6F-0846-489A-A4BC-61B476BE2887}" type="datetimeFigureOut">
              <a:rPr lang="en-US" dirty="0"/>
              <a:t>11/16/2024</a:t>
            </a:fld>
            <a:endParaRPr lang="en-US"/>
          </a:p>
        </p:txBody>
      </p:sp>
      <p:sp>
        <p:nvSpPr>
          <p:cNvPr id="5" name="Footer Placeholder 4">
            <a:extLst>
              <a:ext uri="{FF2B5EF4-FFF2-40B4-BE49-F238E27FC236}">
                <a16:creationId xmlns:a16="http://schemas.microsoft.com/office/drawing/2014/main" id="{F10BFB69-319D-2284-2734-217160D396D7}"/>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1A6883B0-C775-5BD2-8EC6-A41D19BCA156}"/>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3034641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040463-6D41-8D45-088A-540B0D18838A}"/>
              </a:ext>
            </a:extLst>
          </p:cNvPr>
          <p:cNvSpPr>
            <a:spLocks noGrp="1"/>
          </p:cNvSpPr>
          <p:nvPr>
            <p:ph type="title" orient="vert"/>
          </p:nvPr>
        </p:nvSpPr>
        <p:spPr>
          <a:xfrm>
            <a:off x="8724900" y="592281"/>
            <a:ext cx="2628900" cy="558468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F2276-7F04-F3F7-E3CE-F81C8DC637DC}"/>
              </a:ext>
            </a:extLst>
          </p:cNvPr>
          <p:cNvSpPr>
            <a:spLocks noGrp="1"/>
          </p:cNvSpPr>
          <p:nvPr>
            <p:ph type="body" orient="vert" idx="1"/>
          </p:nvPr>
        </p:nvSpPr>
        <p:spPr>
          <a:xfrm>
            <a:off x="838200" y="592281"/>
            <a:ext cx="7734300" cy="55846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802BF-9E0C-3251-8FAE-81F07DB05344}"/>
              </a:ext>
            </a:extLst>
          </p:cNvPr>
          <p:cNvSpPr>
            <a:spLocks noGrp="1"/>
          </p:cNvSpPr>
          <p:nvPr>
            <p:ph type="dt" sz="half" idx="10"/>
          </p:nvPr>
        </p:nvSpPr>
        <p:spPr/>
        <p:txBody>
          <a:bodyPr/>
          <a:lstStyle/>
          <a:p>
            <a:fld id="{B229DF21-A340-467A-94AB-9502647BB771}" type="datetimeFigureOut">
              <a:rPr lang="en-US" dirty="0"/>
              <a:t>11/16/2024</a:t>
            </a:fld>
            <a:endParaRPr lang="en-US"/>
          </a:p>
        </p:txBody>
      </p:sp>
      <p:sp>
        <p:nvSpPr>
          <p:cNvPr id="5" name="Footer Placeholder 4">
            <a:extLst>
              <a:ext uri="{FF2B5EF4-FFF2-40B4-BE49-F238E27FC236}">
                <a16:creationId xmlns:a16="http://schemas.microsoft.com/office/drawing/2014/main" id="{329F1754-5B8F-A9FA-E8B1-06E04CE283D5}"/>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5F01E6A8-5139-ECD4-CC0C-32FFC6741000}"/>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4172201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55F0-A6D4-C39B-394F-0B16E9C9CE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D1860F-B260-57CE-E12B-2C94860319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45C9F-D94D-E5D3-B73A-20621FA536D5}"/>
              </a:ext>
            </a:extLst>
          </p:cNvPr>
          <p:cNvSpPr>
            <a:spLocks noGrp="1"/>
          </p:cNvSpPr>
          <p:nvPr>
            <p:ph type="dt" sz="half" idx="10"/>
          </p:nvPr>
        </p:nvSpPr>
        <p:spPr/>
        <p:txBody>
          <a:bodyPr/>
          <a:lstStyle/>
          <a:p>
            <a:fld id="{FE7E3940-CA92-4FEE-A698-62CF7BC5AC36}" type="datetimeFigureOut">
              <a:rPr lang="en-US" dirty="0"/>
              <a:t>11/16/2024</a:t>
            </a:fld>
            <a:endParaRPr lang="en-US"/>
          </a:p>
        </p:txBody>
      </p:sp>
      <p:sp>
        <p:nvSpPr>
          <p:cNvPr id="5" name="Footer Placeholder 4">
            <a:extLst>
              <a:ext uri="{FF2B5EF4-FFF2-40B4-BE49-F238E27FC236}">
                <a16:creationId xmlns:a16="http://schemas.microsoft.com/office/drawing/2014/main" id="{E5FAB243-BB42-966A-4708-15C9B11D6885}"/>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D5C3A3BD-2CC5-03D3-4CD6-E31A55BA2D23}"/>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328596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8633-AC3B-E617-1C54-84932DDD72E5}"/>
              </a:ext>
            </a:extLst>
          </p:cNvPr>
          <p:cNvSpPr>
            <a:spLocks noGrp="1"/>
          </p:cNvSpPr>
          <p:nvPr>
            <p:ph type="title"/>
          </p:nvPr>
        </p:nvSpPr>
        <p:spPr>
          <a:xfrm>
            <a:off x="1474236" y="1514688"/>
            <a:ext cx="8584164" cy="3138875"/>
          </a:xfrm>
        </p:spPr>
        <p:txBody>
          <a:bodyPr anchor="b">
            <a:normAutofit/>
          </a:bodyPr>
          <a:lstStyle>
            <a:lvl1pPr>
              <a:defRPr sz="3600" cap="all" spc="300" baseline="0"/>
            </a:lvl1pPr>
          </a:lstStyle>
          <a:p>
            <a:r>
              <a:rPr lang="en-US"/>
              <a:t>Click to edit Master title style</a:t>
            </a:r>
          </a:p>
        </p:txBody>
      </p:sp>
      <p:sp>
        <p:nvSpPr>
          <p:cNvPr id="3" name="Text Placeholder 2">
            <a:extLst>
              <a:ext uri="{FF2B5EF4-FFF2-40B4-BE49-F238E27FC236}">
                <a16:creationId xmlns:a16="http://schemas.microsoft.com/office/drawing/2014/main" id="{CF68C242-ECAB-AEC3-7E9B-F9854AF31CD2}"/>
              </a:ext>
            </a:extLst>
          </p:cNvPr>
          <p:cNvSpPr>
            <a:spLocks noGrp="1"/>
          </p:cNvSpPr>
          <p:nvPr>
            <p:ph type="body" idx="1"/>
          </p:nvPr>
        </p:nvSpPr>
        <p:spPr>
          <a:xfrm>
            <a:off x="1474236" y="4963885"/>
            <a:ext cx="8584165" cy="1125765"/>
          </a:xfrm>
        </p:spPr>
        <p:txBody>
          <a:bodyPr>
            <a:normAutofit/>
          </a:bodyPr>
          <a:lstStyle>
            <a:lvl1pPr marL="0" indent="0">
              <a:buNone/>
              <a:defRPr sz="1600" cap="all" spc="300" baseline="0">
                <a:solidFill>
                  <a:schemeClr val="tx2"/>
                </a:solidFill>
              </a:defRPr>
            </a:lvl1pPr>
            <a:lvl2pPr marL="457200" indent="0">
              <a:buNone/>
              <a:defRPr sz="1600">
                <a:solidFill>
                  <a:schemeClr val="tx1">
                    <a:tint val="82000"/>
                  </a:schemeClr>
                </a:solidFill>
              </a:defRPr>
            </a:lvl2pPr>
            <a:lvl3pPr marL="914400" indent="0">
              <a:buNone/>
              <a:defRPr sz="16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0D9B82-EEF4-2CD7-61FE-BAFB2B96D641}"/>
              </a:ext>
            </a:extLst>
          </p:cNvPr>
          <p:cNvSpPr>
            <a:spLocks noGrp="1"/>
          </p:cNvSpPr>
          <p:nvPr>
            <p:ph type="dt" sz="half" idx="10"/>
          </p:nvPr>
        </p:nvSpPr>
        <p:spPr/>
        <p:txBody>
          <a:bodyPr/>
          <a:lstStyle/>
          <a:p>
            <a:fld id="{E33CD641-6C35-45D1-9313-2719E9EA8AD8}" type="datetimeFigureOut">
              <a:rPr lang="en-US" dirty="0"/>
              <a:t>11/16/2024</a:t>
            </a:fld>
            <a:endParaRPr lang="en-US"/>
          </a:p>
        </p:txBody>
      </p:sp>
      <p:sp>
        <p:nvSpPr>
          <p:cNvPr id="5" name="Footer Placeholder 4">
            <a:extLst>
              <a:ext uri="{FF2B5EF4-FFF2-40B4-BE49-F238E27FC236}">
                <a16:creationId xmlns:a16="http://schemas.microsoft.com/office/drawing/2014/main" id="{59A222B6-F7A8-70A5-B023-FCAD5D7C4BB1}"/>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4E85D758-2E38-8A8D-75BC-667F6A23B95B}"/>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192785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0DFF-11BD-F5F4-35D4-1986ABBD3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5D1279-E9A9-702E-144D-61114B788E88}"/>
              </a:ext>
            </a:extLst>
          </p:cNvPr>
          <p:cNvSpPr>
            <a:spLocks noGrp="1"/>
          </p:cNvSpPr>
          <p:nvPr>
            <p:ph sz="half" idx="1"/>
          </p:nvPr>
        </p:nvSpPr>
        <p:spPr>
          <a:xfrm>
            <a:off x="877824" y="2159175"/>
            <a:ext cx="4977453"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84E624-7A76-56EC-FA0D-E2AA8EF9B951}"/>
              </a:ext>
            </a:extLst>
          </p:cNvPr>
          <p:cNvSpPr>
            <a:spLocks noGrp="1"/>
          </p:cNvSpPr>
          <p:nvPr>
            <p:ph sz="half" idx="2"/>
          </p:nvPr>
        </p:nvSpPr>
        <p:spPr>
          <a:xfrm>
            <a:off x="6328391" y="2159175"/>
            <a:ext cx="4985785"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9D7DF5-30AD-AE47-D516-5CEE82770734}"/>
              </a:ext>
            </a:extLst>
          </p:cNvPr>
          <p:cNvSpPr>
            <a:spLocks noGrp="1"/>
          </p:cNvSpPr>
          <p:nvPr>
            <p:ph type="dt" sz="half" idx="10"/>
          </p:nvPr>
        </p:nvSpPr>
        <p:spPr/>
        <p:txBody>
          <a:bodyPr/>
          <a:lstStyle/>
          <a:p>
            <a:fld id="{35301268-3A74-4110-8F08-063DFB8BB885}" type="datetimeFigureOut">
              <a:rPr lang="en-US" dirty="0"/>
              <a:t>11/16/2024</a:t>
            </a:fld>
            <a:endParaRPr lang="en-US"/>
          </a:p>
        </p:txBody>
      </p:sp>
      <p:sp>
        <p:nvSpPr>
          <p:cNvPr id="6" name="Footer Placeholder 5">
            <a:extLst>
              <a:ext uri="{FF2B5EF4-FFF2-40B4-BE49-F238E27FC236}">
                <a16:creationId xmlns:a16="http://schemas.microsoft.com/office/drawing/2014/main" id="{8B05C503-B649-B083-6341-F6E376AF8C72}"/>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1E53EA35-CF5A-DB36-8B14-5C184B6F14D3}"/>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1334913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A3D8-FDD9-329B-BCC6-BBF47F01BEE2}"/>
              </a:ext>
            </a:extLst>
          </p:cNvPr>
          <p:cNvSpPr>
            <a:spLocks noGrp="1"/>
          </p:cNvSpPr>
          <p:nvPr>
            <p:ph type="title"/>
          </p:nvPr>
        </p:nvSpPr>
        <p:spPr>
          <a:xfrm>
            <a:off x="881348" y="602671"/>
            <a:ext cx="10429303" cy="768928"/>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EEF7DC-0699-CB3C-A7CB-39035D89A4A5}"/>
              </a:ext>
            </a:extLst>
          </p:cNvPr>
          <p:cNvSpPr>
            <a:spLocks noGrp="1"/>
          </p:cNvSpPr>
          <p:nvPr>
            <p:ph type="body" idx="1"/>
          </p:nvPr>
        </p:nvSpPr>
        <p:spPr>
          <a:xfrm>
            <a:off x="881349" y="1696325"/>
            <a:ext cx="4963538" cy="647700"/>
          </a:xfrm>
        </p:spPr>
        <p:txBody>
          <a:bodyPr anchor="b">
            <a:noAutofit/>
          </a:bodyPr>
          <a:lstStyle>
            <a:lvl1pPr marL="0" indent="0">
              <a:buNone/>
              <a:defRPr sz="1400" b="1" cap="all" spc="300" baseline="0"/>
            </a:lvl1pPr>
            <a:lvl2pPr marL="457200" indent="0">
              <a:buNone/>
              <a:defRPr sz="1400" b="1"/>
            </a:lvl2pPr>
            <a:lvl3pPr marL="914400" indent="0">
              <a:buNone/>
              <a:defRPr sz="1400" b="1"/>
            </a:lvl3pPr>
            <a:lvl4pPr marL="1371600" indent="0">
              <a:buNone/>
              <a:defRPr sz="1400" b="1"/>
            </a:lvl4pPr>
            <a:lvl5pPr marL="1828800" indent="0">
              <a:buNone/>
              <a:defRPr sz="1400" b="1"/>
            </a:lvl5pPr>
            <a:lvl6pPr marL="2286000" indent="0">
              <a:buNone/>
              <a:defRPr sz="1400" b="1"/>
            </a:lvl6pPr>
            <a:lvl7pPr marL="2743200" indent="0">
              <a:buNone/>
              <a:defRPr sz="1400" b="1"/>
            </a:lvl7pPr>
            <a:lvl8pPr marL="3200400" indent="0">
              <a:buNone/>
              <a:defRPr sz="1400" b="1"/>
            </a:lvl8pPr>
            <a:lvl9pPr marL="3657600" indent="0">
              <a:buNone/>
              <a:defRPr sz="14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2EB40-99E1-CCA4-BAFA-F51AA56CF295}"/>
              </a:ext>
            </a:extLst>
          </p:cNvPr>
          <p:cNvSpPr>
            <a:spLocks noGrp="1"/>
          </p:cNvSpPr>
          <p:nvPr>
            <p:ph sz="half" idx="2"/>
          </p:nvPr>
        </p:nvSpPr>
        <p:spPr>
          <a:xfrm>
            <a:off x="881349" y="2344025"/>
            <a:ext cx="4963538" cy="38333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8979BC-6B50-751D-D569-F360938B05C8}"/>
              </a:ext>
            </a:extLst>
          </p:cNvPr>
          <p:cNvSpPr>
            <a:spLocks noGrp="1"/>
          </p:cNvSpPr>
          <p:nvPr>
            <p:ph type="body" sz="quarter" idx="3"/>
          </p:nvPr>
        </p:nvSpPr>
        <p:spPr>
          <a:xfrm>
            <a:off x="6322669" y="1696325"/>
            <a:ext cx="4987982" cy="647700"/>
          </a:xfrm>
        </p:spPr>
        <p:txBody>
          <a:bodyPr anchor="b">
            <a:noAutofit/>
          </a:bodyPr>
          <a:lstStyle>
            <a:lvl1pPr marL="0" indent="0">
              <a:buNone/>
              <a:defRPr sz="1400" b="1" cap="all" spc="300" baseline="0"/>
            </a:lvl1pPr>
            <a:lvl2pPr marL="457200" indent="0">
              <a:buNone/>
              <a:defRPr sz="1400" b="1"/>
            </a:lvl2pPr>
            <a:lvl3pPr marL="914400" indent="0">
              <a:buNone/>
              <a:defRPr sz="1400" b="1"/>
            </a:lvl3pPr>
            <a:lvl4pPr marL="1371600" indent="0">
              <a:buNone/>
              <a:defRPr sz="1400" b="1"/>
            </a:lvl4pPr>
            <a:lvl5pPr marL="1828800" indent="0">
              <a:buNone/>
              <a:defRPr sz="1400" b="1"/>
            </a:lvl5pPr>
            <a:lvl6pPr marL="2286000" indent="0">
              <a:buNone/>
              <a:defRPr sz="1400" b="1"/>
            </a:lvl6pPr>
            <a:lvl7pPr marL="2743200" indent="0">
              <a:buNone/>
              <a:defRPr sz="1400" b="1"/>
            </a:lvl7pPr>
            <a:lvl8pPr marL="3200400" indent="0">
              <a:buNone/>
              <a:defRPr sz="1400" b="1"/>
            </a:lvl8pPr>
            <a:lvl9pPr marL="3657600" indent="0">
              <a:buNone/>
              <a:defRPr sz="1400" b="1"/>
            </a:lvl9pPr>
          </a:lstStyle>
          <a:p>
            <a:pPr lvl="0"/>
            <a:r>
              <a:rPr lang="en-US"/>
              <a:t>Click to edit Master text styles</a:t>
            </a:r>
          </a:p>
        </p:txBody>
      </p:sp>
      <p:sp>
        <p:nvSpPr>
          <p:cNvPr id="6" name="Content Placeholder 5">
            <a:extLst>
              <a:ext uri="{FF2B5EF4-FFF2-40B4-BE49-F238E27FC236}">
                <a16:creationId xmlns:a16="http://schemas.microsoft.com/office/drawing/2014/main" id="{84A3A26F-230E-2D25-6BDC-6ECA00FAEFD5}"/>
              </a:ext>
            </a:extLst>
          </p:cNvPr>
          <p:cNvSpPr>
            <a:spLocks noGrp="1"/>
          </p:cNvSpPr>
          <p:nvPr>
            <p:ph sz="quarter" idx="4"/>
          </p:nvPr>
        </p:nvSpPr>
        <p:spPr>
          <a:xfrm>
            <a:off x="6322669" y="2344025"/>
            <a:ext cx="4987982" cy="38333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182A01-DE7C-3BA4-96FF-CDEF2F608FCA}"/>
              </a:ext>
            </a:extLst>
          </p:cNvPr>
          <p:cNvSpPr>
            <a:spLocks noGrp="1"/>
          </p:cNvSpPr>
          <p:nvPr>
            <p:ph type="dt" sz="half" idx="10"/>
          </p:nvPr>
        </p:nvSpPr>
        <p:spPr/>
        <p:txBody>
          <a:bodyPr/>
          <a:lstStyle/>
          <a:p>
            <a:fld id="{BF91C1AF-C1FB-48A7-98B4-E595E63F6614}" type="datetimeFigureOut">
              <a:rPr lang="en-US" dirty="0"/>
              <a:t>11/16/2024</a:t>
            </a:fld>
            <a:endParaRPr lang="en-US"/>
          </a:p>
        </p:txBody>
      </p:sp>
      <p:sp>
        <p:nvSpPr>
          <p:cNvPr id="8" name="Footer Placeholder 7">
            <a:extLst>
              <a:ext uri="{FF2B5EF4-FFF2-40B4-BE49-F238E27FC236}">
                <a16:creationId xmlns:a16="http://schemas.microsoft.com/office/drawing/2014/main" id="{6FCAA828-0166-8ECD-BCE8-654BEFDD7155}"/>
              </a:ext>
            </a:extLst>
          </p:cNvPr>
          <p:cNvSpPr>
            <a:spLocks noGrp="1"/>
          </p:cNvSpPr>
          <p:nvPr>
            <p:ph type="ftr" sz="quarter" idx="11"/>
          </p:nvPr>
        </p:nvSpPr>
        <p:spPr/>
        <p:txBody>
          <a:bodyPr/>
          <a:lstStyle/>
          <a:p>
            <a:r>
              <a:rPr lang="en-US"/>
              <a:t>
              </a:t>
            </a:r>
          </a:p>
        </p:txBody>
      </p:sp>
      <p:sp>
        <p:nvSpPr>
          <p:cNvPr id="9" name="Slide Number Placeholder 8">
            <a:extLst>
              <a:ext uri="{FF2B5EF4-FFF2-40B4-BE49-F238E27FC236}">
                <a16:creationId xmlns:a16="http://schemas.microsoft.com/office/drawing/2014/main" id="{7690C0D2-459A-04AA-FD90-7687D2FE8A9D}"/>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149245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549F-FA71-857F-E02E-3CB63CE68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569611-F911-D3D4-B613-ACCDA56C45D2}"/>
              </a:ext>
            </a:extLst>
          </p:cNvPr>
          <p:cNvSpPr>
            <a:spLocks noGrp="1"/>
          </p:cNvSpPr>
          <p:nvPr>
            <p:ph type="dt" sz="half" idx="10"/>
          </p:nvPr>
        </p:nvSpPr>
        <p:spPr/>
        <p:txBody>
          <a:bodyPr/>
          <a:lstStyle/>
          <a:p>
            <a:fld id="{97144C44-5F8C-4BEA-BBCE-8694F126DC43}" type="datetimeFigureOut">
              <a:rPr lang="en-US" dirty="0"/>
              <a:t>11/16/2024</a:t>
            </a:fld>
            <a:endParaRPr lang="en-US"/>
          </a:p>
        </p:txBody>
      </p:sp>
      <p:sp>
        <p:nvSpPr>
          <p:cNvPr id="4" name="Footer Placeholder 3">
            <a:extLst>
              <a:ext uri="{FF2B5EF4-FFF2-40B4-BE49-F238E27FC236}">
                <a16:creationId xmlns:a16="http://schemas.microsoft.com/office/drawing/2014/main" id="{F6EA1961-0B6B-8FEB-F2CB-C42E90EF2DFD}"/>
              </a:ext>
            </a:extLst>
          </p:cNvPr>
          <p:cNvSpPr>
            <a:spLocks noGrp="1"/>
          </p:cNvSpPr>
          <p:nvPr>
            <p:ph type="ftr" sz="quarter" idx="11"/>
          </p:nvPr>
        </p:nvSpPr>
        <p:spPr/>
        <p:txBody>
          <a:bodyPr/>
          <a:lstStyle/>
          <a:p>
            <a:r>
              <a:rPr lang="en-US"/>
              <a:t>
              </a:t>
            </a:r>
          </a:p>
        </p:txBody>
      </p:sp>
      <p:sp>
        <p:nvSpPr>
          <p:cNvPr id="5" name="Slide Number Placeholder 4">
            <a:extLst>
              <a:ext uri="{FF2B5EF4-FFF2-40B4-BE49-F238E27FC236}">
                <a16:creationId xmlns:a16="http://schemas.microsoft.com/office/drawing/2014/main" id="{F42AA80E-3139-9F1B-9C3E-2A76628CF4F8}"/>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3624716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F54789-9F96-511A-0FB6-24F6A8418C72}"/>
              </a:ext>
            </a:extLst>
          </p:cNvPr>
          <p:cNvSpPr>
            <a:spLocks noGrp="1"/>
          </p:cNvSpPr>
          <p:nvPr>
            <p:ph type="dt" sz="half" idx="10"/>
          </p:nvPr>
        </p:nvSpPr>
        <p:spPr/>
        <p:txBody>
          <a:bodyPr/>
          <a:lstStyle/>
          <a:p>
            <a:fld id="{039E56F9-C8F2-4EF7-8042-704C94FF2795}" type="datetimeFigureOut">
              <a:rPr lang="en-US" dirty="0"/>
              <a:t>11/16/2024</a:t>
            </a:fld>
            <a:endParaRPr lang="en-US"/>
          </a:p>
        </p:txBody>
      </p:sp>
      <p:sp>
        <p:nvSpPr>
          <p:cNvPr id="3" name="Footer Placeholder 2">
            <a:extLst>
              <a:ext uri="{FF2B5EF4-FFF2-40B4-BE49-F238E27FC236}">
                <a16:creationId xmlns:a16="http://schemas.microsoft.com/office/drawing/2014/main" id="{8B780399-ADEF-8F74-9F59-6AD804C9393E}"/>
              </a:ext>
            </a:extLst>
          </p:cNvPr>
          <p:cNvSpPr>
            <a:spLocks noGrp="1"/>
          </p:cNvSpPr>
          <p:nvPr>
            <p:ph type="ftr" sz="quarter" idx="11"/>
          </p:nvPr>
        </p:nvSpPr>
        <p:spPr/>
        <p:txBody>
          <a:bodyPr/>
          <a:lstStyle/>
          <a:p>
            <a:r>
              <a:rPr lang="en-US"/>
              <a:t>
              </a:t>
            </a:r>
          </a:p>
        </p:txBody>
      </p:sp>
      <p:sp>
        <p:nvSpPr>
          <p:cNvPr id="4" name="Slide Number Placeholder 3">
            <a:extLst>
              <a:ext uri="{FF2B5EF4-FFF2-40B4-BE49-F238E27FC236}">
                <a16:creationId xmlns:a16="http://schemas.microsoft.com/office/drawing/2014/main" id="{95B6A34F-ABAB-9C4E-38A1-C6EEB944B97C}"/>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2269757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3917-2BF6-1CE2-F34B-49F0D09A1B91}"/>
              </a:ext>
            </a:extLst>
          </p:cNvPr>
          <p:cNvSpPr>
            <a:spLocks noGrp="1"/>
          </p:cNvSpPr>
          <p:nvPr>
            <p:ph type="title"/>
          </p:nvPr>
        </p:nvSpPr>
        <p:spPr>
          <a:xfrm>
            <a:off x="839788" y="807868"/>
            <a:ext cx="3640713" cy="2062594"/>
          </a:xfrm>
        </p:spPr>
        <p:txBody>
          <a:bodyPr anchor="t">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id="{40815B8F-A9F3-8583-FFF1-175021F17AF0}"/>
              </a:ext>
            </a:extLst>
          </p:cNvPr>
          <p:cNvSpPr>
            <a:spLocks noGrp="1"/>
          </p:cNvSpPr>
          <p:nvPr>
            <p:ph idx="1"/>
          </p:nvPr>
        </p:nvSpPr>
        <p:spPr>
          <a:xfrm>
            <a:off x="5432898" y="807867"/>
            <a:ext cx="5922489" cy="505318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D90AFF-A949-CE9E-6B94-C1B619612915}"/>
              </a:ext>
            </a:extLst>
          </p:cNvPr>
          <p:cNvSpPr>
            <a:spLocks noGrp="1"/>
          </p:cNvSpPr>
          <p:nvPr>
            <p:ph type="body" sz="half" idx="2"/>
          </p:nvPr>
        </p:nvSpPr>
        <p:spPr>
          <a:xfrm>
            <a:off x="839788" y="3000652"/>
            <a:ext cx="3640713"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5267E-088F-FB9A-9469-551890F29F01}"/>
              </a:ext>
            </a:extLst>
          </p:cNvPr>
          <p:cNvSpPr>
            <a:spLocks noGrp="1"/>
          </p:cNvSpPr>
          <p:nvPr>
            <p:ph type="dt" sz="half" idx="10"/>
          </p:nvPr>
        </p:nvSpPr>
        <p:spPr/>
        <p:txBody>
          <a:bodyPr/>
          <a:lstStyle/>
          <a:p>
            <a:fld id="{4F6932DF-953D-44BD-83F8-5D8DA76EA12A}" type="datetimeFigureOut">
              <a:rPr lang="en-US" dirty="0"/>
              <a:t>11/16/2024</a:t>
            </a:fld>
            <a:endParaRPr lang="en-US"/>
          </a:p>
        </p:txBody>
      </p:sp>
      <p:sp>
        <p:nvSpPr>
          <p:cNvPr id="6" name="Footer Placeholder 5">
            <a:extLst>
              <a:ext uri="{FF2B5EF4-FFF2-40B4-BE49-F238E27FC236}">
                <a16:creationId xmlns:a16="http://schemas.microsoft.com/office/drawing/2014/main" id="{38EA3FFC-B3A6-C0B6-5DAE-70BE0D6FBD69}"/>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B108D35F-BC2E-8D14-060F-449CBAF7C0D2}"/>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1710904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09ED-ED97-A3CE-5569-77B45F41450A}"/>
              </a:ext>
            </a:extLst>
          </p:cNvPr>
          <p:cNvSpPr>
            <a:spLocks noGrp="1"/>
          </p:cNvSpPr>
          <p:nvPr>
            <p:ph type="title"/>
          </p:nvPr>
        </p:nvSpPr>
        <p:spPr>
          <a:xfrm>
            <a:off x="839788" y="820881"/>
            <a:ext cx="3639312" cy="2062595"/>
          </a:xfrm>
        </p:spPr>
        <p:txBody>
          <a:bodyPr anchor="t">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id="{0683BB3A-9E24-DE4C-9619-1502F1B6F389}"/>
              </a:ext>
            </a:extLst>
          </p:cNvPr>
          <p:cNvSpPr>
            <a:spLocks noGrp="1" noChangeAspect="1"/>
          </p:cNvSpPr>
          <p:nvPr>
            <p:ph type="pic" idx="1"/>
          </p:nvPr>
        </p:nvSpPr>
        <p:spPr>
          <a:xfrm>
            <a:off x="5247408" y="919595"/>
            <a:ext cx="6107979" cy="501361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94B4CE1F-29E0-88BB-8489-E58236B8B17B}"/>
              </a:ext>
            </a:extLst>
          </p:cNvPr>
          <p:cNvSpPr>
            <a:spLocks noGrp="1"/>
          </p:cNvSpPr>
          <p:nvPr>
            <p:ph type="body" sz="half" idx="2"/>
          </p:nvPr>
        </p:nvSpPr>
        <p:spPr>
          <a:xfrm>
            <a:off x="839788" y="3000652"/>
            <a:ext cx="3643889"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4B7212-6816-FFD1-50B2-58844AD38E26}"/>
              </a:ext>
            </a:extLst>
          </p:cNvPr>
          <p:cNvSpPr>
            <a:spLocks noGrp="1"/>
          </p:cNvSpPr>
          <p:nvPr>
            <p:ph type="dt" sz="half" idx="10"/>
          </p:nvPr>
        </p:nvSpPr>
        <p:spPr/>
        <p:txBody>
          <a:bodyPr/>
          <a:lstStyle/>
          <a:p>
            <a:fld id="{352F326D-65F4-4B2F-9A62-9E4BD9402C47}" type="datetimeFigureOut">
              <a:rPr lang="en-US" dirty="0"/>
              <a:t>11/16/2024</a:t>
            </a:fld>
            <a:endParaRPr lang="en-US"/>
          </a:p>
        </p:txBody>
      </p:sp>
      <p:sp>
        <p:nvSpPr>
          <p:cNvPr id="6" name="Footer Placeholder 5">
            <a:extLst>
              <a:ext uri="{FF2B5EF4-FFF2-40B4-BE49-F238E27FC236}">
                <a16:creationId xmlns:a16="http://schemas.microsoft.com/office/drawing/2014/main" id="{A2417744-5A24-B7B7-5FD6-E98E60832F27}"/>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14CDA4D1-A71D-A7A6-3D0C-294E5D280BE8}"/>
              </a:ext>
            </a:extLst>
          </p:cNvPr>
          <p:cNvSpPr>
            <a:spLocks noGrp="1"/>
          </p:cNvSpPr>
          <p:nvPr>
            <p:ph type="sldNum" sz="quarter" idx="12"/>
          </p:nvPr>
        </p:nvSpPr>
        <p:spPr/>
        <p:txBody>
          <a:bodyPr/>
          <a:lstStyle/>
          <a:p>
            <a:fld id="{5E4DE196-8A13-4FF7-A07E-102851959EAB}" type="slidenum">
              <a:rPr lang="en-US" dirty="0"/>
              <a:t>‹Nº›</a:t>
            </a:fld>
            <a:endParaRPr lang="en-US"/>
          </a:p>
        </p:txBody>
      </p:sp>
    </p:spTree>
    <p:extLst>
      <p:ext uri="{BB962C8B-B14F-4D97-AF65-F5344CB8AC3E}">
        <p14:creationId xmlns:p14="http://schemas.microsoft.com/office/powerpoint/2010/main" val="359549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858A62-FE72-978B-BE71-05908D82E1A4}"/>
              </a:ext>
            </a:extLst>
          </p:cNvPr>
          <p:cNvSpPr/>
          <p:nvPr/>
        </p:nvSpPr>
        <p:spPr>
          <a:xfrm>
            <a:off x="0" y="0"/>
            <a:ext cx="12192000" cy="6860161"/>
          </a:xfrm>
          <a:prstGeom prst="rect">
            <a:avLst/>
          </a:prstGeom>
          <a:solidFill>
            <a:schemeClr val="bg2">
              <a:lumMod val="75000"/>
              <a:alpha val="15000"/>
            </a:schemeClr>
          </a:solidFill>
          <a:ln w="19050" cap="flat" cmpd="sng" algn="ctr">
            <a:no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5BFA14B7-4740-5D9F-6489-BAD00C3E0D68}"/>
              </a:ext>
            </a:extLst>
          </p:cNvPr>
          <p:cNvSpPr>
            <a:spLocks noGrp="1"/>
          </p:cNvSpPr>
          <p:nvPr>
            <p:ph type="title"/>
          </p:nvPr>
        </p:nvSpPr>
        <p:spPr>
          <a:xfrm>
            <a:off x="871108" y="588245"/>
            <a:ext cx="10449784" cy="1265928"/>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7790487F-803F-C5AF-BD93-39C0FC738963}"/>
              </a:ext>
            </a:extLst>
          </p:cNvPr>
          <p:cNvSpPr>
            <a:spLocks noGrp="1"/>
          </p:cNvSpPr>
          <p:nvPr>
            <p:ph type="body" idx="1"/>
          </p:nvPr>
        </p:nvSpPr>
        <p:spPr>
          <a:xfrm>
            <a:off x="877824" y="2157984"/>
            <a:ext cx="10442448" cy="39038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6FCEF-4EDF-C2EF-7D81-FEFF7042F350}"/>
              </a:ext>
            </a:extLst>
          </p:cNvPr>
          <p:cNvSpPr>
            <a:spLocks noGrp="1"/>
          </p:cNvSpPr>
          <p:nvPr>
            <p:ph type="dt" sz="half" idx="2"/>
          </p:nvPr>
        </p:nvSpPr>
        <p:spPr>
          <a:xfrm>
            <a:off x="877824" y="6356350"/>
            <a:ext cx="2743200" cy="365125"/>
          </a:xfrm>
          <a:prstGeom prst="rect">
            <a:avLst/>
          </a:prstGeom>
        </p:spPr>
        <p:txBody>
          <a:bodyPr vert="horz" lIns="91440" tIns="45720" rIns="91440" bIns="45720" rtlCol="0" anchor="ctr"/>
          <a:lstStyle>
            <a:lvl1pPr algn="l">
              <a:defRPr sz="800" cap="all" spc="300" baseline="0">
                <a:solidFill>
                  <a:schemeClr val="tx2"/>
                </a:solidFill>
              </a:defRPr>
            </a:lvl1pPr>
          </a:lstStyle>
          <a:p>
            <a:fld id="{F9B0CB28-85DB-480B-8C99-FD493ACC7120}" type="datetimeFigureOut">
              <a:rPr lang="en-US" dirty="0"/>
              <a:t>11/16/2024</a:t>
            </a:fld>
            <a:endParaRPr lang="en-US"/>
          </a:p>
        </p:txBody>
      </p:sp>
      <p:sp>
        <p:nvSpPr>
          <p:cNvPr id="5" name="Footer Placeholder 4">
            <a:extLst>
              <a:ext uri="{FF2B5EF4-FFF2-40B4-BE49-F238E27FC236}">
                <a16:creationId xmlns:a16="http://schemas.microsoft.com/office/drawing/2014/main" id="{9A4663BC-4D46-C74D-DDF2-9D25B4D96F9B}"/>
              </a:ext>
            </a:extLst>
          </p:cNvPr>
          <p:cNvSpPr>
            <a:spLocks noGrp="1"/>
          </p:cNvSpPr>
          <p:nvPr>
            <p:ph type="ftr" sz="quarter" idx="3"/>
          </p:nvPr>
        </p:nvSpPr>
        <p:spPr>
          <a:xfrm>
            <a:off x="7132320" y="6356350"/>
            <a:ext cx="4297680" cy="365125"/>
          </a:xfrm>
          <a:prstGeom prst="rect">
            <a:avLst/>
          </a:prstGeom>
        </p:spPr>
        <p:txBody>
          <a:bodyPr vert="horz" lIns="91440" tIns="45720" rIns="91440" bIns="45720" rtlCol="0" anchor="ctr"/>
          <a:lstStyle>
            <a:lvl1pPr algn="r">
              <a:defRPr sz="800" cap="all" spc="300" baseline="0">
                <a:solidFill>
                  <a:schemeClr val="tx2"/>
                </a:solidFill>
              </a:defRPr>
            </a:lvl1pPr>
          </a:lstStyle>
          <a:p>
            <a:r>
              <a:rPr lang="en-US"/>
              <a:t>
              </a:t>
            </a:r>
          </a:p>
        </p:txBody>
      </p:sp>
      <p:sp>
        <p:nvSpPr>
          <p:cNvPr id="6" name="Slide Number Placeholder 5">
            <a:extLst>
              <a:ext uri="{FF2B5EF4-FFF2-40B4-BE49-F238E27FC236}">
                <a16:creationId xmlns:a16="http://schemas.microsoft.com/office/drawing/2014/main" id="{B71B4EAE-CB5C-D14B-77EF-7B155FA68353}"/>
              </a:ext>
            </a:extLst>
          </p:cNvPr>
          <p:cNvSpPr>
            <a:spLocks noGrp="1"/>
          </p:cNvSpPr>
          <p:nvPr>
            <p:ph type="sldNum" sz="quarter" idx="4"/>
          </p:nvPr>
        </p:nvSpPr>
        <p:spPr>
          <a:xfrm>
            <a:off x="11429999" y="6356350"/>
            <a:ext cx="521207" cy="365125"/>
          </a:xfrm>
          <a:prstGeom prst="rect">
            <a:avLst/>
          </a:prstGeom>
        </p:spPr>
        <p:txBody>
          <a:bodyPr vert="horz" lIns="91440" tIns="45720" rIns="91440" bIns="45720" rtlCol="0" anchor="ctr"/>
          <a:lstStyle>
            <a:lvl1pPr algn="r">
              <a:defRPr sz="1400">
                <a:solidFill>
                  <a:schemeClr val="tx2"/>
                </a:solidFill>
                <a:latin typeface="+mj-lt"/>
              </a:defRPr>
            </a:lvl1pPr>
          </a:lstStyle>
          <a:p>
            <a:fld id="{5E4DE196-8A13-4FF7-A07E-102851959EAB}" type="slidenum">
              <a:rPr lang="en-US" dirty="0"/>
              <a:pPr/>
              <a:t>‹Nº›</a:t>
            </a:fld>
            <a:endParaRPr lang="en-US"/>
          </a:p>
        </p:txBody>
      </p:sp>
    </p:spTree>
    <p:extLst>
      <p:ext uri="{BB962C8B-B14F-4D97-AF65-F5344CB8AC3E}">
        <p14:creationId xmlns:p14="http://schemas.microsoft.com/office/powerpoint/2010/main" val="3104124259"/>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p:txStyles>
    <p:titleStyle>
      <a:lvl1pPr algn="l" defTabSz="914400" rtl="0" eaLnBrk="1" latinLnBrk="0" hangingPunct="1">
        <a:lnSpc>
          <a:spcPct val="100000"/>
        </a:lnSpc>
        <a:spcBef>
          <a:spcPct val="0"/>
        </a:spcBef>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160">
          <p15:clr>
            <a:srgbClr val="F26B43"/>
          </p15:clr>
        </p15:guide>
        <p15:guide id="4" pos="3840">
          <p15:clr>
            <a:srgbClr val="F26B43"/>
          </p15:clr>
        </p15:guide>
        <p15:guide id="5" orient="horz" pos="3816">
          <p15:clr>
            <a:srgbClr val="F26B43"/>
          </p15:clr>
        </p15:guide>
        <p15:guide id="6" orient="horz" pos="117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Mariana.gamezlorenzo@udc.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x.doi.org/10.11124/jbisrir-2015-2380" TargetMode="External"/><Relationship Id="rId7" Type="http://schemas.openxmlformats.org/officeDocument/2006/relationships/hyperlink" Target="http://dx.doi.org/10.1111/jocn.16912" TargetMode="External"/><Relationship Id="rId2" Type="http://schemas.openxmlformats.org/officeDocument/2006/relationships/hyperlink" Target="http://dx.doi.org/10.1016/j.ctcp.2023.101827" TargetMode="External"/><Relationship Id="rId1" Type="http://schemas.openxmlformats.org/officeDocument/2006/relationships/slideLayout" Target="../slideLayouts/slideLayout2.xml"/><Relationship Id="rId6" Type="http://schemas.openxmlformats.org/officeDocument/2006/relationships/hyperlink" Target="http://dx.doi.org/10.1177/01939459241236631" TargetMode="External"/><Relationship Id="rId5" Type="http://schemas.openxmlformats.org/officeDocument/2006/relationships/hyperlink" Target="http://dx.doi.org/10.1111/jocn.16265" TargetMode="External"/><Relationship Id="rId4" Type="http://schemas.openxmlformats.org/officeDocument/2006/relationships/hyperlink" Target="http://dx.doi.org/10.3389/fpsyt.2023.121834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x.doi.org/10.1371/journal.pone.0256300" TargetMode="External"/><Relationship Id="rId7" Type="http://schemas.openxmlformats.org/officeDocument/2006/relationships/hyperlink" Target="http://dx.doi.org/10.1097/NNA.0000000000000104" TargetMode="External"/><Relationship Id="rId2" Type="http://schemas.openxmlformats.org/officeDocument/2006/relationships/hyperlink" Target="http://dx.doi.org/10.1111/jocn.16620" TargetMode="External"/><Relationship Id="rId1" Type="http://schemas.openxmlformats.org/officeDocument/2006/relationships/slideLayout" Target="../slideLayouts/slideLayout2.xml"/><Relationship Id="rId6" Type="http://schemas.openxmlformats.org/officeDocument/2006/relationships/hyperlink" Target="http://dx.doi.org/10.1080/07420528.2019.1698591" TargetMode="External"/><Relationship Id="rId5" Type="http://schemas.openxmlformats.org/officeDocument/2006/relationships/hyperlink" Target="http://dx.doi.org/10.26355/eurrev_201905_17963" TargetMode="External"/><Relationship Id="rId4" Type="http://schemas.openxmlformats.org/officeDocument/2006/relationships/hyperlink" Target="http://dx.doi.org/10.1177/0193945923118978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sz="4000" b="1">
                <a:solidFill>
                  <a:srgbClr val="0F4761"/>
                </a:solidFill>
              </a:rPr>
              <a:t>Fatiga laboral en enfermería: Impacto en la seguridad del paciente y la productividad del personal</a:t>
            </a:r>
            <a:endParaRPr lang="es-ES" sz="4000">
              <a:solidFill>
                <a:srgbClr val="0F4761"/>
              </a:solidFill>
            </a:endParaRPr>
          </a:p>
        </p:txBody>
      </p:sp>
      <p:sp>
        <p:nvSpPr>
          <p:cNvPr id="3" name="Subtítulo 2"/>
          <p:cNvSpPr>
            <a:spLocks noGrp="1"/>
          </p:cNvSpPr>
          <p:nvPr>
            <p:ph type="subTitle" idx="1"/>
          </p:nvPr>
        </p:nvSpPr>
        <p:spPr/>
        <p:txBody>
          <a:bodyPr vert="horz" lIns="91440" tIns="45720" rIns="91440" bIns="45720" rtlCol="0" anchor="t">
            <a:normAutofit/>
          </a:bodyPr>
          <a:lstStyle/>
          <a:p>
            <a:r>
              <a:rPr lang="es-ES" sz="1800">
                <a:solidFill>
                  <a:schemeClr val="tx2">
                    <a:lumMod val="90000"/>
                    <a:lumOff val="10000"/>
                  </a:schemeClr>
                </a:solidFill>
              </a:rPr>
              <a:t>Autores: Mariana G. Gámez Lorenzo, Gloria Bustamante </a:t>
            </a:r>
            <a:r>
              <a:rPr lang="es-ES" sz="1800" err="1">
                <a:solidFill>
                  <a:schemeClr val="tx2">
                    <a:lumMod val="90000"/>
                    <a:lumOff val="10000"/>
                  </a:schemeClr>
                </a:solidFill>
              </a:rPr>
              <a:t>Larriet</a:t>
            </a:r>
            <a:r>
              <a:rPr lang="es-ES" sz="1800">
                <a:solidFill>
                  <a:schemeClr val="tx2">
                    <a:lumMod val="90000"/>
                    <a:lumOff val="10000"/>
                  </a:schemeClr>
                </a:solidFill>
              </a:rPr>
              <a:t>, Claudia Castro Acosta y Ana Chaves Cantillo.</a:t>
            </a:r>
          </a:p>
          <a:p>
            <a:r>
              <a:rPr lang="es-ES" sz="1800">
                <a:solidFill>
                  <a:schemeClr val="tx2">
                    <a:lumMod val="90000"/>
                    <a:lumOff val="10000"/>
                  </a:schemeClr>
                </a:solidFill>
              </a:rPr>
              <a:t>Centro de trabajo: Estudiantes de Enfermería de la Escuela Universitaria de Oza.</a:t>
            </a:r>
          </a:p>
          <a:p>
            <a:r>
              <a:rPr lang="es-ES" sz="1600">
                <a:solidFill>
                  <a:schemeClr val="tx2">
                    <a:lumMod val="90000"/>
                    <a:lumOff val="10000"/>
                  </a:schemeClr>
                </a:solidFill>
              </a:rPr>
              <a:t>Email: </a:t>
            </a:r>
            <a:r>
              <a:rPr lang="es-ES" sz="1600" i="1" u="sng">
                <a:solidFill>
                  <a:schemeClr val="tx2">
                    <a:lumMod val="90000"/>
                    <a:lumOff val="10000"/>
                  </a:schemeClr>
                </a:solidFill>
                <a:hlinkClick r:id="rId2">
                  <a:extLst>
                    <a:ext uri="{A12FA001-AC4F-418D-AE19-62706E023703}">
                      <ahyp:hlinkClr xmlns:ahyp="http://schemas.microsoft.com/office/drawing/2018/hyperlinkcolor" val="tx"/>
                    </a:ext>
                  </a:extLst>
                </a:hlinkClick>
              </a:rPr>
              <a:t>Mariana.gamezlorenzo@udc.es</a:t>
            </a:r>
          </a:p>
          <a:p>
            <a:endParaRPr lang="es-ES" sz="1800" i="1" u="sng">
              <a:solidFill>
                <a:schemeClr val="tx2">
                  <a:lumMod val="90000"/>
                  <a:lumOff val="10000"/>
                </a:schemeClr>
              </a:solidFill>
            </a:endParaRPr>
          </a:p>
        </p:txBody>
      </p:sp>
    </p:spTree>
    <p:extLst>
      <p:ext uri="{BB962C8B-B14F-4D97-AF65-F5344CB8AC3E}">
        <p14:creationId xmlns:p14="http://schemas.microsoft.com/office/powerpoint/2010/main" val="2406273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CFB386-9442-3E6F-EC35-9FC014ED10C4}"/>
              </a:ext>
            </a:extLst>
          </p:cNvPr>
          <p:cNvSpPr>
            <a:spLocks noGrp="1"/>
          </p:cNvSpPr>
          <p:nvPr>
            <p:ph type="title"/>
          </p:nvPr>
        </p:nvSpPr>
        <p:spPr>
          <a:xfrm>
            <a:off x="871108" y="588245"/>
            <a:ext cx="10449784" cy="841207"/>
          </a:xfrm>
        </p:spPr>
        <p:txBody>
          <a:bodyPr/>
          <a:lstStyle/>
          <a:p>
            <a:pPr algn="ctr"/>
            <a:r>
              <a:rPr lang="es-ES" b="1">
                <a:solidFill>
                  <a:schemeClr val="accent1"/>
                </a:solidFill>
              </a:rPr>
              <a:t>REFERENCIAS</a:t>
            </a:r>
            <a:endParaRPr lang="es-ES"/>
          </a:p>
        </p:txBody>
      </p:sp>
      <p:graphicFrame>
        <p:nvGraphicFramePr>
          <p:cNvPr id="8" name="Marcador de contenido 7">
            <a:extLst>
              <a:ext uri="{FF2B5EF4-FFF2-40B4-BE49-F238E27FC236}">
                <a16:creationId xmlns:a16="http://schemas.microsoft.com/office/drawing/2014/main" id="{230F5F1B-3250-4D8C-3EB5-23901BDB927A}"/>
              </a:ext>
            </a:extLst>
          </p:cNvPr>
          <p:cNvGraphicFramePr>
            <a:graphicFrameLocks noGrp="1"/>
          </p:cNvGraphicFramePr>
          <p:nvPr>
            <p:ph idx="1"/>
            <p:extLst>
              <p:ext uri="{D42A27DB-BD31-4B8C-83A1-F6EECF244321}">
                <p14:modId xmlns:p14="http://schemas.microsoft.com/office/powerpoint/2010/main" val="282149633"/>
              </p:ext>
            </p:extLst>
          </p:nvPr>
        </p:nvGraphicFramePr>
        <p:xfrm>
          <a:off x="874426" y="1898754"/>
          <a:ext cx="10442574" cy="4603292"/>
        </p:xfrm>
        <a:graphic>
          <a:graphicData uri="http://schemas.openxmlformats.org/drawingml/2006/table">
            <a:tbl>
              <a:tblPr bandRow="1">
                <a:tableStyleId>{5C22544A-7EE6-4342-B048-85BDC9FD1C3A}</a:tableStyleId>
              </a:tblPr>
              <a:tblGrid>
                <a:gridCol w="2055562">
                  <a:extLst>
                    <a:ext uri="{9D8B030D-6E8A-4147-A177-3AD203B41FA5}">
                      <a16:colId xmlns:a16="http://schemas.microsoft.com/office/drawing/2014/main" val="2441859477"/>
                    </a:ext>
                  </a:extLst>
                </a:gridCol>
                <a:gridCol w="8387012">
                  <a:extLst>
                    <a:ext uri="{9D8B030D-6E8A-4147-A177-3AD203B41FA5}">
                      <a16:colId xmlns:a16="http://schemas.microsoft.com/office/drawing/2014/main" val="3982612251"/>
                    </a:ext>
                  </a:extLst>
                </a:gridCol>
              </a:tblGrid>
              <a:tr h="634937">
                <a:tc>
                  <a:txBody>
                    <a:bodyPr/>
                    <a:lstStyle/>
                    <a:p>
                      <a:pPr algn="l" rtl="0" fontAlgn="base">
                        <a:lnSpc>
                          <a:spcPts val="1350"/>
                        </a:lnSpc>
                      </a:pPr>
                      <a:r>
                        <a:rPr lang="es-ES" sz="1400" b="1" i="0">
                          <a:solidFill>
                            <a:schemeClr val="tx1"/>
                          </a:solidFill>
                          <a:effectLst/>
                          <a:latin typeface="Aptos Light"/>
                        </a:rPr>
                        <a:t>7.</a:t>
                      </a: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base">
                        <a:lnSpc>
                          <a:spcPts val="1350"/>
                        </a:lnSpc>
                      </a:pPr>
                      <a:r>
                        <a:rPr lang="en-US" sz="1400" b="0" i="0">
                          <a:solidFill>
                            <a:srgbClr val="000000"/>
                          </a:solidFill>
                          <a:effectLst/>
                          <a:latin typeface="Aptos Light"/>
                        </a:rPr>
                        <a:t>Musker M, Othman S. Effective interventions to reduce burnout in nurses: A meta-analysis. Complement Ther Clin </a:t>
                      </a:r>
                      <a:r>
                        <a:rPr lang="en-US" sz="1400" b="0" i="0" err="1">
                          <a:solidFill>
                            <a:srgbClr val="000000"/>
                          </a:solidFill>
                          <a:effectLst/>
                          <a:latin typeface="Aptos Light"/>
                        </a:rPr>
                        <a:t>Pract</a:t>
                      </a:r>
                      <a:r>
                        <a:rPr lang="en-US" sz="1400" b="0" i="0">
                          <a:solidFill>
                            <a:srgbClr val="000000"/>
                          </a:solidFill>
                          <a:effectLst/>
                          <a:latin typeface="Aptos Light"/>
                        </a:rPr>
                        <a:t> [Internet]. 2023;54:101827. Disponible </a:t>
                      </a:r>
                      <a:r>
                        <a:rPr lang="en-US" sz="1400" b="0" i="0" err="1">
                          <a:solidFill>
                            <a:srgbClr val="000000"/>
                          </a:solidFill>
                          <a:effectLst/>
                          <a:latin typeface="Aptos Light"/>
                        </a:rPr>
                        <a:t>en</a:t>
                      </a:r>
                      <a:r>
                        <a:rPr lang="en-US" sz="1400" b="0" i="0">
                          <a:solidFill>
                            <a:srgbClr val="000000"/>
                          </a:solidFill>
                          <a:effectLst/>
                          <a:latin typeface="Aptos Light"/>
                        </a:rPr>
                        <a:t>: </a:t>
                      </a:r>
                      <a:r>
                        <a:rPr lang="en-US" sz="1400" b="0" i="0" u="sng" strike="noStrike">
                          <a:solidFill>
                            <a:srgbClr val="C77138"/>
                          </a:solidFill>
                          <a:effectLst/>
                          <a:latin typeface="Aptos Light"/>
                          <a:hlinkClick r:id="rId2"/>
                        </a:rPr>
                        <a:t>http://dx.doi.org/10.1016/j.ctcp.2023.101827</a:t>
                      </a:r>
                      <a:endParaRPr lang="en-US" sz="1400" b="0" i="0">
                        <a:solidFill>
                          <a:srgbClr val="000000"/>
                        </a:solidFill>
                        <a:effectLst/>
                      </a:endParaRP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349647088"/>
                  </a:ext>
                </a:extLst>
              </a:tr>
              <a:tr h="825418">
                <a:tc>
                  <a:txBody>
                    <a:bodyPr/>
                    <a:lstStyle/>
                    <a:p>
                      <a:pPr algn="l" rtl="0" fontAlgn="base">
                        <a:lnSpc>
                          <a:spcPts val="1350"/>
                        </a:lnSpc>
                      </a:pPr>
                      <a:r>
                        <a:rPr lang="es-ES" sz="1400" b="1" i="0">
                          <a:solidFill>
                            <a:schemeClr val="tx1"/>
                          </a:solidFill>
                          <a:effectLst/>
                          <a:latin typeface="Aptos Light"/>
                        </a:rPr>
                        <a:t>8.</a:t>
                      </a: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base">
                        <a:lnSpc>
                          <a:spcPts val="1350"/>
                        </a:lnSpc>
                      </a:pPr>
                      <a:r>
                        <a:rPr lang="en-US" sz="1400" b="0" i="0">
                          <a:solidFill>
                            <a:srgbClr val="000000"/>
                          </a:solidFill>
                          <a:effectLst/>
                          <a:latin typeface="Aptos Light"/>
                        </a:rPr>
                        <a:t>Botha E, Gwin T, Purpora C. The effectiveness of mindfulness based programs in reducing stress experienced by nurses in adult hospital settings: a systematic review of quantitative evidence protocol. JBI Database System Rev Implement Rep [Internet]. 2015;13(10):21–9. Disponible </a:t>
                      </a:r>
                      <a:r>
                        <a:rPr lang="en-US" sz="1400" b="0" i="0" err="1">
                          <a:solidFill>
                            <a:srgbClr val="000000"/>
                          </a:solidFill>
                          <a:effectLst/>
                          <a:latin typeface="Aptos Light"/>
                        </a:rPr>
                        <a:t>en</a:t>
                      </a:r>
                      <a:r>
                        <a:rPr lang="en-US" sz="1400" b="0" i="0">
                          <a:solidFill>
                            <a:srgbClr val="000000"/>
                          </a:solidFill>
                          <a:effectLst/>
                          <a:latin typeface="Aptos Light"/>
                        </a:rPr>
                        <a:t>: </a:t>
                      </a:r>
                      <a:r>
                        <a:rPr lang="en-US" sz="1400" b="0" i="0" u="sng" strike="noStrike">
                          <a:solidFill>
                            <a:srgbClr val="C77138"/>
                          </a:solidFill>
                          <a:effectLst/>
                          <a:latin typeface="Aptos Light"/>
                          <a:hlinkClick r:id="rId3"/>
                        </a:rPr>
                        <a:t>http://dx.doi.org/10.11124/jbisrir-2015-2380</a:t>
                      </a:r>
                      <a:endParaRPr lang="en-US" sz="1400" b="0" i="0">
                        <a:solidFill>
                          <a:srgbClr val="000000"/>
                        </a:solidFill>
                        <a:effectLst/>
                      </a:endParaRP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953000219"/>
                  </a:ext>
                </a:extLst>
              </a:tr>
              <a:tr h="825418">
                <a:tc>
                  <a:txBody>
                    <a:bodyPr/>
                    <a:lstStyle/>
                    <a:p>
                      <a:pPr algn="l" rtl="0" fontAlgn="base">
                        <a:lnSpc>
                          <a:spcPts val="1350"/>
                        </a:lnSpc>
                      </a:pPr>
                      <a:r>
                        <a:rPr lang="es-ES" sz="1400" b="1" i="0">
                          <a:solidFill>
                            <a:schemeClr val="tx1"/>
                          </a:solidFill>
                          <a:effectLst/>
                          <a:latin typeface="Aptos Light"/>
                        </a:rPr>
                        <a:t>9.</a:t>
                      </a: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base">
                        <a:lnSpc>
                          <a:spcPts val="1350"/>
                        </a:lnSpc>
                      </a:pPr>
                      <a:r>
                        <a:rPr lang="en-US" sz="1400" b="0" i="0">
                          <a:solidFill>
                            <a:srgbClr val="000000"/>
                          </a:solidFill>
                          <a:effectLst/>
                          <a:latin typeface="Aptos Light"/>
                        </a:rPr>
                        <a:t>Wang Q, Wang F, Zhang S, Liu C, Feng Y, Chen J. Effects of a mindfulness-based interventions on stress, burnout in nurses: a systematic review and meta-analysis. Front Psychiatry [Internet]. 2023;14:1218340. Disponible </a:t>
                      </a:r>
                      <a:r>
                        <a:rPr lang="en-US" sz="1400" b="0" i="0" err="1">
                          <a:solidFill>
                            <a:srgbClr val="000000"/>
                          </a:solidFill>
                          <a:effectLst/>
                          <a:latin typeface="Aptos Light"/>
                        </a:rPr>
                        <a:t>en</a:t>
                      </a:r>
                      <a:r>
                        <a:rPr lang="en-US" sz="1400" b="0" i="0">
                          <a:solidFill>
                            <a:srgbClr val="000000"/>
                          </a:solidFill>
                          <a:effectLst/>
                          <a:latin typeface="Aptos Light"/>
                        </a:rPr>
                        <a:t>: </a:t>
                      </a:r>
                      <a:r>
                        <a:rPr lang="en-US" sz="1400" b="0" i="0" u="sng" strike="noStrike">
                          <a:solidFill>
                            <a:srgbClr val="C77138"/>
                          </a:solidFill>
                          <a:effectLst/>
                          <a:latin typeface="Aptos Light"/>
                          <a:hlinkClick r:id="rId4"/>
                        </a:rPr>
                        <a:t>http://dx.doi.org/10.3389/fpsyt.2023.1218340</a:t>
                      </a:r>
                      <a:endParaRPr lang="en-US" sz="1400" b="0" i="0">
                        <a:solidFill>
                          <a:srgbClr val="000000"/>
                        </a:solidFill>
                        <a:effectLst/>
                      </a:endParaRP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169400758"/>
                  </a:ext>
                </a:extLst>
              </a:tr>
              <a:tr h="1047645">
                <a:tc>
                  <a:txBody>
                    <a:bodyPr/>
                    <a:lstStyle/>
                    <a:p>
                      <a:pPr algn="l" rtl="0" fontAlgn="base">
                        <a:lnSpc>
                          <a:spcPts val="1350"/>
                        </a:lnSpc>
                      </a:pPr>
                      <a:r>
                        <a:rPr lang="es-ES" sz="1400" b="1" i="0">
                          <a:solidFill>
                            <a:schemeClr val="tx1"/>
                          </a:solidFill>
                          <a:effectLst/>
                          <a:latin typeface="Aptos Light"/>
                        </a:rPr>
                        <a:t>10.</a:t>
                      </a: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base">
                        <a:lnSpc>
                          <a:spcPts val="1350"/>
                        </a:lnSpc>
                      </a:pPr>
                      <a:r>
                        <a:rPr lang="en-US" sz="1400" b="0" i="0">
                          <a:solidFill>
                            <a:srgbClr val="000000"/>
                          </a:solidFill>
                          <a:effectLst/>
                          <a:latin typeface="Aptos Light"/>
                        </a:rPr>
                        <a:t>Ramachandran HJ, Bin Mahmud MS, Rajendran P, Jiang Y, Cheng L, Wang W. Effectiveness of mindfulness-based interventions on psychological well-being, burnout and post-traumatic stress disorder among nurses: A systematic review and meta-analysis. J Clin </a:t>
                      </a:r>
                      <a:r>
                        <a:rPr lang="en-US" sz="1400" b="0" i="0" err="1">
                          <a:solidFill>
                            <a:srgbClr val="000000"/>
                          </a:solidFill>
                          <a:effectLst/>
                          <a:latin typeface="Aptos Light"/>
                        </a:rPr>
                        <a:t>Nurs</a:t>
                      </a:r>
                      <a:r>
                        <a:rPr lang="en-US" sz="1400" b="0" i="0">
                          <a:solidFill>
                            <a:srgbClr val="000000"/>
                          </a:solidFill>
                          <a:effectLst/>
                          <a:latin typeface="Aptos Light"/>
                        </a:rPr>
                        <a:t> [Internet]. 2022;32(11–12):2323–38. Disponible </a:t>
                      </a:r>
                      <a:r>
                        <a:rPr lang="en-US" sz="1400" b="0" i="0" err="1">
                          <a:solidFill>
                            <a:srgbClr val="000000"/>
                          </a:solidFill>
                          <a:effectLst/>
                          <a:latin typeface="Aptos Light"/>
                        </a:rPr>
                        <a:t>en</a:t>
                      </a:r>
                      <a:r>
                        <a:rPr lang="en-US" sz="1400" b="0" i="0">
                          <a:solidFill>
                            <a:srgbClr val="000000"/>
                          </a:solidFill>
                          <a:effectLst/>
                          <a:latin typeface="Aptos Light"/>
                        </a:rPr>
                        <a:t>: </a:t>
                      </a:r>
                      <a:r>
                        <a:rPr lang="en-US" sz="1400" b="0" i="0" u="sng" strike="noStrike">
                          <a:solidFill>
                            <a:srgbClr val="C77138"/>
                          </a:solidFill>
                          <a:effectLst/>
                          <a:latin typeface="Aptos Light"/>
                          <a:hlinkClick r:id="rId5"/>
                        </a:rPr>
                        <a:t>http://dx.doi.org/10.1111/jocn.16265</a:t>
                      </a:r>
                      <a:endParaRPr lang="en-US" sz="1400" b="0" i="0">
                        <a:solidFill>
                          <a:srgbClr val="000000"/>
                        </a:solidFill>
                        <a:effectLst/>
                      </a:endParaRP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4153422358"/>
                  </a:ext>
                </a:extLst>
              </a:tr>
              <a:tr h="634937">
                <a:tc>
                  <a:txBody>
                    <a:bodyPr/>
                    <a:lstStyle/>
                    <a:p>
                      <a:pPr algn="l" rtl="0" fontAlgn="base">
                        <a:lnSpc>
                          <a:spcPts val="1350"/>
                        </a:lnSpc>
                      </a:pPr>
                      <a:r>
                        <a:rPr lang="es-ES" sz="1400" b="1" i="0">
                          <a:solidFill>
                            <a:schemeClr val="tx1"/>
                          </a:solidFill>
                          <a:effectLst/>
                          <a:latin typeface="Aptos Light"/>
                        </a:rPr>
                        <a:t>11.</a:t>
                      </a: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base">
                        <a:lnSpc>
                          <a:spcPts val="1350"/>
                        </a:lnSpc>
                      </a:pPr>
                      <a:r>
                        <a:rPr lang="en-US" sz="1400" b="0" i="0">
                          <a:solidFill>
                            <a:srgbClr val="000000"/>
                          </a:solidFill>
                          <a:effectLst/>
                          <a:latin typeface="Aptos Light"/>
                        </a:rPr>
                        <a:t>Farag A, Gallagher J, Carr L. Examining the relationship between nurse fatigue, alertness, and medication errors. West J </a:t>
                      </a:r>
                      <a:r>
                        <a:rPr lang="en-US" sz="1400" b="0" i="0" err="1">
                          <a:solidFill>
                            <a:srgbClr val="000000"/>
                          </a:solidFill>
                          <a:effectLst/>
                          <a:latin typeface="Aptos Light"/>
                        </a:rPr>
                        <a:t>Nurs</a:t>
                      </a:r>
                      <a:r>
                        <a:rPr lang="en-US" sz="1400" b="0" i="0">
                          <a:solidFill>
                            <a:srgbClr val="000000"/>
                          </a:solidFill>
                          <a:effectLst/>
                          <a:latin typeface="Aptos Light"/>
                        </a:rPr>
                        <a:t> Res [Internet]. 2024;46(4):288–95. Disponible </a:t>
                      </a:r>
                      <a:r>
                        <a:rPr lang="en-US" sz="1400" b="0" i="0" err="1">
                          <a:solidFill>
                            <a:srgbClr val="000000"/>
                          </a:solidFill>
                          <a:effectLst/>
                          <a:latin typeface="Aptos Light"/>
                        </a:rPr>
                        <a:t>en</a:t>
                      </a:r>
                      <a:r>
                        <a:rPr lang="en-US" sz="1400" b="0" i="0">
                          <a:solidFill>
                            <a:srgbClr val="000000"/>
                          </a:solidFill>
                          <a:effectLst/>
                          <a:latin typeface="Aptos Light"/>
                        </a:rPr>
                        <a:t>: </a:t>
                      </a:r>
                      <a:r>
                        <a:rPr lang="en-US" sz="1400" b="0" i="0" u="sng" strike="noStrike">
                          <a:solidFill>
                            <a:srgbClr val="C77138"/>
                          </a:solidFill>
                          <a:effectLst/>
                          <a:latin typeface="Aptos Light"/>
                          <a:hlinkClick r:id="rId6"/>
                        </a:rPr>
                        <a:t>http://dx.doi.org/10.1177/01939459241236631</a:t>
                      </a:r>
                      <a:endParaRPr lang="en-US" sz="1400" b="0" i="0">
                        <a:solidFill>
                          <a:srgbClr val="000000"/>
                        </a:solidFill>
                        <a:effectLst/>
                      </a:endParaRP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4053387031"/>
                  </a:ext>
                </a:extLst>
              </a:tr>
              <a:tr h="634937">
                <a:tc>
                  <a:txBody>
                    <a:bodyPr/>
                    <a:lstStyle/>
                    <a:p>
                      <a:pPr algn="l" rtl="0" fontAlgn="base">
                        <a:lnSpc>
                          <a:spcPts val="1350"/>
                        </a:lnSpc>
                      </a:pPr>
                      <a:r>
                        <a:rPr lang="es-ES" sz="1400" b="1" i="0">
                          <a:solidFill>
                            <a:schemeClr val="tx1"/>
                          </a:solidFill>
                          <a:effectLst/>
                          <a:latin typeface="Aptos Light"/>
                        </a:rPr>
                        <a:t>12.</a:t>
                      </a: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base">
                        <a:lnSpc>
                          <a:spcPts val="1350"/>
                        </a:lnSpc>
                      </a:pPr>
                      <a:r>
                        <a:rPr lang="en-US" sz="1400" b="0" i="0">
                          <a:solidFill>
                            <a:srgbClr val="000000"/>
                          </a:solidFill>
                          <a:effectLst/>
                          <a:latin typeface="Aptos Light"/>
                        </a:rPr>
                        <a:t>Martin CV, Joyce-McCoach J, Peddle M, East CE. Sleep deprivation and medication administration errors in registered nurses-A scoping review. J Clin </a:t>
                      </a:r>
                      <a:r>
                        <a:rPr lang="en-US" sz="1400" b="0" i="0" err="1">
                          <a:solidFill>
                            <a:srgbClr val="000000"/>
                          </a:solidFill>
                          <a:effectLst/>
                          <a:latin typeface="Aptos Light"/>
                        </a:rPr>
                        <a:t>Nurs</a:t>
                      </a:r>
                      <a:r>
                        <a:rPr lang="en-US" sz="1400" b="0" i="0">
                          <a:solidFill>
                            <a:srgbClr val="000000"/>
                          </a:solidFill>
                          <a:effectLst/>
                          <a:latin typeface="Aptos Light"/>
                        </a:rPr>
                        <a:t> [Internet]. 2023;33(3):859–73. Disponible </a:t>
                      </a:r>
                      <a:r>
                        <a:rPr lang="en-US" sz="1400" b="0" i="0" err="1">
                          <a:solidFill>
                            <a:srgbClr val="000000"/>
                          </a:solidFill>
                          <a:effectLst/>
                          <a:latin typeface="Aptos Light"/>
                        </a:rPr>
                        <a:t>en</a:t>
                      </a:r>
                      <a:r>
                        <a:rPr lang="en-US" sz="1400" b="0" i="0">
                          <a:solidFill>
                            <a:srgbClr val="000000"/>
                          </a:solidFill>
                          <a:effectLst/>
                          <a:latin typeface="Aptos Light"/>
                        </a:rPr>
                        <a:t>: </a:t>
                      </a:r>
                      <a:r>
                        <a:rPr lang="en-US" sz="1400" b="0" i="0" u="sng" strike="noStrike">
                          <a:solidFill>
                            <a:srgbClr val="C77138"/>
                          </a:solidFill>
                          <a:effectLst/>
                          <a:latin typeface="Aptos Light"/>
                          <a:hlinkClick r:id="rId7"/>
                        </a:rPr>
                        <a:t>http://dx.doi.org/10.1111/jocn.16912</a:t>
                      </a:r>
                      <a:endParaRPr lang="en-US" sz="1400" b="0" i="0">
                        <a:solidFill>
                          <a:srgbClr val="000000"/>
                        </a:solidFill>
                        <a:effectLst/>
                      </a:endParaRPr>
                    </a:p>
                  </a:txBody>
                  <a:tcPr marL="6077" marR="6077" marT="6077" marB="60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421541900"/>
                  </a:ext>
                </a:extLst>
              </a:tr>
            </a:tbl>
          </a:graphicData>
        </a:graphic>
      </p:graphicFrame>
      <p:sp>
        <p:nvSpPr>
          <p:cNvPr id="4" name="Marcador de fecha 3">
            <a:extLst>
              <a:ext uri="{FF2B5EF4-FFF2-40B4-BE49-F238E27FC236}">
                <a16:creationId xmlns:a16="http://schemas.microsoft.com/office/drawing/2014/main" id="{3D60B525-EFFE-1AC8-5F6C-1CA54FB0ADC9}"/>
              </a:ext>
            </a:extLst>
          </p:cNvPr>
          <p:cNvSpPr>
            <a:spLocks noGrp="1"/>
          </p:cNvSpPr>
          <p:nvPr>
            <p:ph type="dt" sz="half" idx="10"/>
          </p:nvPr>
        </p:nvSpPr>
        <p:spPr/>
        <p:txBody>
          <a:bodyPr/>
          <a:lstStyle/>
          <a:p>
            <a:fld id="{E2E9937B-5EEB-4827-AD16-45D6DD6540DD}" type="datetime1">
              <a:t>16/11/2024</a:t>
            </a:fld>
            <a:endParaRPr lang="en-US"/>
          </a:p>
        </p:txBody>
      </p:sp>
      <p:sp>
        <p:nvSpPr>
          <p:cNvPr id="5" name="Marcador de pie de página 4">
            <a:extLst>
              <a:ext uri="{FF2B5EF4-FFF2-40B4-BE49-F238E27FC236}">
                <a16:creationId xmlns:a16="http://schemas.microsoft.com/office/drawing/2014/main" id="{ADDBE482-0ADB-239D-5ADF-BACB7ADABBAE}"/>
              </a:ext>
            </a:extLst>
          </p:cNvPr>
          <p:cNvSpPr>
            <a:spLocks noGrp="1"/>
          </p:cNvSpPr>
          <p:nvPr>
            <p:ph type="ftr" sz="quarter" idx="11"/>
          </p:nvPr>
        </p:nvSpPr>
        <p:spPr/>
        <p:txBody>
          <a:bodyPr/>
          <a:lstStyle/>
          <a:p>
            <a:r>
              <a:rPr lang="en-US"/>
              <a:t>
              </a:t>
            </a:r>
          </a:p>
        </p:txBody>
      </p:sp>
      <p:sp>
        <p:nvSpPr>
          <p:cNvPr id="6" name="Marcador de número de diapositiva 5">
            <a:extLst>
              <a:ext uri="{FF2B5EF4-FFF2-40B4-BE49-F238E27FC236}">
                <a16:creationId xmlns:a16="http://schemas.microsoft.com/office/drawing/2014/main" id="{C61C10ED-E3EC-B3FC-AB8C-D0D97244FF95}"/>
              </a:ext>
            </a:extLst>
          </p:cNvPr>
          <p:cNvSpPr>
            <a:spLocks noGrp="1"/>
          </p:cNvSpPr>
          <p:nvPr>
            <p:ph type="sldNum" sz="quarter" idx="12"/>
          </p:nvPr>
        </p:nvSpPr>
        <p:spPr/>
        <p:txBody>
          <a:bodyPr/>
          <a:lstStyle/>
          <a:p>
            <a:fld id="{5E4DE196-8A13-4FF7-A07E-102851959EAB}" type="slidenum">
              <a:rPr lang="en-US" dirty="0"/>
              <a:t>10</a:t>
            </a:fld>
            <a:endParaRPr lang="en-US"/>
          </a:p>
        </p:txBody>
      </p:sp>
    </p:spTree>
    <p:extLst>
      <p:ext uri="{BB962C8B-B14F-4D97-AF65-F5344CB8AC3E}">
        <p14:creationId xmlns:p14="http://schemas.microsoft.com/office/powerpoint/2010/main" val="132725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5FCCDE-3ACF-B433-0B26-01877DBCCCE9}"/>
              </a:ext>
            </a:extLst>
          </p:cNvPr>
          <p:cNvSpPr>
            <a:spLocks noGrp="1"/>
          </p:cNvSpPr>
          <p:nvPr>
            <p:ph type="title"/>
          </p:nvPr>
        </p:nvSpPr>
        <p:spPr>
          <a:xfrm>
            <a:off x="838200" y="824744"/>
            <a:ext cx="10515600" cy="1325563"/>
          </a:xfrm>
        </p:spPr>
        <p:txBody>
          <a:bodyPr/>
          <a:lstStyle/>
          <a:p>
            <a:pPr algn="ctr"/>
            <a:r>
              <a:rPr lang="es-ES" b="1">
                <a:solidFill>
                  <a:schemeClr val="accent1"/>
                </a:solidFill>
              </a:rPr>
              <a:t>INTRODUCCIÓN</a:t>
            </a:r>
            <a:endParaRPr lang="es-ES"/>
          </a:p>
        </p:txBody>
      </p:sp>
      <p:sp>
        <p:nvSpPr>
          <p:cNvPr id="3" name="Marcador de contenido 2">
            <a:extLst>
              <a:ext uri="{FF2B5EF4-FFF2-40B4-BE49-F238E27FC236}">
                <a16:creationId xmlns:a16="http://schemas.microsoft.com/office/drawing/2014/main" id="{32C8CB87-E274-7596-A966-8C74C3662482}"/>
              </a:ext>
            </a:extLst>
          </p:cNvPr>
          <p:cNvSpPr>
            <a:spLocks noGrp="1"/>
          </p:cNvSpPr>
          <p:nvPr>
            <p:ph idx="1"/>
          </p:nvPr>
        </p:nvSpPr>
        <p:spPr>
          <a:xfrm>
            <a:off x="1963055" y="2708578"/>
            <a:ext cx="8265886" cy="2379815"/>
          </a:xfrm>
        </p:spPr>
        <p:txBody>
          <a:bodyPr vert="horz" lIns="91440" tIns="45720" rIns="91440" bIns="45720" rtlCol="0" anchor="t">
            <a:noAutofit/>
          </a:bodyPr>
          <a:lstStyle/>
          <a:p>
            <a:pPr marL="0" indent="0" algn="ctr">
              <a:buNone/>
            </a:pPr>
            <a:r>
              <a:rPr lang="es-ES" sz="2000">
                <a:ea typeface="+mn-lt"/>
                <a:cs typeface="+mn-lt"/>
              </a:rPr>
              <a:t>Este estudio analiza cómo la fatiga laboral afecta la seguridad de los pacientes y la productividad en enfermería mediante una revisión sistemática de estudios publicados entre 2010 y 2023. </a:t>
            </a:r>
          </a:p>
          <a:p>
            <a:pPr marL="0" indent="0" algn="ctr">
              <a:buNone/>
            </a:pPr>
            <a:r>
              <a:rPr lang="es-ES" sz="2000">
                <a:ea typeface="+mn-lt"/>
                <a:cs typeface="+mn-lt"/>
              </a:rPr>
              <a:t>Se ha evaluado la relación entre la fatiga, los errores clínicos y la eficiencia laboral, seleccionando 12 estudios que cumplían con los criterios de inclusión. </a:t>
            </a:r>
            <a:endParaRPr lang="es-ES" sz="1600">
              <a:solidFill>
                <a:srgbClr val="FF0000"/>
              </a:solidFill>
            </a:endParaRPr>
          </a:p>
        </p:txBody>
      </p:sp>
    </p:spTree>
    <p:extLst>
      <p:ext uri="{BB962C8B-B14F-4D97-AF65-F5344CB8AC3E}">
        <p14:creationId xmlns:p14="http://schemas.microsoft.com/office/powerpoint/2010/main" val="1981334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7228E-525B-D594-6C4F-8DE7304F61ED}"/>
              </a:ext>
            </a:extLst>
          </p:cNvPr>
          <p:cNvSpPr>
            <a:spLocks noGrp="1"/>
          </p:cNvSpPr>
          <p:nvPr>
            <p:ph type="title"/>
          </p:nvPr>
        </p:nvSpPr>
        <p:spPr/>
        <p:txBody>
          <a:bodyPr/>
          <a:lstStyle/>
          <a:p>
            <a:pPr algn="ctr"/>
            <a:r>
              <a:rPr lang="es-ES" b="1">
                <a:solidFill>
                  <a:schemeClr val="tx2">
                    <a:lumMod val="90000"/>
                    <a:lumOff val="10000"/>
                  </a:schemeClr>
                </a:solidFill>
              </a:rPr>
              <a:t>INTRODUCCIÓN</a:t>
            </a:r>
            <a:endParaRPr lang="es-ES"/>
          </a:p>
        </p:txBody>
      </p:sp>
      <p:sp>
        <p:nvSpPr>
          <p:cNvPr id="3" name="Marcador de contenido 2">
            <a:extLst>
              <a:ext uri="{FF2B5EF4-FFF2-40B4-BE49-F238E27FC236}">
                <a16:creationId xmlns:a16="http://schemas.microsoft.com/office/drawing/2014/main" id="{9BCFB476-2CD6-4532-0083-0B0C65589024}"/>
              </a:ext>
            </a:extLst>
          </p:cNvPr>
          <p:cNvSpPr>
            <a:spLocks noGrp="1"/>
          </p:cNvSpPr>
          <p:nvPr>
            <p:ph idx="1"/>
          </p:nvPr>
        </p:nvSpPr>
        <p:spPr/>
        <p:txBody>
          <a:bodyPr vert="horz" lIns="91440" tIns="45720" rIns="91440" bIns="45720" rtlCol="0" anchor="t">
            <a:normAutofit fontScale="70000" lnSpcReduction="20000"/>
          </a:bodyPr>
          <a:lstStyle/>
          <a:p>
            <a:pPr marL="0" indent="0" algn="ctr">
              <a:buNone/>
            </a:pPr>
            <a:r>
              <a:rPr lang="es-ES" sz="2400">
                <a:solidFill>
                  <a:schemeClr val="tx2">
                    <a:lumMod val="76000"/>
                    <a:lumOff val="24000"/>
                  </a:schemeClr>
                </a:solidFill>
              </a:rPr>
              <a:t>Fatiga laboral</a:t>
            </a:r>
            <a:endParaRPr lang="es-ES">
              <a:solidFill>
                <a:schemeClr val="tx2">
                  <a:lumMod val="76000"/>
                  <a:lumOff val="24000"/>
                </a:schemeClr>
              </a:solidFill>
            </a:endParaRPr>
          </a:p>
          <a:p>
            <a:pPr marL="0" indent="0" algn="ctr">
              <a:buNone/>
            </a:pPr>
            <a:endParaRPr lang="es-ES" sz="2400">
              <a:solidFill>
                <a:schemeClr val="tx2">
                  <a:lumMod val="76000"/>
                  <a:lumOff val="24000"/>
                </a:schemeClr>
              </a:solidFill>
            </a:endParaRPr>
          </a:p>
          <a:p>
            <a:pPr marL="0" indent="0" algn="ctr">
              <a:buNone/>
            </a:pPr>
            <a:r>
              <a:rPr lang="es-ES" sz="2400"/>
              <a:t>               </a:t>
            </a:r>
            <a:r>
              <a:rPr lang="es-ES" sz="2400">
                <a:solidFill>
                  <a:schemeClr val="tx2">
                    <a:lumMod val="76000"/>
                    <a:lumOff val="24000"/>
                  </a:schemeClr>
                </a:solidFill>
              </a:rPr>
              <a:t>   </a:t>
            </a:r>
            <a:r>
              <a:rPr lang="es-ES" sz="2400" u="sng">
                <a:solidFill>
                  <a:schemeClr val="tx2">
                    <a:lumMod val="76000"/>
                    <a:lumOff val="24000"/>
                  </a:schemeClr>
                </a:solidFill>
              </a:rPr>
              <a:t>Causas</a:t>
            </a:r>
            <a:r>
              <a:rPr lang="es-ES" sz="2400">
                <a:solidFill>
                  <a:schemeClr val="tx2">
                    <a:lumMod val="76000"/>
                    <a:lumOff val="24000"/>
                  </a:schemeClr>
                </a:solidFill>
              </a:rPr>
              <a:t> </a:t>
            </a:r>
            <a:r>
              <a:rPr lang="es-ES" sz="2400"/>
              <a:t>                                                                                 </a:t>
            </a:r>
            <a:r>
              <a:rPr lang="es-ES" sz="2400" u="sng">
                <a:solidFill>
                  <a:schemeClr val="tx2">
                    <a:lumMod val="76000"/>
                    <a:lumOff val="24000"/>
                  </a:schemeClr>
                </a:solidFill>
              </a:rPr>
              <a:t>Consecuencias</a:t>
            </a:r>
          </a:p>
          <a:p>
            <a:pPr marL="0" indent="0" algn="ctr">
              <a:buNone/>
            </a:pPr>
            <a:r>
              <a:rPr lang="es-ES" sz="2400"/>
              <a:t>                      Turnos prolongados                                                            Incrementa los errores clínicos </a:t>
            </a:r>
          </a:p>
          <a:p>
            <a:pPr marL="0" indent="0" algn="ctr">
              <a:buNone/>
            </a:pPr>
            <a:r>
              <a:rPr lang="es-ES" sz="2400"/>
              <a:t>                             Alta carga de trabajo                                                       Disminuye la </a:t>
            </a:r>
            <a:r>
              <a:rPr lang="es-ES" sz="2400" err="1"/>
              <a:t>productividas</a:t>
            </a:r>
            <a:r>
              <a:rPr lang="es-ES" sz="2400"/>
              <a:t> y calidad</a:t>
            </a:r>
          </a:p>
          <a:p>
            <a:pPr marL="0" indent="0">
              <a:buNone/>
            </a:pPr>
            <a:r>
              <a:rPr lang="es-ES" sz="2400"/>
              <a:t>                                   Demandas físicas y emocionales                                                                  del cuidado       </a:t>
            </a:r>
            <a:endParaRPr lang="es-ES"/>
          </a:p>
          <a:p>
            <a:pPr marL="0" indent="0">
              <a:buNone/>
            </a:pPr>
            <a:r>
              <a:rPr lang="es-ES" sz="2400"/>
              <a:t>         </a:t>
            </a:r>
            <a:endParaRPr lang="es-ES">
              <a:solidFill>
                <a:srgbClr val="35403A"/>
              </a:solidFill>
            </a:endParaRPr>
          </a:p>
          <a:p>
            <a:r>
              <a:rPr lang="es-ES" sz="1900">
                <a:solidFill>
                  <a:srgbClr val="212121"/>
                </a:solidFill>
                <a:ea typeface="+mn-lt"/>
                <a:cs typeface="+mn-lt"/>
              </a:rPr>
              <a:t>La fatiga se asocia con un bajo nivel de rendimiento y con una disminución del nivel de atención, además se asocia con una atención de enfermería  empeorada  y con una menor seguridad del paciente. </a:t>
            </a:r>
            <a:endParaRPr lang="es-ES" sz="2600" b="1">
              <a:solidFill>
                <a:srgbClr val="C00000"/>
              </a:solidFill>
              <a:ea typeface="+mn-lt"/>
              <a:cs typeface="+mn-lt"/>
            </a:endParaRPr>
          </a:p>
          <a:p>
            <a:r>
              <a:rPr lang="es-ES" sz="1900">
                <a:solidFill>
                  <a:srgbClr val="212121"/>
                </a:solidFill>
                <a:ea typeface="+mn-lt"/>
                <a:cs typeface="+mn-lt"/>
              </a:rPr>
              <a:t>Se identificaron como factores contribuyentes las consecuencias de la jornada laboral a turnos, como la alteración del ritmo circadiano y el trabajo en horas extra. </a:t>
            </a:r>
            <a:r>
              <a:rPr lang="es-ES" sz="2600" b="1">
                <a:solidFill>
                  <a:srgbClr val="C00000"/>
                </a:solidFill>
                <a:ea typeface="+mn-lt"/>
                <a:cs typeface="+mn-lt"/>
              </a:rPr>
              <a:t> </a:t>
            </a:r>
            <a:endParaRPr lang="es-ES" sz="2600" b="1">
              <a:solidFill>
                <a:srgbClr val="C00000"/>
              </a:solidFill>
            </a:endParaRPr>
          </a:p>
          <a:p>
            <a:endParaRPr lang="es-ES" sz="2400"/>
          </a:p>
          <a:p>
            <a:pPr marL="0" indent="0">
              <a:buNone/>
            </a:pPr>
            <a:endParaRPr lang="es-ES" sz="2400"/>
          </a:p>
        </p:txBody>
      </p:sp>
    </p:spTree>
    <p:extLst>
      <p:ext uri="{BB962C8B-B14F-4D97-AF65-F5344CB8AC3E}">
        <p14:creationId xmlns:p14="http://schemas.microsoft.com/office/powerpoint/2010/main" val="2602934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266B13-9B8E-AB1A-7C56-255082B0EED6}"/>
              </a:ext>
            </a:extLst>
          </p:cNvPr>
          <p:cNvSpPr>
            <a:spLocks noGrp="1"/>
          </p:cNvSpPr>
          <p:nvPr>
            <p:ph type="title"/>
          </p:nvPr>
        </p:nvSpPr>
        <p:spPr>
          <a:xfrm>
            <a:off x="838200" y="557189"/>
            <a:ext cx="4155825" cy="3285898"/>
          </a:xfrm>
        </p:spPr>
        <p:txBody>
          <a:bodyPr>
            <a:normAutofit/>
          </a:bodyPr>
          <a:lstStyle/>
          <a:p>
            <a:r>
              <a:rPr lang="es-ES" b="1">
                <a:solidFill>
                  <a:schemeClr val="accent1"/>
                </a:solidFill>
              </a:rPr>
              <a:t>OBJETIVOS</a:t>
            </a:r>
            <a:endParaRPr lang="es-ES">
              <a:solidFill>
                <a:schemeClr val="accent1"/>
              </a:solidFill>
            </a:endParaRPr>
          </a:p>
        </p:txBody>
      </p:sp>
      <p:sp>
        <p:nvSpPr>
          <p:cNvPr id="3" name="Marcador de contenido 2">
            <a:extLst>
              <a:ext uri="{FF2B5EF4-FFF2-40B4-BE49-F238E27FC236}">
                <a16:creationId xmlns:a16="http://schemas.microsoft.com/office/drawing/2014/main" id="{18605F60-5D76-5070-CAF3-ED7EDAEAE515}"/>
              </a:ext>
            </a:extLst>
          </p:cNvPr>
          <p:cNvSpPr>
            <a:spLocks noGrp="1"/>
          </p:cNvSpPr>
          <p:nvPr>
            <p:ph idx="1"/>
          </p:nvPr>
        </p:nvSpPr>
        <p:spPr>
          <a:xfrm>
            <a:off x="5186552" y="557189"/>
            <a:ext cx="6167246" cy="5571898"/>
          </a:xfrm>
        </p:spPr>
        <p:txBody>
          <a:bodyPr vert="horz" lIns="91440" tIns="45720" rIns="91440" bIns="45720" rtlCol="0" anchor="ctr">
            <a:normAutofit/>
          </a:bodyPr>
          <a:lstStyle/>
          <a:p>
            <a:r>
              <a:rPr lang="es-ES" sz="2000">
                <a:ea typeface="+mn-lt"/>
                <a:cs typeface="+mn-lt"/>
              </a:rPr>
              <a:t>Analizar el impacto de la fatiga laboral en la seguridad del paciente y la productividad del personal de enfermería.</a:t>
            </a:r>
            <a:endParaRPr lang="es-ES" sz="2000"/>
          </a:p>
          <a:p>
            <a:r>
              <a:rPr lang="es-ES" sz="2000">
                <a:ea typeface="+mn-lt"/>
                <a:cs typeface="+mn-lt"/>
              </a:rPr>
              <a:t>Evaluar la relación entre la fatiga y los errores clínicos, así como su efecto en la eficiencia laboral.</a:t>
            </a:r>
            <a:endParaRPr lang="es-ES" sz="2000"/>
          </a:p>
          <a:p>
            <a:r>
              <a:rPr lang="es-ES" sz="2000">
                <a:ea typeface="+mn-lt"/>
                <a:cs typeface="+mn-lt"/>
              </a:rPr>
              <a:t>Identificar y revisar las intervenciones que han demostrado ser efectivas para reducir la fatiga y mejorar el rendimiento laboral del personal de enfermería </a:t>
            </a:r>
            <a:endParaRPr lang="es-ES" sz="2000"/>
          </a:p>
        </p:txBody>
      </p:sp>
    </p:spTree>
    <p:extLst>
      <p:ext uri="{BB962C8B-B14F-4D97-AF65-F5344CB8AC3E}">
        <p14:creationId xmlns:p14="http://schemas.microsoft.com/office/powerpoint/2010/main" val="47923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E14BF7-E1D2-8A65-88E7-4EA04F3C777E}"/>
              </a:ext>
            </a:extLst>
          </p:cNvPr>
          <p:cNvSpPr>
            <a:spLocks noGrp="1"/>
          </p:cNvSpPr>
          <p:nvPr>
            <p:ph type="title"/>
          </p:nvPr>
        </p:nvSpPr>
        <p:spPr>
          <a:xfrm>
            <a:off x="838200" y="713312"/>
            <a:ext cx="4038600" cy="3288942"/>
          </a:xfrm>
        </p:spPr>
        <p:txBody>
          <a:bodyPr>
            <a:normAutofit/>
          </a:bodyPr>
          <a:lstStyle/>
          <a:p>
            <a:r>
              <a:rPr lang="es-ES" b="1">
                <a:solidFill>
                  <a:schemeClr val="accent1"/>
                </a:solidFill>
              </a:rPr>
              <a:t>MATERIAL Y MÉTODOS</a:t>
            </a:r>
          </a:p>
        </p:txBody>
      </p:sp>
      <p:sp>
        <p:nvSpPr>
          <p:cNvPr id="3" name="Marcador de contenido 2">
            <a:extLst>
              <a:ext uri="{FF2B5EF4-FFF2-40B4-BE49-F238E27FC236}">
                <a16:creationId xmlns:a16="http://schemas.microsoft.com/office/drawing/2014/main" id="{493F1CEC-CE7B-7C87-0AA0-00439B9CC9DB}"/>
              </a:ext>
            </a:extLst>
          </p:cNvPr>
          <p:cNvSpPr>
            <a:spLocks noGrp="1"/>
          </p:cNvSpPr>
          <p:nvPr>
            <p:ph idx="1"/>
          </p:nvPr>
        </p:nvSpPr>
        <p:spPr>
          <a:xfrm>
            <a:off x="6095999" y="713313"/>
            <a:ext cx="5257801" cy="5431376"/>
          </a:xfrm>
        </p:spPr>
        <p:txBody>
          <a:bodyPr vert="horz" lIns="91440" tIns="45720" rIns="91440" bIns="45720" rtlCol="0" anchor="ctr">
            <a:normAutofit fontScale="85000" lnSpcReduction="20000"/>
          </a:bodyPr>
          <a:lstStyle/>
          <a:p>
            <a:pPr marL="0" indent="0">
              <a:buNone/>
            </a:pPr>
            <a:r>
              <a:rPr lang="es-ES" sz="1700">
                <a:ea typeface="+mn-lt"/>
                <a:cs typeface="+mn-lt"/>
              </a:rPr>
              <a:t>Se trata de una revisión bibliográfica. </a:t>
            </a:r>
            <a:endParaRPr lang="es-ES" sz="1700"/>
          </a:p>
          <a:p>
            <a:pPr marL="344170" indent="-344170">
              <a:buFont typeface="Calibri" panose="020B0604020202020204" pitchFamily="34" charset="0"/>
              <a:buChar char="-"/>
            </a:pPr>
            <a:endParaRPr lang="es-ES" sz="1700">
              <a:cs typeface="Arial" panose="020B0604020202020204"/>
            </a:endParaRPr>
          </a:p>
          <a:p>
            <a:pPr marL="0" indent="0">
              <a:buNone/>
            </a:pPr>
            <a:r>
              <a:rPr lang="es-ES" sz="1700">
                <a:ea typeface="+mn-lt"/>
                <a:cs typeface="+mn-lt"/>
              </a:rPr>
              <a:t>Pregunta PICOS: </a:t>
            </a:r>
          </a:p>
          <a:p>
            <a:pPr marL="344170" indent="-344170">
              <a:buFont typeface="Calibri" panose="020B0604020202020204" pitchFamily="34" charset="0"/>
              <a:buChar char="-"/>
            </a:pPr>
            <a:r>
              <a:rPr lang="es-ES" sz="1700">
                <a:ea typeface="+mn-lt"/>
                <a:cs typeface="+mn-lt"/>
              </a:rPr>
              <a:t>Población: Enfermeros/as. </a:t>
            </a:r>
          </a:p>
          <a:p>
            <a:pPr marL="344170" indent="-344170">
              <a:buFont typeface="Calibri" panose="020B0604020202020204" pitchFamily="34" charset="0"/>
              <a:buChar char="-"/>
            </a:pPr>
            <a:r>
              <a:rPr lang="es-ES" sz="1700">
                <a:ea typeface="+mn-lt"/>
                <a:cs typeface="+mn-lt"/>
              </a:rPr>
              <a:t>Intervención: Estrategias para la reducción de la fatiga </a:t>
            </a:r>
          </a:p>
          <a:p>
            <a:pPr marL="344170" indent="-344170">
              <a:buFont typeface="Calibri" panose="020B0604020202020204" pitchFamily="34" charset="0"/>
              <a:buChar char="-"/>
            </a:pPr>
            <a:r>
              <a:rPr lang="es-ES" sz="1700">
                <a:ea typeface="+mn-lt"/>
                <a:cs typeface="+mn-lt"/>
              </a:rPr>
              <a:t>Comparación: Sin intervención. </a:t>
            </a:r>
          </a:p>
          <a:p>
            <a:pPr marL="344170" indent="-344170">
              <a:buFont typeface="Calibri" panose="020B0604020202020204" pitchFamily="34" charset="0"/>
              <a:buChar char="-"/>
            </a:pPr>
            <a:r>
              <a:rPr lang="es-ES" sz="1700">
                <a:ea typeface="+mn-lt"/>
                <a:cs typeface="+mn-lt"/>
              </a:rPr>
              <a:t>Resultado: Errores clínicos, productividad. </a:t>
            </a:r>
          </a:p>
          <a:p>
            <a:pPr marL="344170" indent="-344170">
              <a:buFont typeface="Calibri" panose="020B0604020202020204" pitchFamily="34" charset="0"/>
              <a:buChar char="-"/>
            </a:pPr>
            <a:r>
              <a:rPr lang="es-ES" sz="1700">
                <a:ea typeface="+mn-lt"/>
                <a:cs typeface="+mn-lt"/>
              </a:rPr>
              <a:t>Tipo de estudio: Estudios cuantitativos y cualitativos.</a:t>
            </a:r>
          </a:p>
          <a:p>
            <a:pPr marL="0" indent="0">
              <a:buNone/>
            </a:pPr>
            <a:endParaRPr lang="es-ES" sz="1700">
              <a:ea typeface="+mn-lt"/>
              <a:cs typeface="+mn-lt"/>
            </a:endParaRPr>
          </a:p>
          <a:p>
            <a:pPr marL="0" indent="0">
              <a:buNone/>
            </a:pPr>
            <a:r>
              <a:rPr lang="es-ES" sz="1700">
                <a:ea typeface="+mn-lt"/>
                <a:cs typeface="+mn-lt"/>
              </a:rPr>
              <a:t>Criterios de elegibilidad: Estudios que evaluaran la fatiga, seguridad y productividad en enfermería</a:t>
            </a:r>
            <a:endParaRPr lang="es-ES"/>
          </a:p>
          <a:p>
            <a:pPr marL="0" indent="0">
              <a:buNone/>
            </a:pPr>
            <a:endParaRPr lang="es-ES" sz="1700"/>
          </a:p>
          <a:p>
            <a:pPr marL="0" indent="0">
              <a:buNone/>
            </a:pPr>
            <a:r>
              <a:rPr lang="es-ES" sz="1700">
                <a:ea typeface="+mn-lt"/>
                <a:cs typeface="+mn-lt"/>
              </a:rPr>
              <a:t>Estrategias de búsqueda: PubMed y SciELO, estudios entre 2010-2023. </a:t>
            </a:r>
            <a:endParaRPr lang="es-ES" sz="1700"/>
          </a:p>
        </p:txBody>
      </p:sp>
    </p:spTree>
    <p:extLst>
      <p:ext uri="{BB962C8B-B14F-4D97-AF65-F5344CB8AC3E}">
        <p14:creationId xmlns:p14="http://schemas.microsoft.com/office/powerpoint/2010/main" val="3040462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CCAE0B-5C7F-070A-8E7F-EA92832CCE24}"/>
              </a:ext>
            </a:extLst>
          </p:cNvPr>
          <p:cNvSpPr>
            <a:spLocks noGrp="1"/>
          </p:cNvSpPr>
          <p:nvPr>
            <p:ph type="title"/>
          </p:nvPr>
        </p:nvSpPr>
        <p:spPr/>
        <p:txBody>
          <a:bodyPr/>
          <a:lstStyle/>
          <a:p>
            <a:pPr algn="ctr"/>
            <a:r>
              <a:rPr lang="es-ES" b="1">
                <a:solidFill>
                  <a:schemeClr val="accent1"/>
                </a:solidFill>
              </a:rPr>
              <a:t>RESULTADOS</a:t>
            </a:r>
          </a:p>
        </p:txBody>
      </p:sp>
      <p:sp>
        <p:nvSpPr>
          <p:cNvPr id="3" name="Marcador de contenido 2">
            <a:extLst>
              <a:ext uri="{FF2B5EF4-FFF2-40B4-BE49-F238E27FC236}">
                <a16:creationId xmlns:a16="http://schemas.microsoft.com/office/drawing/2014/main" id="{9CD18155-0A77-8E48-1341-A0B51D564C5F}"/>
              </a:ext>
            </a:extLst>
          </p:cNvPr>
          <p:cNvSpPr>
            <a:spLocks noGrp="1"/>
          </p:cNvSpPr>
          <p:nvPr>
            <p:ph idx="1"/>
          </p:nvPr>
        </p:nvSpPr>
        <p:spPr/>
        <p:txBody>
          <a:bodyPr vert="horz" lIns="91440" tIns="45720" rIns="91440" bIns="45720" rtlCol="0" anchor="t">
            <a:normAutofit/>
          </a:bodyPr>
          <a:lstStyle/>
          <a:p>
            <a:pPr algn="just"/>
            <a:r>
              <a:rPr lang="es-ES">
                <a:solidFill>
                  <a:schemeClr val="tx1"/>
                </a:solidFill>
                <a:ea typeface="+mn-lt"/>
                <a:cs typeface="+mn-lt"/>
              </a:rPr>
              <a:t>Los resultados mixtos encontrados en esta revisión indican que se necesitan más estudios enfocados a determinar el impacto que tienen las horas extras en el rendimiento laboral. Es necesario revisar las políticas sobre horarios de trabajo seguros e implementar servicios de atención a los trabajadores que sufren fatiga, para así garantizar que estos poseen una atención segura y de calidad. </a:t>
            </a:r>
            <a:endParaRPr lang="es-ES">
              <a:solidFill>
                <a:schemeClr val="tx1"/>
              </a:solidFill>
            </a:endParaRPr>
          </a:p>
          <a:p>
            <a:pPr algn="just"/>
            <a:r>
              <a:rPr lang="es-ES">
                <a:solidFill>
                  <a:schemeClr val="tx1"/>
                </a:solidFill>
                <a:ea typeface="+mn-lt"/>
                <a:cs typeface="+mn-lt"/>
              </a:rPr>
              <a:t>Los turnos de trabajo suelen estar organizados de una forma perjudicial para la salud y el bienestar de las enfermeras, la realización de su trabajo  y la atención que prestan a los pacientes. Se deberían realizar más investigaciones para determinar en qué medida se tienen en cuenta las opiniones y preferencias de las enfermeras a la hora de elegir turnos de trabajo. Las investigaciones también deberían esforzarse por describir y dar visibilidad a  las limitaciones contra las que se enfrentan las enfermeras a la hora de elegir un turno. </a:t>
            </a:r>
          </a:p>
          <a:p>
            <a:pPr algn="just"/>
            <a:r>
              <a:rPr lang="es-ES">
                <a:solidFill>
                  <a:schemeClr val="tx1"/>
                </a:solidFill>
                <a:ea typeface="+mn-lt"/>
                <a:cs typeface="+mn-lt"/>
              </a:rPr>
              <a:t>Nuestros hallazgos demostraron que la recuperación dentro del turno es posible solo cuando las enfermeras son capaces de desconectarse mentalmente del trabajo durante los descansos.  CARGAS DE TRABAJO ELEVADAS</a:t>
            </a:r>
          </a:p>
          <a:p>
            <a:pPr algn="just"/>
            <a:endParaRPr lang="es-ES" sz="1200">
              <a:solidFill>
                <a:srgbClr val="C00000"/>
              </a:solidFill>
              <a:ea typeface="+mn-lt"/>
              <a:cs typeface="+mn-lt"/>
            </a:endParaRPr>
          </a:p>
          <a:p>
            <a:endParaRPr lang="es-ES" sz="1200">
              <a:solidFill>
                <a:srgbClr val="212121"/>
              </a:solidFill>
            </a:endParaRPr>
          </a:p>
        </p:txBody>
      </p:sp>
    </p:spTree>
    <p:extLst>
      <p:ext uri="{BB962C8B-B14F-4D97-AF65-F5344CB8AC3E}">
        <p14:creationId xmlns:p14="http://schemas.microsoft.com/office/powerpoint/2010/main" val="2697114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60E9DC-6B4D-0BB4-0BF6-22AE6DD8C477}"/>
              </a:ext>
            </a:extLst>
          </p:cNvPr>
          <p:cNvSpPr>
            <a:spLocks noGrp="1"/>
          </p:cNvSpPr>
          <p:nvPr>
            <p:ph type="title"/>
          </p:nvPr>
        </p:nvSpPr>
        <p:spPr>
          <a:xfrm>
            <a:off x="871108" y="547055"/>
            <a:ext cx="10449784" cy="627496"/>
          </a:xfrm>
        </p:spPr>
        <p:txBody>
          <a:bodyPr/>
          <a:lstStyle/>
          <a:p>
            <a:pPr algn="ctr"/>
            <a:r>
              <a:rPr lang="es-ES" b="1">
                <a:solidFill>
                  <a:schemeClr val="accent1"/>
                </a:solidFill>
              </a:rPr>
              <a:t>RESULTADOS</a:t>
            </a:r>
            <a:endParaRPr lang="es-ES"/>
          </a:p>
        </p:txBody>
      </p:sp>
      <p:sp>
        <p:nvSpPr>
          <p:cNvPr id="3" name="Marcador de contenido 2">
            <a:extLst>
              <a:ext uri="{FF2B5EF4-FFF2-40B4-BE49-F238E27FC236}">
                <a16:creationId xmlns:a16="http://schemas.microsoft.com/office/drawing/2014/main" id="{17E90347-08DE-8B29-13DD-53E43070F343}"/>
              </a:ext>
            </a:extLst>
          </p:cNvPr>
          <p:cNvSpPr>
            <a:spLocks noGrp="1"/>
          </p:cNvSpPr>
          <p:nvPr>
            <p:ph idx="1"/>
          </p:nvPr>
        </p:nvSpPr>
        <p:spPr>
          <a:xfrm>
            <a:off x="877824" y="1612227"/>
            <a:ext cx="10442448" cy="3903819"/>
          </a:xfrm>
        </p:spPr>
        <p:txBody>
          <a:bodyPr vert="horz" lIns="91440" tIns="45720" rIns="91440" bIns="45720" rtlCol="0" anchor="t">
            <a:noAutofit/>
          </a:bodyPr>
          <a:lstStyle/>
          <a:p>
            <a:pPr algn="just"/>
            <a:r>
              <a:rPr lang="es-ES" sz="1400">
                <a:solidFill>
                  <a:schemeClr val="tx1"/>
                </a:solidFill>
              </a:rPr>
              <a:t>Las intervenciones basadas en la atención plena han demostrado ser efectivas para reducir el estrés, la depresión y algunas dimensiones del síndrome de burnout. No obstante, la evidencia en la literatura es limitada. Es fundamental llevar a cabo investigaciones más sólidas, desde el punto de vista metodológico, sobre la formación basada en la atención plena entre los enfermeros.</a:t>
            </a:r>
            <a:endParaRPr lang="en-US" sz="1400">
              <a:solidFill>
                <a:schemeClr val="tx1"/>
              </a:solidFill>
            </a:endParaRPr>
          </a:p>
          <a:p>
            <a:pPr algn="just"/>
            <a:r>
              <a:rPr lang="es-ES" sz="1400" b="1">
                <a:solidFill>
                  <a:schemeClr val="tx1"/>
                </a:solidFill>
              </a:rPr>
              <a:t> </a:t>
            </a:r>
            <a:r>
              <a:rPr lang="es-ES" sz="1400">
                <a:solidFill>
                  <a:schemeClr val="tx1"/>
                </a:solidFill>
              </a:rPr>
              <a:t>Implementar estrategias para mitigar la fatiga durante los turnos intermedios, principalmente para las enfermeras del turno de noche, podría ser una opción efectiva para reducir la fatiga y mejorar el estado de alerta entre las enfermeras, contribuyendo así a mantener la seguridad del paciente. </a:t>
            </a:r>
            <a:endParaRPr lang="en-US" sz="1400">
              <a:solidFill>
                <a:schemeClr val="tx1"/>
              </a:solidFill>
            </a:endParaRPr>
          </a:p>
          <a:p>
            <a:pPr algn="just"/>
            <a:r>
              <a:rPr lang="es-ES" sz="1400">
                <a:solidFill>
                  <a:schemeClr val="tx1"/>
                </a:solidFill>
              </a:rPr>
              <a:t>Las enfermeras del turno de noche experimentaron una reducción de 31 puntos en el estado de alerta desde el inicio hasta el final del turno de trabajo. La fatiga de las enfermeras, pero no el estado de alerta, se asoció con errores de medicación y cuasi accidentes. </a:t>
            </a:r>
            <a:r>
              <a:rPr lang="es-ES" sz="1400">
                <a:solidFill>
                  <a:schemeClr val="tx1"/>
                </a:solidFill>
                <a:ea typeface="+mn-lt"/>
                <a:cs typeface="+mn-lt"/>
              </a:rPr>
              <a:t>La falta de sueño afecta los procesos cognitivos que podrían aumentar los errores. Las enfermeras deben ser conscientes del impacto que el sueño puede tener en la seguridad del paciente.</a:t>
            </a:r>
            <a:endParaRPr lang="en-US" sz="1400">
              <a:solidFill>
                <a:schemeClr val="tx1"/>
              </a:solidFill>
            </a:endParaRPr>
          </a:p>
          <a:p>
            <a:pPr algn="just"/>
            <a:r>
              <a:rPr lang="es-ES" sz="1400">
                <a:solidFill>
                  <a:schemeClr val="tx1"/>
                </a:solidFill>
              </a:rPr>
              <a:t>Un treinta y dos por ciento de los profesionales de la salud indican que no duermen lo suficiente. El trabajo por turnos y las largas horas de trabajo aumentan el riesgo de un menor rendimiento en el trabajo, obesidad, lesiones y una amplia gama de enfermedades crónicas. Además, los errores relacionados con la fatiga podrían perjudicar a los pacientes. Las enfermeras fatigadas también ponen en peligro a otras personas durante su viaje de ida y vuelta al trabajo.</a:t>
            </a:r>
            <a:endParaRPr lang="en-US" sz="1400">
              <a:solidFill>
                <a:schemeClr val="tx1"/>
              </a:solidFill>
            </a:endParaRPr>
          </a:p>
          <a:p>
            <a:pPr algn="just"/>
            <a:endParaRPr lang="es-ES" sz="1400">
              <a:solidFill>
                <a:schemeClr val="tx1"/>
              </a:solidFill>
            </a:endParaRPr>
          </a:p>
          <a:p>
            <a:pPr algn="just"/>
            <a:endParaRPr lang="es-ES" sz="1400">
              <a:solidFill>
                <a:schemeClr val="tx1"/>
              </a:solidFill>
            </a:endParaRPr>
          </a:p>
        </p:txBody>
      </p:sp>
    </p:spTree>
    <p:extLst>
      <p:ext uri="{BB962C8B-B14F-4D97-AF65-F5344CB8AC3E}">
        <p14:creationId xmlns:p14="http://schemas.microsoft.com/office/powerpoint/2010/main" val="2545996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4EFC3E-0108-7C13-06D4-17F681E7235E}"/>
              </a:ext>
            </a:extLst>
          </p:cNvPr>
          <p:cNvSpPr>
            <a:spLocks noGrp="1"/>
          </p:cNvSpPr>
          <p:nvPr>
            <p:ph type="title"/>
          </p:nvPr>
        </p:nvSpPr>
        <p:spPr/>
        <p:txBody>
          <a:bodyPr/>
          <a:lstStyle/>
          <a:p>
            <a:pPr algn="ctr"/>
            <a:r>
              <a:rPr lang="es-ES" b="1">
                <a:solidFill>
                  <a:schemeClr val="accent1"/>
                </a:solidFill>
              </a:rPr>
              <a:t>CONCLUSIÓN</a:t>
            </a:r>
            <a:endParaRPr lang="es-ES"/>
          </a:p>
        </p:txBody>
      </p:sp>
      <p:sp>
        <p:nvSpPr>
          <p:cNvPr id="3" name="Marcador de contenido 2">
            <a:extLst>
              <a:ext uri="{FF2B5EF4-FFF2-40B4-BE49-F238E27FC236}">
                <a16:creationId xmlns:a16="http://schemas.microsoft.com/office/drawing/2014/main" id="{3749DBF1-8FE9-7AE2-D74B-F01BF4D01D98}"/>
              </a:ext>
            </a:extLst>
          </p:cNvPr>
          <p:cNvSpPr>
            <a:spLocks noGrp="1"/>
          </p:cNvSpPr>
          <p:nvPr>
            <p:ph idx="1"/>
          </p:nvPr>
        </p:nvSpPr>
        <p:spPr>
          <a:xfrm>
            <a:off x="872221" y="2017910"/>
            <a:ext cx="10442448" cy="3903819"/>
          </a:xfrm>
        </p:spPr>
        <p:txBody>
          <a:bodyPr vert="horz" lIns="91440" tIns="45720" rIns="91440" bIns="45720" rtlCol="0" anchor="t">
            <a:noAutofit/>
          </a:bodyPr>
          <a:lstStyle/>
          <a:p>
            <a:r>
              <a:rPr lang="es-ES" sz="1300">
                <a:solidFill>
                  <a:schemeClr val="tx1"/>
                </a:solidFill>
                <a:ea typeface="+mn-lt"/>
                <a:cs typeface="+mn-lt"/>
              </a:rPr>
              <a:t>Las principales causas de error a la hora de administrar la medicación son el estrés, la fatiga, el aumento de la carga de trabajo, los turnos nocturnos, la ratio de personal de enfermería y las interrupciones en la jornada de trabajo. Estos factores pueden tener un gran impacto negativo  en la salud y el rendimiento de los empleados. Es conveniente ampliar y reforzar la investigación para identificar medidas que minimicen estos errores en la </a:t>
            </a:r>
            <a:r>
              <a:rPr lang="es-ES" sz="1300" err="1">
                <a:solidFill>
                  <a:schemeClr val="tx1"/>
                </a:solidFill>
                <a:ea typeface="+mn-lt"/>
                <a:cs typeface="+mn-lt"/>
              </a:rPr>
              <a:t>adminisitración</a:t>
            </a:r>
            <a:r>
              <a:rPr lang="es-ES" sz="1300">
                <a:solidFill>
                  <a:schemeClr val="tx1"/>
                </a:solidFill>
                <a:ea typeface="+mn-lt"/>
                <a:cs typeface="+mn-lt"/>
              </a:rPr>
              <a:t> de la medicación.</a:t>
            </a:r>
          </a:p>
          <a:p>
            <a:r>
              <a:rPr lang="es-ES" sz="1300">
                <a:solidFill>
                  <a:schemeClr val="tx1"/>
                </a:solidFill>
              </a:rPr>
              <a:t>A lo largo de la revisión bibliográfica hemos encontrado algunas medidas que podrían ayudar a reducir la fatiga que afecta a las enfermeras, como la exposición a una luz </a:t>
            </a:r>
            <a:r>
              <a:rPr lang="es-ES" sz="1300">
                <a:solidFill>
                  <a:schemeClr val="tx1"/>
                </a:solidFill>
                <a:latin typeface="Aptos Light"/>
              </a:rPr>
              <a:t>vespertina nocturna </a:t>
            </a:r>
            <a:r>
              <a:rPr lang="es-ES" sz="1300">
                <a:solidFill>
                  <a:schemeClr val="tx1"/>
                </a:solidFill>
              </a:rPr>
              <a:t>que fue desarrollada para </a:t>
            </a:r>
            <a:r>
              <a:rPr lang="es-ES" sz="1300">
                <a:solidFill>
                  <a:schemeClr val="tx1"/>
                </a:solidFill>
                <a:ea typeface="+mn-lt"/>
                <a:cs typeface="+mn-lt"/>
              </a:rPr>
              <a:t>ser una estrategia efectiva para reducir la fatiga y los errores en los trabajadores del turno nocturno,</a:t>
            </a:r>
            <a:r>
              <a:rPr lang="es-ES" sz="1300">
                <a:solidFill>
                  <a:schemeClr val="tx1"/>
                </a:solidFill>
              </a:rPr>
              <a:t> pero que requiere de una mayor investigación. </a:t>
            </a:r>
          </a:p>
          <a:p>
            <a:r>
              <a:rPr lang="es-ES" sz="1300">
                <a:solidFill>
                  <a:schemeClr val="tx1"/>
                </a:solidFill>
                <a:ea typeface="+mn-lt"/>
                <a:cs typeface="+mn-lt"/>
              </a:rPr>
              <a:t>Algunos estudios mostraron que el  </a:t>
            </a:r>
            <a:r>
              <a:rPr lang="es-ES" sz="1300" i="1">
                <a:solidFill>
                  <a:schemeClr val="tx1"/>
                </a:solidFill>
                <a:ea typeface="+mn-lt"/>
                <a:cs typeface="+mn-lt"/>
              </a:rPr>
              <a:t>mindfulness </a:t>
            </a:r>
            <a:r>
              <a:rPr lang="es-ES" sz="1300">
                <a:solidFill>
                  <a:schemeClr val="tx1"/>
                </a:solidFill>
                <a:ea typeface="+mn-lt"/>
                <a:cs typeface="+mn-lt"/>
              </a:rPr>
              <a:t>(técnica que busca entrenar la mente para centrar la atención y redirigir los pensamientos)</a:t>
            </a:r>
            <a:r>
              <a:rPr lang="es-ES" sz="1300" i="1">
                <a:solidFill>
                  <a:schemeClr val="tx1"/>
                </a:solidFill>
                <a:ea typeface="+mn-lt"/>
                <a:cs typeface="+mn-lt"/>
              </a:rPr>
              <a:t> </a:t>
            </a:r>
            <a:r>
              <a:rPr lang="es-ES" sz="1300">
                <a:solidFill>
                  <a:schemeClr val="tx1"/>
                </a:solidFill>
                <a:ea typeface="+mn-lt"/>
                <a:cs typeface="+mn-lt"/>
              </a:rPr>
              <a:t>puede ser una medida viable para mejorar el bienestar psicológico de las enfermeras, incluyendo la reducción del estrés y el agotamiento.</a:t>
            </a:r>
          </a:p>
          <a:p>
            <a:r>
              <a:rPr lang="es-ES" sz="1300">
                <a:solidFill>
                  <a:srgbClr val="212121"/>
                </a:solidFill>
                <a:ea typeface="+mn-lt"/>
                <a:cs typeface="+mn-lt"/>
              </a:rPr>
              <a:t>La estrategia clave para reducir estos riesgos es hacer del sueño una prioridad.</a:t>
            </a:r>
          </a:p>
          <a:p>
            <a:r>
              <a:rPr lang="es-ES" sz="1300">
                <a:solidFill>
                  <a:srgbClr val="212121"/>
                </a:solidFill>
                <a:ea typeface="+mn-lt"/>
                <a:cs typeface="+mn-lt"/>
              </a:rPr>
              <a:t>los programas de atención plena (mindfulness) pueden ser efectivos para reducir el estrés en enfermeras que trabajan en entornos hospitalarios. La revisión señala que el estrés laboral en enfermería está asociado con efectos negativos significativos, como el agotamiento, la depresión y la violencia lateral, los cuales afectan tanto el bienestar de las enfermeras como la seguridad de los pacientes. Estos programas incluyen prácticas como la meditación, la conciencia corporal y el yoga, diseñadas para mejorar la relajación y reducir la reactividad automática en situaciones estresantes </a:t>
            </a:r>
          </a:p>
        </p:txBody>
      </p:sp>
    </p:spTree>
    <p:extLst>
      <p:ext uri="{BB962C8B-B14F-4D97-AF65-F5344CB8AC3E}">
        <p14:creationId xmlns:p14="http://schemas.microsoft.com/office/powerpoint/2010/main" val="1038322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05B84A-AF57-C39E-AFB0-F34AB95DCB7D}"/>
              </a:ext>
            </a:extLst>
          </p:cNvPr>
          <p:cNvSpPr>
            <a:spLocks noGrp="1"/>
          </p:cNvSpPr>
          <p:nvPr>
            <p:ph type="title"/>
          </p:nvPr>
        </p:nvSpPr>
        <p:spPr/>
        <p:txBody>
          <a:bodyPr/>
          <a:lstStyle/>
          <a:p>
            <a:pPr algn="ctr"/>
            <a:r>
              <a:rPr lang="es-ES" b="1">
                <a:solidFill>
                  <a:schemeClr val="accent1"/>
                </a:solidFill>
              </a:rPr>
              <a:t>REFERENCIAS</a:t>
            </a:r>
            <a:endParaRPr lang="es-ES">
              <a:solidFill>
                <a:schemeClr val="accent1"/>
              </a:solidFill>
            </a:endParaRPr>
          </a:p>
          <a:p>
            <a:endParaRPr lang="es-ES"/>
          </a:p>
        </p:txBody>
      </p:sp>
      <p:graphicFrame>
        <p:nvGraphicFramePr>
          <p:cNvPr id="8" name="Marcador de contenido 7">
            <a:extLst>
              <a:ext uri="{FF2B5EF4-FFF2-40B4-BE49-F238E27FC236}">
                <a16:creationId xmlns:a16="http://schemas.microsoft.com/office/drawing/2014/main" id="{B9D15A0D-AC21-144A-E1C0-524C6429A01A}"/>
              </a:ext>
            </a:extLst>
          </p:cNvPr>
          <p:cNvGraphicFramePr>
            <a:graphicFrameLocks noGrp="1"/>
          </p:cNvGraphicFramePr>
          <p:nvPr>
            <p:ph idx="1"/>
            <p:extLst>
              <p:ext uri="{D42A27DB-BD31-4B8C-83A1-F6EECF244321}">
                <p14:modId xmlns:p14="http://schemas.microsoft.com/office/powerpoint/2010/main" val="965485015"/>
              </p:ext>
            </p:extLst>
          </p:nvPr>
        </p:nvGraphicFramePr>
        <p:xfrm>
          <a:off x="977280" y="1715674"/>
          <a:ext cx="10442574" cy="4811037"/>
        </p:xfrm>
        <a:graphic>
          <a:graphicData uri="http://schemas.openxmlformats.org/drawingml/2006/table">
            <a:tbl>
              <a:tblPr firstRow="1" firstCol="1" bandRow="1">
                <a:tableStyleId>{5C22544A-7EE6-4342-B048-85BDC9FD1C3A}</a:tableStyleId>
              </a:tblPr>
              <a:tblGrid>
                <a:gridCol w="2055565">
                  <a:extLst>
                    <a:ext uri="{9D8B030D-6E8A-4147-A177-3AD203B41FA5}">
                      <a16:colId xmlns:a16="http://schemas.microsoft.com/office/drawing/2014/main" val="2584155021"/>
                    </a:ext>
                  </a:extLst>
                </a:gridCol>
                <a:gridCol w="8387009">
                  <a:extLst>
                    <a:ext uri="{9D8B030D-6E8A-4147-A177-3AD203B41FA5}">
                      <a16:colId xmlns:a16="http://schemas.microsoft.com/office/drawing/2014/main" val="4158811720"/>
                    </a:ext>
                  </a:extLst>
                </a:gridCol>
              </a:tblGrid>
              <a:tr h="526491">
                <a:tc>
                  <a:txBody>
                    <a:bodyPr/>
                    <a:lstStyle/>
                    <a:p>
                      <a:r>
                        <a:rPr lang="es-ES" sz="1400" b="1">
                          <a:solidFill>
                            <a:schemeClr val="tx1"/>
                          </a:solidFill>
                          <a:effectLst/>
                        </a:rPr>
                        <a:t>1.</a:t>
                      </a:r>
                    </a:p>
                  </a:txBody>
                  <a:tcPr marL="9525" marR="9525" marT="9525" marB="9525">
                    <a:lnL>
                      <a:noFill/>
                    </a:lnL>
                    <a:lnR>
                      <a:noFill/>
                    </a:lnR>
                    <a:lnT>
                      <a:noFill/>
                    </a:lnT>
                    <a:lnB>
                      <a:noFill/>
                    </a:lnB>
                    <a:noFill/>
                  </a:tcPr>
                </a:tc>
                <a:tc>
                  <a:txBody>
                    <a:bodyPr/>
                    <a:lstStyle/>
                    <a:p>
                      <a:r>
                        <a:rPr lang="en-US" sz="1400" b="0">
                          <a:solidFill>
                            <a:schemeClr val="tx1"/>
                          </a:solidFill>
                          <a:effectLst/>
                        </a:rPr>
                        <a:t>Bell T, </a:t>
                      </a:r>
                      <a:r>
                        <a:rPr lang="en-US" sz="1400" b="0" err="1">
                          <a:solidFill>
                            <a:schemeClr val="tx1"/>
                          </a:solidFill>
                          <a:effectLst/>
                        </a:rPr>
                        <a:t>Sprajcer</a:t>
                      </a:r>
                      <a:r>
                        <a:rPr lang="en-US" sz="1400" b="0">
                          <a:solidFill>
                            <a:schemeClr val="tx1"/>
                          </a:solidFill>
                          <a:effectLst/>
                        </a:rPr>
                        <a:t> M, </a:t>
                      </a:r>
                      <a:r>
                        <a:rPr lang="en-US" sz="1400" b="0" err="1">
                          <a:solidFill>
                            <a:schemeClr val="tx1"/>
                          </a:solidFill>
                          <a:effectLst/>
                        </a:rPr>
                        <a:t>Flenady</a:t>
                      </a:r>
                      <a:r>
                        <a:rPr lang="en-US" sz="1400" b="0">
                          <a:solidFill>
                            <a:schemeClr val="tx1"/>
                          </a:solidFill>
                          <a:effectLst/>
                        </a:rPr>
                        <a:t> T, Sahay A. Fatigue in nurses and medication administration errors: A scoping review. J Clin </a:t>
                      </a:r>
                      <a:r>
                        <a:rPr lang="en-US" sz="1400" b="0" err="1">
                          <a:solidFill>
                            <a:schemeClr val="tx1"/>
                          </a:solidFill>
                          <a:effectLst/>
                        </a:rPr>
                        <a:t>Nurs</a:t>
                      </a:r>
                      <a:r>
                        <a:rPr lang="en-US" sz="1400" b="0">
                          <a:solidFill>
                            <a:schemeClr val="tx1"/>
                          </a:solidFill>
                          <a:effectLst/>
                        </a:rPr>
                        <a:t> [Internet]. 2023;32(17–18):5445–60. Disponible </a:t>
                      </a:r>
                      <a:r>
                        <a:rPr lang="en-US" sz="1400" b="0" err="1">
                          <a:solidFill>
                            <a:schemeClr val="tx1"/>
                          </a:solidFill>
                          <a:effectLst/>
                        </a:rPr>
                        <a:t>en</a:t>
                      </a:r>
                      <a:r>
                        <a:rPr lang="en-US" sz="1400" b="0">
                          <a:solidFill>
                            <a:schemeClr val="accent2"/>
                          </a:solidFill>
                          <a:effectLst/>
                        </a:rPr>
                        <a:t>: </a:t>
                      </a:r>
                      <a:r>
                        <a:rPr lang="en-US" sz="1400" b="0">
                          <a:solidFill>
                            <a:schemeClr val="accent2"/>
                          </a:solidFill>
                          <a:effectLst/>
                          <a:hlinkClick r:id="rId2">
                            <a:extLst>
                              <a:ext uri="{A12FA001-AC4F-418D-AE19-62706E023703}">
                                <ahyp:hlinkClr xmlns:ahyp="http://schemas.microsoft.com/office/drawing/2018/hyperlinkcolor" val="tx"/>
                              </a:ext>
                            </a:extLst>
                          </a:hlinkClick>
                        </a:rPr>
                        <a:t>http://dx.doi.org/10.1111/jocn.16620</a:t>
                      </a:r>
                    </a:p>
                  </a:txBody>
                  <a:tcPr marL="9525" marR="9525" marT="9525" marB="9525">
                    <a:lnL>
                      <a:noFill/>
                    </a:lnL>
                    <a:lnR>
                      <a:noFill/>
                    </a:lnR>
                    <a:lnT>
                      <a:noFill/>
                    </a:lnT>
                    <a:lnB>
                      <a:noFill/>
                    </a:lnB>
                    <a:noFill/>
                  </a:tcPr>
                </a:tc>
                <a:extLst>
                  <a:ext uri="{0D108BD9-81ED-4DB2-BD59-A6C34878D82A}">
                    <a16:rowId xmlns:a16="http://schemas.microsoft.com/office/drawing/2014/main" val="907089865"/>
                  </a:ext>
                </a:extLst>
              </a:tr>
              <a:tr h="780659">
                <a:tc>
                  <a:txBody>
                    <a:bodyPr/>
                    <a:lstStyle/>
                    <a:p>
                      <a:r>
                        <a:rPr lang="es-ES" sz="1400" b="1">
                          <a:solidFill>
                            <a:schemeClr val="tx1"/>
                          </a:solidFill>
                          <a:effectLst/>
                        </a:rPr>
                        <a:t>2.</a:t>
                      </a:r>
                    </a:p>
                  </a:txBody>
                  <a:tcPr marL="9525" marR="9525" marT="9525" marB="9525">
                    <a:lnL>
                      <a:noFill/>
                    </a:lnL>
                    <a:lnR>
                      <a:noFill/>
                    </a:lnR>
                    <a:lnT>
                      <a:noFill/>
                    </a:lnT>
                    <a:lnB>
                      <a:noFill/>
                    </a:lnB>
                    <a:noFill/>
                  </a:tcPr>
                </a:tc>
                <a:tc>
                  <a:txBody>
                    <a:bodyPr/>
                    <a:lstStyle/>
                    <a:p>
                      <a:r>
                        <a:rPr lang="en-US" sz="1400" err="1">
                          <a:effectLst/>
                        </a:rPr>
                        <a:t>Ejebu</a:t>
                      </a:r>
                      <a:r>
                        <a:rPr lang="en-US" sz="1400">
                          <a:effectLst/>
                        </a:rPr>
                        <a:t> O-Z, </a:t>
                      </a:r>
                      <a:r>
                        <a:rPr lang="en-US" sz="1400" err="1">
                          <a:effectLst/>
                        </a:rPr>
                        <a:t>Dall’Ora</a:t>
                      </a:r>
                      <a:r>
                        <a:rPr lang="en-US" sz="1400">
                          <a:effectLst/>
                        </a:rPr>
                        <a:t> C, Griffiths P. Nurses’ experiences and preferences around shift patterns: A scoping review. </a:t>
                      </a:r>
                      <a:r>
                        <a:rPr lang="en-US" sz="1400" err="1">
                          <a:effectLst/>
                        </a:rPr>
                        <a:t>PLoS</a:t>
                      </a:r>
                      <a:r>
                        <a:rPr lang="en-US" sz="1400">
                          <a:effectLst/>
                        </a:rPr>
                        <a:t> One [Internet]. 2021;16(8):e0256300. Disponible </a:t>
                      </a:r>
                      <a:r>
                        <a:rPr lang="en-US" sz="1400" err="1">
                          <a:effectLst/>
                        </a:rPr>
                        <a:t>en</a:t>
                      </a:r>
                      <a:r>
                        <a:rPr lang="en-US" sz="1400">
                          <a:effectLst/>
                        </a:rPr>
                        <a:t>: </a:t>
                      </a:r>
                      <a:r>
                        <a:rPr lang="en-US" sz="1400">
                          <a:effectLst/>
                          <a:hlinkClick r:id="rId3"/>
                        </a:rPr>
                        <a:t>http://dx.doi.org/10.1371/journal.pone.0256300</a:t>
                      </a:r>
                      <a:endParaRPr lang="en-US" sz="1400">
                        <a:effectLst/>
                      </a:endParaRPr>
                    </a:p>
                    <a:p>
                      <a:endParaRPr lang="en-US" sz="1400">
                        <a:effectLst/>
                      </a:endParaRPr>
                    </a:p>
                  </a:txBody>
                  <a:tcPr marL="9525" marR="9525" marT="9525" marB="9525">
                    <a:lnL>
                      <a:noFill/>
                    </a:lnL>
                    <a:lnR>
                      <a:noFill/>
                    </a:lnR>
                    <a:lnT>
                      <a:noFill/>
                    </a:lnT>
                    <a:lnB>
                      <a:noFill/>
                    </a:lnB>
                    <a:noFill/>
                  </a:tcPr>
                </a:tc>
                <a:extLst>
                  <a:ext uri="{0D108BD9-81ED-4DB2-BD59-A6C34878D82A}">
                    <a16:rowId xmlns:a16="http://schemas.microsoft.com/office/drawing/2014/main" val="897525333"/>
                  </a:ext>
                </a:extLst>
              </a:tr>
              <a:tr h="780659">
                <a:tc>
                  <a:txBody>
                    <a:bodyPr/>
                    <a:lstStyle/>
                    <a:p>
                      <a:r>
                        <a:rPr lang="es-ES" sz="1400" b="1">
                          <a:solidFill>
                            <a:schemeClr val="tx1"/>
                          </a:solidFill>
                          <a:effectLst/>
                        </a:rPr>
                        <a:t>3.</a:t>
                      </a:r>
                    </a:p>
                  </a:txBody>
                  <a:tcPr marL="9525" marR="9525" marT="9525" marB="9525">
                    <a:lnL>
                      <a:noFill/>
                    </a:lnL>
                    <a:lnR>
                      <a:noFill/>
                    </a:lnR>
                    <a:lnT>
                      <a:noFill/>
                    </a:lnT>
                    <a:lnB>
                      <a:noFill/>
                    </a:lnB>
                    <a:noFill/>
                  </a:tcPr>
                </a:tc>
                <a:tc>
                  <a:txBody>
                    <a:bodyPr/>
                    <a:lstStyle/>
                    <a:p>
                      <a:r>
                        <a:rPr lang="en-US" sz="1400">
                          <a:effectLst/>
                        </a:rPr>
                        <a:t>Sagherian K, McNeely C, Cho H, Steege LM. Nurses’ rest breaks and fatigue: The roles of psychological detachment and workload. West J </a:t>
                      </a:r>
                      <a:r>
                        <a:rPr lang="en-US" sz="1400" err="1">
                          <a:effectLst/>
                        </a:rPr>
                        <a:t>Nurs</a:t>
                      </a:r>
                      <a:r>
                        <a:rPr lang="en-US" sz="1400">
                          <a:effectLst/>
                        </a:rPr>
                        <a:t> Res [Internet]. 2023;45(10):885–93. Disponible </a:t>
                      </a:r>
                      <a:r>
                        <a:rPr lang="en-US" sz="1400" err="1">
                          <a:effectLst/>
                        </a:rPr>
                        <a:t>en</a:t>
                      </a:r>
                      <a:r>
                        <a:rPr lang="en-US" sz="1400">
                          <a:effectLst/>
                        </a:rPr>
                        <a:t>: </a:t>
                      </a:r>
                      <a:r>
                        <a:rPr lang="en-US" sz="1400">
                          <a:solidFill>
                            <a:srgbClr val="C77138"/>
                          </a:solidFill>
                          <a:effectLst/>
                          <a:hlinkClick r:id="rId4">
                            <a:extLst>
                              <a:ext uri="{A12FA001-AC4F-418D-AE19-62706E023703}">
                                <ahyp:hlinkClr xmlns:ahyp="http://schemas.microsoft.com/office/drawing/2018/hyperlinkcolor" val="tx"/>
                              </a:ext>
                            </a:extLst>
                          </a:hlinkClick>
                        </a:rPr>
                        <a:t>http://dx.doi.org/10.1177/</a:t>
                      </a:r>
                      <a:r>
                        <a:rPr lang="en-US" sz="1400">
                          <a:solidFill>
                            <a:schemeClr val="accent2"/>
                          </a:solidFill>
                          <a:effectLst/>
                          <a:hlinkClick r:id="rId4">
                            <a:extLst>
                              <a:ext uri="{A12FA001-AC4F-418D-AE19-62706E023703}">
                                <ahyp:hlinkClr xmlns:ahyp="http://schemas.microsoft.com/office/drawing/2018/hyperlinkcolor" val="tx"/>
                              </a:ext>
                            </a:extLst>
                          </a:hlinkClick>
                        </a:rPr>
                        <a:t>01939459231189787</a:t>
                      </a:r>
                    </a:p>
                  </a:txBody>
                  <a:tcPr marL="9525" marR="9525" marT="9525" marB="9525">
                    <a:lnL>
                      <a:noFill/>
                    </a:lnL>
                    <a:lnR>
                      <a:noFill/>
                    </a:lnR>
                    <a:lnT>
                      <a:noFill/>
                    </a:lnT>
                    <a:lnB>
                      <a:noFill/>
                    </a:lnB>
                    <a:noFill/>
                  </a:tcPr>
                </a:tc>
                <a:extLst>
                  <a:ext uri="{0D108BD9-81ED-4DB2-BD59-A6C34878D82A}">
                    <a16:rowId xmlns:a16="http://schemas.microsoft.com/office/drawing/2014/main" val="2789085378"/>
                  </a:ext>
                </a:extLst>
              </a:tr>
              <a:tr h="780659">
                <a:tc>
                  <a:txBody>
                    <a:bodyPr/>
                    <a:lstStyle/>
                    <a:p>
                      <a:r>
                        <a:rPr lang="es-ES" sz="1400" b="1">
                          <a:solidFill>
                            <a:schemeClr val="tx1"/>
                          </a:solidFill>
                          <a:effectLst/>
                        </a:rPr>
                        <a:t>4.</a:t>
                      </a:r>
                    </a:p>
                  </a:txBody>
                  <a:tcPr marL="9525" marR="9525" marT="9525" marB="9525">
                    <a:lnL>
                      <a:noFill/>
                    </a:lnL>
                    <a:lnR>
                      <a:noFill/>
                    </a:lnR>
                    <a:lnT>
                      <a:noFill/>
                    </a:lnT>
                    <a:lnB>
                      <a:noFill/>
                    </a:lnB>
                    <a:noFill/>
                  </a:tcPr>
                </a:tc>
                <a:tc>
                  <a:txBody>
                    <a:bodyPr/>
                    <a:lstStyle/>
                    <a:p>
                      <a:r>
                        <a:rPr lang="es-ES" sz="1400">
                          <a:effectLst/>
                        </a:rPr>
                        <a:t>Di </a:t>
                      </a:r>
                      <a:r>
                        <a:rPr lang="es-ES" sz="1400" err="1">
                          <a:effectLst/>
                        </a:rPr>
                        <a:t>Muzio</a:t>
                      </a:r>
                      <a:r>
                        <a:rPr lang="es-ES" sz="1400">
                          <a:effectLst/>
                        </a:rPr>
                        <a:t> M, </a:t>
                      </a:r>
                      <a:r>
                        <a:rPr lang="es-ES" sz="1400" err="1">
                          <a:effectLst/>
                        </a:rPr>
                        <a:t>Dionisi</a:t>
                      </a:r>
                      <a:r>
                        <a:rPr lang="es-ES" sz="1400">
                          <a:effectLst/>
                        </a:rPr>
                        <a:t> S, Di Simone E, </a:t>
                      </a:r>
                      <a:r>
                        <a:rPr lang="es-ES" sz="1400" err="1">
                          <a:effectLst/>
                        </a:rPr>
                        <a:t>Cianfrocca</a:t>
                      </a:r>
                      <a:r>
                        <a:rPr lang="es-ES" sz="1400">
                          <a:effectLst/>
                        </a:rPr>
                        <a:t> C, Di </a:t>
                      </a:r>
                      <a:r>
                        <a:rPr lang="es-ES" sz="1400" err="1">
                          <a:effectLst/>
                        </a:rPr>
                        <a:t>Muzio</a:t>
                      </a:r>
                      <a:r>
                        <a:rPr lang="es-ES" sz="1400">
                          <a:effectLst/>
                        </a:rPr>
                        <a:t> F, </a:t>
                      </a:r>
                      <a:r>
                        <a:rPr lang="es-ES" sz="1400" err="1">
                          <a:effectLst/>
                        </a:rPr>
                        <a:t>Fabbian</a:t>
                      </a:r>
                      <a:r>
                        <a:rPr lang="es-ES" sz="1400">
                          <a:effectLst/>
                        </a:rPr>
                        <a:t> F, et al. Can nurses’ shift </a:t>
                      </a:r>
                      <a:r>
                        <a:rPr lang="es-ES" sz="1400" err="1">
                          <a:effectLst/>
                        </a:rPr>
                        <a:t>work</a:t>
                      </a:r>
                      <a:r>
                        <a:rPr lang="es-ES" sz="1400">
                          <a:effectLst/>
                        </a:rPr>
                        <a:t> </a:t>
                      </a:r>
                      <a:r>
                        <a:rPr lang="es-ES" sz="1400" err="1">
                          <a:effectLst/>
                        </a:rPr>
                        <a:t>jeopardize</a:t>
                      </a:r>
                      <a:r>
                        <a:rPr lang="es-ES" sz="1400">
                          <a:effectLst/>
                        </a:rPr>
                        <a:t> </a:t>
                      </a:r>
                      <a:r>
                        <a:rPr lang="es-ES" sz="1400" err="1">
                          <a:effectLst/>
                        </a:rPr>
                        <a:t>the</a:t>
                      </a:r>
                      <a:r>
                        <a:rPr lang="es-ES" sz="1400">
                          <a:effectLst/>
                        </a:rPr>
                        <a:t> </a:t>
                      </a:r>
                      <a:r>
                        <a:rPr lang="es-ES" sz="1400" err="1">
                          <a:effectLst/>
                        </a:rPr>
                        <a:t>patient</a:t>
                      </a:r>
                      <a:r>
                        <a:rPr lang="es-ES" sz="1400">
                          <a:effectLst/>
                        </a:rPr>
                        <a:t> safety? A </a:t>
                      </a:r>
                      <a:r>
                        <a:rPr lang="es-ES" sz="1400" err="1">
                          <a:effectLst/>
                        </a:rPr>
                        <a:t>systematic</a:t>
                      </a:r>
                      <a:r>
                        <a:rPr lang="es-ES" sz="1400">
                          <a:effectLst/>
                        </a:rPr>
                        <a:t> </a:t>
                      </a:r>
                      <a:r>
                        <a:rPr lang="es-ES" sz="1400" err="1">
                          <a:effectLst/>
                        </a:rPr>
                        <a:t>review</a:t>
                      </a:r>
                      <a:r>
                        <a:rPr lang="es-ES" sz="1400">
                          <a:effectLst/>
                        </a:rPr>
                        <a:t>. </a:t>
                      </a:r>
                      <a:r>
                        <a:rPr lang="es-ES" sz="1400" err="1">
                          <a:effectLst/>
                        </a:rPr>
                        <a:t>Eur</a:t>
                      </a:r>
                      <a:r>
                        <a:rPr lang="es-ES" sz="1400">
                          <a:effectLst/>
                        </a:rPr>
                        <a:t> </a:t>
                      </a:r>
                      <a:r>
                        <a:rPr lang="es-ES" sz="1400" err="1">
                          <a:effectLst/>
                        </a:rPr>
                        <a:t>Rev</a:t>
                      </a:r>
                      <a:r>
                        <a:rPr lang="es-ES" sz="1400">
                          <a:effectLst/>
                        </a:rPr>
                        <a:t> </a:t>
                      </a:r>
                      <a:r>
                        <a:rPr lang="es-ES" sz="1400" err="1">
                          <a:effectLst/>
                        </a:rPr>
                        <a:t>Med</a:t>
                      </a:r>
                      <a:r>
                        <a:rPr lang="es-ES" sz="1400">
                          <a:effectLst/>
                        </a:rPr>
                        <a:t> </a:t>
                      </a:r>
                      <a:r>
                        <a:rPr lang="es-ES" sz="1400" err="1">
                          <a:effectLst/>
                        </a:rPr>
                        <a:t>Pharmacol</a:t>
                      </a:r>
                      <a:r>
                        <a:rPr lang="es-ES" sz="1400">
                          <a:effectLst/>
                        </a:rPr>
                        <a:t> </a:t>
                      </a:r>
                      <a:r>
                        <a:rPr lang="es-ES" sz="1400" err="1">
                          <a:effectLst/>
                        </a:rPr>
                        <a:t>Sci</a:t>
                      </a:r>
                      <a:r>
                        <a:rPr lang="es-ES" sz="1400">
                          <a:effectLst/>
                        </a:rPr>
                        <a:t> [Internet]. 2019;23(10):4507–19. Disponible en: </a:t>
                      </a:r>
                      <a:r>
                        <a:rPr lang="es-ES" sz="1400">
                          <a:effectLst/>
                          <a:hlinkClick r:id="rId5"/>
                        </a:rPr>
                        <a:t>http://dx.doi.org/10.26355/eurrev_201905_17963</a:t>
                      </a:r>
                      <a:endParaRPr lang="es-ES" sz="1400">
                        <a:effectLst/>
                      </a:endParaRPr>
                    </a:p>
                  </a:txBody>
                  <a:tcPr marL="9525" marR="9525" marT="9525" marB="9525">
                    <a:lnL>
                      <a:noFill/>
                    </a:lnL>
                    <a:lnR>
                      <a:noFill/>
                    </a:lnR>
                    <a:lnT>
                      <a:noFill/>
                    </a:lnT>
                    <a:lnB>
                      <a:noFill/>
                    </a:lnB>
                    <a:noFill/>
                  </a:tcPr>
                </a:tc>
                <a:extLst>
                  <a:ext uri="{0D108BD9-81ED-4DB2-BD59-A6C34878D82A}">
                    <a16:rowId xmlns:a16="http://schemas.microsoft.com/office/drawing/2014/main" val="2563683541"/>
                  </a:ext>
                </a:extLst>
              </a:tr>
              <a:tr h="780659">
                <a:tc>
                  <a:txBody>
                    <a:bodyPr/>
                    <a:lstStyle/>
                    <a:p>
                      <a:r>
                        <a:rPr lang="es-ES" sz="1400" b="1">
                          <a:solidFill>
                            <a:schemeClr val="tx1"/>
                          </a:solidFill>
                          <a:effectLst/>
                        </a:rPr>
                        <a:t>5.</a:t>
                      </a:r>
                    </a:p>
                  </a:txBody>
                  <a:tcPr marL="9525" marR="9525" marT="9525" marB="9525">
                    <a:lnL>
                      <a:noFill/>
                    </a:lnL>
                    <a:lnR>
                      <a:noFill/>
                    </a:lnR>
                    <a:lnT>
                      <a:noFill/>
                    </a:lnT>
                    <a:lnB>
                      <a:noFill/>
                    </a:lnB>
                    <a:noFill/>
                  </a:tcPr>
                </a:tc>
                <a:tc>
                  <a:txBody>
                    <a:bodyPr/>
                    <a:lstStyle/>
                    <a:p>
                      <a:r>
                        <a:rPr lang="en-US" sz="1400">
                          <a:effectLst/>
                        </a:rPr>
                        <a:t>Olson JA, </a:t>
                      </a:r>
                      <a:r>
                        <a:rPr lang="en-US" sz="1400" err="1">
                          <a:effectLst/>
                        </a:rPr>
                        <a:t>Artenie</a:t>
                      </a:r>
                      <a:r>
                        <a:rPr lang="en-US" sz="1400">
                          <a:effectLst/>
                        </a:rPr>
                        <a:t> DZ, Cyr M, Raz A, Lee V. Developing a light-based intervention to reduce fatigue and improve sleep in rapidly rotating shift workers. </a:t>
                      </a:r>
                      <a:r>
                        <a:rPr lang="en-US" sz="1400" err="1">
                          <a:effectLst/>
                        </a:rPr>
                        <a:t>Chronobiol</a:t>
                      </a:r>
                      <a:r>
                        <a:rPr lang="en-US" sz="1400">
                          <a:effectLst/>
                        </a:rPr>
                        <a:t> Int [Internet]. 2019;37(4):573–91. Disponible </a:t>
                      </a:r>
                      <a:r>
                        <a:rPr lang="en-US" sz="1400" err="1">
                          <a:effectLst/>
                        </a:rPr>
                        <a:t>en</a:t>
                      </a:r>
                      <a:r>
                        <a:rPr lang="en-US" sz="1400">
                          <a:effectLst/>
                        </a:rPr>
                        <a:t>: </a:t>
                      </a:r>
                      <a:r>
                        <a:rPr lang="en-US" sz="1400">
                          <a:effectLst/>
                          <a:hlinkClick r:id="rId6"/>
                        </a:rPr>
                        <a:t>http://dx.doi.org/10.1080/07420528.2019.1698591</a:t>
                      </a:r>
                      <a:endParaRPr lang="en-US" sz="1400">
                        <a:effectLst/>
                      </a:endParaRPr>
                    </a:p>
                  </a:txBody>
                  <a:tcPr marL="9525" marR="9525" marT="9525" marB="9525">
                    <a:lnL>
                      <a:noFill/>
                    </a:lnL>
                    <a:lnR>
                      <a:noFill/>
                    </a:lnR>
                    <a:lnT>
                      <a:noFill/>
                    </a:lnT>
                    <a:lnB>
                      <a:noFill/>
                    </a:lnB>
                    <a:noFill/>
                  </a:tcPr>
                </a:tc>
                <a:extLst>
                  <a:ext uri="{0D108BD9-81ED-4DB2-BD59-A6C34878D82A}">
                    <a16:rowId xmlns:a16="http://schemas.microsoft.com/office/drawing/2014/main" val="1098692244"/>
                  </a:ext>
                </a:extLst>
              </a:tr>
              <a:tr h="1161910">
                <a:tc>
                  <a:txBody>
                    <a:bodyPr/>
                    <a:lstStyle/>
                    <a:p>
                      <a:r>
                        <a:rPr lang="es-ES" sz="1400" b="1">
                          <a:solidFill>
                            <a:schemeClr val="tx1"/>
                          </a:solidFill>
                          <a:effectLst/>
                        </a:rPr>
                        <a:t>6.</a:t>
                      </a:r>
                    </a:p>
                  </a:txBody>
                  <a:tcPr marL="9525" marR="9525" marT="9525" marB="9525">
                    <a:lnL>
                      <a:noFill/>
                    </a:lnL>
                    <a:lnR>
                      <a:noFill/>
                    </a:lnR>
                    <a:lnT>
                      <a:noFill/>
                    </a:lnT>
                    <a:lnB>
                      <a:noFill/>
                    </a:lnB>
                    <a:noFill/>
                  </a:tcPr>
                </a:tc>
                <a:tc>
                  <a:txBody>
                    <a:bodyPr/>
                    <a:lstStyle/>
                    <a:p>
                      <a:r>
                        <a:rPr lang="en-US" sz="1400">
                          <a:effectLst/>
                        </a:rPr>
                        <a:t>Smith-Miller CA, Shaw-Kokot J, Curro B, Jones CB. An integrative review: fatigue among nurses in acute care settings. J </a:t>
                      </a:r>
                      <a:r>
                        <a:rPr lang="en-US" sz="1400" err="1">
                          <a:effectLst/>
                        </a:rPr>
                        <a:t>Nurs</a:t>
                      </a:r>
                      <a:r>
                        <a:rPr lang="en-US" sz="1400">
                          <a:effectLst/>
                        </a:rPr>
                        <a:t> Adm [Internet]. 2014;44(9):487–94. Disponible </a:t>
                      </a:r>
                      <a:r>
                        <a:rPr lang="en-US" sz="1400" err="1">
                          <a:effectLst/>
                        </a:rPr>
                        <a:t>en</a:t>
                      </a:r>
                      <a:r>
                        <a:rPr lang="en-US" sz="1400">
                          <a:effectLst/>
                        </a:rPr>
                        <a:t>: </a:t>
                      </a:r>
                      <a:r>
                        <a:rPr lang="en-US" sz="1400">
                          <a:effectLst/>
                          <a:hlinkClick r:id="rId7"/>
                        </a:rPr>
                        <a:t>http://dx.doi.org/10.1097/NNA.0000000000000104</a:t>
                      </a:r>
                      <a:endParaRPr lang="en-US" sz="1400">
                        <a:effectLst/>
                      </a:endParaRPr>
                    </a:p>
                  </a:txBody>
                  <a:tcPr marL="9525" marR="9525" marT="9525" marB="9525">
                    <a:lnL>
                      <a:noFill/>
                    </a:lnL>
                    <a:lnR>
                      <a:noFill/>
                    </a:lnR>
                    <a:lnT>
                      <a:noFill/>
                    </a:lnT>
                    <a:lnB>
                      <a:noFill/>
                    </a:lnB>
                    <a:noFill/>
                  </a:tcPr>
                </a:tc>
                <a:extLst>
                  <a:ext uri="{0D108BD9-81ED-4DB2-BD59-A6C34878D82A}">
                    <a16:rowId xmlns:a16="http://schemas.microsoft.com/office/drawing/2014/main" val="4277185799"/>
                  </a:ext>
                </a:extLst>
              </a:tr>
            </a:tbl>
          </a:graphicData>
        </a:graphic>
      </p:graphicFrame>
      <p:sp>
        <p:nvSpPr>
          <p:cNvPr id="4" name="Marcador de fecha 3">
            <a:extLst>
              <a:ext uri="{FF2B5EF4-FFF2-40B4-BE49-F238E27FC236}">
                <a16:creationId xmlns:a16="http://schemas.microsoft.com/office/drawing/2014/main" id="{47D9772E-1B5C-0C8E-5084-7A7BE4C2D8F4}"/>
              </a:ext>
            </a:extLst>
          </p:cNvPr>
          <p:cNvSpPr>
            <a:spLocks noGrp="1"/>
          </p:cNvSpPr>
          <p:nvPr>
            <p:ph type="dt" sz="half" idx="10"/>
          </p:nvPr>
        </p:nvSpPr>
        <p:spPr/>
        <p:txBody>
          <a:bodyPr/>
          <a:lstStyle/>
          <a:p>
            <a:fld id="{1AE2B6B2-F800-4435-9B7E-FDD266A5564C}" type="datetime1">
              <a:rPr lang="es-ES"/>
              <a:t>16/11/2024</a:t>
            </a:fld>
            <a:endParaRPr lang="en-US"/>
          </a:p>
        </p:txBody>
      </p:sp>
      <p:sp>
        <p:nvSpPr>
          <p:cNvPr id="5" name="Marcador de pie de página 4">
            <a:extLst>
              <a:ext uri="{FF2B5EF4-FFF2-40B4-BE49-F238E27FC236}">
                <a16:creationId xmlns:a16="http://schemas.microsoft.com/office/drawing/2014/main" id="{2DEEE668-5045-C67B-6A80-2DE4AE0B4ED7}"/>
              </a:ext>
            </a:extLst>
          </p:cNvPr>
          <p:cNvSpPr>
            <a:spLocks noGrp="1"/>
          </p:cNvSpPr>
          <p:nvPr>
            <p:ph type="ftr" sz="quarter" idx="11"/>
          </p:nvPr>
        </p:nvSpPr>
        <p:spPr/>
        <p:txBody>
          <a:bodyPr/>
          <a:lstStyle/>
          <a:p>
            <a:r>
              <a:rPr lang="en-US"/>
              <a:t>
              </a:t>
            </a:r>
          </a:p>
        </p:txBody>
      </p:sp>
      <p:sp>
        <p:nvSpPr>
          <p:cNvPr id="6" name="Marcador de número de diapositiva 5">
            <a:extLst>
              <a:ext uri="{FF2B5EF4-FFF2-40B4-BE49-F238E27FC236}">
                <a16:creationId xmlns:a16="http://schemas.microsoft.com/office/drawing/2014/main" id="{97C45921-98B2-9790-CCA7-88EEEA433645}"/>
              </a:ext>
            </a:extLst>
          </p:cNvPr>
          <p:cNvSpPr>
            <a:spLocks noGrp="1"/>
          </p:cNvSpPr>
          <p:nvPr>
            <p:ph type="sldNum" sz="quarter" idx="12"/>
          </p:nvPr>
        </p:nvSpPr>
        <p:spPr/>
        <p:txBody>
          <a:bodyPr/>
          <a:lstStyle/>
          <a:p>
            <a:fld id="{5E4DE196-8A13-4FF7-A07E-102851959EAB}" type="slidenum">
              <a:rPr lang="en-US" dirty="0"/>
              <a:t>9</a:t>
            </a:fld>
            <a:endParaRPr lang="en-US"/>
          </a:p>
        </p:txBody>
      </p:sp>
    </p:spTree>
    <p:extLst>
      <p:ext uri="{BB962C8B-B14F-4D97-AF65-F5344CB8AC3E}">
        <p14:creationId xmlns:p14="http://schemas.microsoft.com/office/powerpoint/2010/main" val="4014332123"/>
      </p:ext>
    </p:extLst>
  </p:cSld>
  <p:clrMapOvr>
    <a:masterClrMapping/>
  </p:clrMapOvr>
</p:sld>
</file>

<file path=ppt/theme/theme1.xml><?xml version="1.0" encoding="utf-8"?>
<a:theme xmlns:a="http://schemas.openxmlformats.org/drawingml/2006/main" name="BohoVogueVTI">
  <a:themeElements>
    <a:clrScheme name="BohoVogueVTI">
      <a:dk1>
        <a:sysClr val="windowText" lastClr="000000"/>
      </a:dk1>
      <a:lt1>
        <a:sysClr val="window" lastClr="FFFFFF"/>
      </a:lt1>
      <a:dk2>
        <a:srgbClr val="35403A"/>
      </a:dk2>
      <a:lt2>
        <a:srgbClr val="F1EFEB"/>
      </a:lt2>
      <a:accent1>
        <a:srgbClr val="9E8B50"/>
      </a:accent1>
      <a:accent2>
        <a:srgbClr val="D5966B"/>
      </a:accent2>
      <a:accent3>
        <a:srgbClr val="9BA6BB"/>
      </a:accent3>
      <a:accent4>
        <a:srgbClr val="869880"/>
      </a:accent4>
      <a:accent5>
        <a:srgbClr val="588267"/>
      </a:accent5>
      <a:accent6>
        <a:srgbClr val="B89C46"/>
      </a:accent6>
      <a:hlink>
        <a:srgbClr val="C77138"/>
      </a:hlink>
      <a:folHlink>
        <a:srgbClr val="589374"/>
      </a:folHlink>
    </a:clrScheme>
    <a:fontScheme name="BohoVogueVTI">
      <a:majorFont>
        <a:latin typeface="Walbaum Display"/>
        <a:ea typeface=""/>
        <a:cs typeface=""/>
      </a:majorFont>
      <a:minorFont>
        <a:latin typeface="Aptos Light"/>
        <a:ea typeface=""/>
        <a:cs typeface=""/>
      </a:minorFont>
    </a:fontScheme>
    <a:fmtScheme name="BohoVogue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ohoVogueVTI" id="{587E0025-A466-4551-A341-1A9F570FDF06}" vid="{F615CBBD-D1BB-4663-887F-92A47C7C6ABA}"/>
    </a:ext>
  </a:extLst>
</a:theme>
</file>

<file path=docProps/app.xml><?xml version="1.0" encoding="utf-8"?>
<Properties xmlns="http://schemas.openxmlformats.org/officeDocument/2006/extended-properties" xmlns:vt="http://schemas.openxmlformats.org/officeDocument/2006/docPropsVTypes">
  <TotalTime>1</TotalTime>
  <Words>1800</Words>
  <Application>Microsoft Office PowerPoint</Application>
  <PresentationFormat>Panorámica</PresentationFormat>
  <Paragraphs>81</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Aptos Light</vt:lpstr>
      <vt:lpstr>Arial</vt:lpstr>
      <vt:lpstr>Calibri</vt:lpstr>
      <vt:lpstr>Walbaum Display</vt:lpstr>
      <vt:lpstr>BohoVogueVTI</vt:lpstr>
      <vt:lpstr>Fatiga laboral en enfermería: Impacto en la seguridad del paciente y la productividad del personal</vt:lpstr>
      <vt:lpstr>INTRODUCCIÓN</vt:lpstr>
      <vt:lpstr>INTRODUCCIÓN</vt:lpstr>
      <vt:lpstr>OBJETIVOS</vt:lpstr>
      <vt:lpstr>MATERIAL Y MÉTODOS</vt:lpstr>
      <vt:lpstr>RESULTADOS</vt:lpstr>
      <vt:lpstr>RESULTADOS</vt:lpstr>
      <vt:lpstr>CONCLUSIÓN</vt:lpstr>
      <vt:lpstr>REFERENCIAS </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mariana gamez lzo</dc:creator>
  <cp:lastModifiedBy>MARTA HERNANDEZ MARTIN</cp:lastModifiedBy>
  <cp:revision>2</cp:revision>
  <dcterms:created xsi:type="dcterms:W3CDTF">2024-11-13T18:44:17Z</dcterms:created>
  <dcterms:modified xsi:type="dcterms:W3CDTF">2024-11-16T08:15:31Z</dcterms:modified>
</cp:coreProperties>
</file>